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handoutMasterIdLst>
    <p:handoutMasterId r:id="rId50"/>
  </p:handoutMasterIdLst>
  <p:sldIdLst>
    <p:sldId id="256" r:id="rId5"/>
    <p:sldId id="257" r:id="rId6"/>
    <p:sldId id="278" r:id="rId7"/>
    <p:sldId id="272" r:id="rId8"/>
    <p:sldId id="258" r:id="rId9"/>
    <p:sldId id="273" r:id="rId10"/>
    <p:sldId id="259" r:id="rId11"/>
    <p:sldId id="274" r:id="rId12"/>
    <p:sldId id="275" r:id="rId13"/>
    <p:sldId id="276" r:id="rId14"/>
    <p:sldId id="277" r:id="rId15"/>
    <p:sldId id="267" r:id="rId16"/>
    <p:sldId id="279" r:id="rId17"/>
    <p:sldId id="280" r:id="rId18"/>
    <p:sldId id="281" r:id="rId19"/>
    <p:sldId id="282" r:id="rId20"/>
    <p:sldId id="283" r:id="rId21"/>
    <p:sldId id="284" r:id="rId22"/>
    <p:sldId id="333" r:id="rId23"/>
    <p:sldId id="373" r:id="rId24"/>
    <p:sldId id="409" r:id="rId25"/>
    <p:sldId id="378" r:id="rId26"/>
    <p:sldId id="379" r:id="rId27"/>
    <p:sldId id="380" r:id="rId28"/>
    <p:sldId id="381" r:id="rId29"/>
    <p:sldId id="382" r:id="rId30"/>
    <p:sldId id="384" r:id="rId31"/>
    <p:sldId id="385" r:id="rId32"/>
    <p:sldId id="387" r:id="rId33"/>
    <p:sldId id="401" r:id="rId34"/>
    <p:sldId id="389" r:id="rId35"/>
    <p:sldId id="390" r:id="rId36"/>
    <p:sldId id="391" r:id="rId37"/>
    <p:sldId id="392" r:id="rId38"/>
    <p:sldId id="393" r:id="rId39"/>
    <p:sldId id="394" r:id="rId40"/>
    <p:sldId id="395" r:id="rId41"/>
    <p:sldId id="400" r:id="rId42"/>
    <p:sldId id="396" r:id="rId43"/>
    <p:sldId id="397" r:id="rId44"/>
    <p:sldId id="399" r:id="rId45"/>
    <p:sldId id="388" r:id="rId46"/>
    <p:sldId id="410" r:id="rId47"/>
    <p:sldId id="408" r:id="rId4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3349"/>
    <a:srgbClr val="4D4D4C"/>
    <a:srgbClr val="2E79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4"/>
  </p:normalViewPr>
  <p:slideViewPr>
    <p:cSldViewPr snapToGrid="0" snapToObjects="1">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293E97A-522B-1F4E-BF1B-C14FBACA87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CE09C30E-23D5-0D41-830D-98A54B700A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16A124-1536-CA45-AEBA-EBC2BEC5288F}" type="datetime1">
              <a:rPr lang="nl-NL" smtClean="0"/>
              <a:t>22-11-2023</a:t>
            </a:fld>
            <a:endParaRPr lang="nl-NL"/>
          </a:p>
        </p:txBody>
      </p:sp>
      <p:sp>
        <p:nvSpPr>
          <p:cNvPr id="4" name="Tijdelijke aanduiding voor voettekst 3">
            <a:extLst>
              <a:ext uri="{FF2B5EF4-FFF2-40B4-BE49-F238E27FC236}">
                <a16:creationId xmlns:a16="http://schemas.microsoft.com/office/drawing/2014/main" id="{93C99C33-3054-BD48-8F6E-C6F40655AF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0F40A82E-6229-274B-A576-DBD4ECB98C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32C558-8A20-3148-8D81-3B9B4EFD88C8}" type="slidenum">
              <a:rPr lang="nl-NL" smtClean="0"/>
              <a:t>‹nr.›</a:t>
            </a:fld>
            <a:endParaRPr lang="nl-NL"/>
          </a:p>
        </p:txBody>
      </p:sp>
    </p:spTree>
    <p:extLst>
      <p:ext uri="{BB962C8B-B14F-4D97-AF65-F5344CB8AC3E}">
        <p14:creationId xmlns:p14="http://schemas.microsoft.com/office/powerpoint/2010/main" val="210806000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6989E-6F45-684E-9EFB-EE8300543025}" type="datetime1">
              <a:rPr lang="nl-NL" smtClean="0"/>
              <a:t>22-11-2023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14985-59D3-E745-8694-4830334B38F9}" type="slidenum">
              <a:rPr lang="nl-NL" smtClean="0"/>
              <a:t>‹nr.›</a:t>
            </a:fld>
            <a:endParaRPr lang="nl-NL"/>
          </a:p>
        </p:txBody>
      </p:sp>
    </p:spTree>
    <p:extLst>
      <p:ext uri="{BB962C8B-B14F-4D97-AF65-F5344CB8AC3E}">
        <p14:creationId xmlns:p14="http://schemas.microsoft.com/office/powerpoint/2010/main" val="341340132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0514985-59D3-E745-8694-4830334B38F9}" type="slidenum">
              <a:rPr lang="nl-NL" smtClean="0"/>
              <a:t>1</a:t>
            </a:fld>
            <a:endParaRPr lang="nl-NL"/>
          </a:p>
        </p:txBody>
      </p:sp>
      <p:sp>
        <p:nvSpPr>
          <p:cNvPr id="5" name="Tijdelijke aanduiding voor datum 4">
            <a:extLst>
              <a:ext uri="{FF2B5EF4-FFF2-40B4-BE49-F238E27FC236}">
                <a16:creationId xmlns:a16="http://schemas.microsoft.com/office/drawing/2014/main" id="{4D0C15E8-832C-DC40-AC75-A20B668DAA05}"/>
              </a:ext>
            </a:extLst>
          </p:cNvPr>
          <p:cNvSpPr>
            <a:spLocks noGrp="1"/>
          </p:cNvSpPr>
          <p:nvPr>
            <p:ph type="dt" idx="1"/>
          </p:nvPr>
        </p:nvSpPr>
        <p:spPr/>
        <p:txBody>
          <a:bodyPr/>
          <a:lstStyle/>
          <a:p>
            <a:fld id="{AE4A1A99-952D-FB4D-BCC5-E369799A88C3}" type="datetime1">
              <a:rPr lang="nl-NL" smtClean="0"/>
              <a:t>22-11-2023</a:t>
            </a:fld>
            <a:endParaRPr lang="nl-NL"/>
          </a:p>
        </p:txBody>
      </p:sp>
    </p:spTree>
    <p:extLst>
      <p:ext uri="{BB962C8B-B14F-4D97-AF65-F5344CB8AC3E}">
        <p14:creationId xmlns:p14="http://schemas.microsoft.com/office/powerpoint/2010/main" val="3297683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27</a:t>
            </a:fld>
            <a:endParaRPr lang="en-US"/>
          </a:p>
        </p:txBody>
      </p:sp>
    </p:spTree>
    <p:extLst>
      <p:ext uri="{BB962C8B-B14F-4D97-AF65-F5344CB8AC3E}">
        <p14:creationId xmlns:p14="http://schemas.microsoft.com/office/powerpoint/2010/main" val="405959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28</a:t>
            </a:fld>
            <a:endParaRPr lang="en-US"/>
          </a:p>
        </p:txBody>
      </p:sp>
    </p:spTree>
    <p:extLst>
      <p:ext uri="{BB962C8B-B14F-4D97-AF65-F5344CB8AC3E}">
        <p14:creationId xmlns:p14="http://schemas.microsoft.com/office/powerpoint/2010/main" val="3629943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29</a:t>
            </a:fld>
            <a:endParaRPr lang="en-US"/>
          </a:p>
        </p:txBody>
      </p:sp>
    </p:spTree>
    <p:extLst>
      <p:ext uri="{BB962C8B-B14F-4D97-AF65-F5344CB8AC3E}">
        <p14:creationId xmlns:p14="http://schemas.microsoft.com/office/powerpoint/2010/main" val="351230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30</a:t>
            </a:fld>
            <a:endParaRPr lang="en-US"/>
          </a:p>
        </p:txBody>
      </p:sp>
    </p:spTree>
    <p:extLst>
      <p:ext uri="{BB962C8B-B14F-4D97-AF65-F5344CB8AC3E}">
        <p14:creationId xmlns:p14="http://schemas.microsoft.com/office/powerpoint/2010/main" val="3259174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31</a:t>
            </a:fld>
            <a:endParaRPr lang="en-US"/>
          </a:p>
        </p:txBody>
      </p:sp>
    </p:spTree>
    <p:extLst>
      <p:ext uri="{BB962C8B-B14F-4D97-AF65-F5344CB8AC3E}">
        <p14:creationId xmlns:p14="http://schemas.microsoft.com/office/powerpoint/2010/main" val="2335054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32</a:t>
            </a:fld>
            <a:endParaRPr lang="en-US"/>
          </a:p>
        </p:txBody>
      </p:sp>
    </p:spTree>
    <p:extLst>
      <p:ext uri="{BB962C8B-B14F-4D97-AF65-F5344CB8AC3E}">
        <p14:creationId xmlns:p14="http://schemas.microsoft.com/office/powerpoint/2010/main" val="1233562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33</a:t>
            </a:fld>
            <a:endParaRPr lang="en-US"/>
          </a:p>
        </p:txBody>
      </p:sp>
    </p:spTree>
    <p:extLst>
      <p:ext uri="{BB962C8B-B14F-4D97-AF65-F5344CB8AC3E}">
        <p14:creationId xmlns:p14="http://schemas.microsoft.com/office/powerpoint/2010/main" val="816006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34</a:t>
            </a:fld>
            <a:endParaRPr lang="en-US"/>
          </a:p>
        </p:txBody>
      </p:sp>
    </p:spTree>
    <p:extLst>
      <p:ext uri="{BB962C8B-B14F-4D97-AF65-F5344CB8AC3E}">
        <p14:creationId xmlns:p14="http://schemas.microsoft.com/office/powerpoint/2010/main" val="204744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35</a:t>
            </a:fld>
            <a:endParaRPr lang="en-US"/>
          </a:p>
        </p:txBody>
      </p:sp>
    </p:spTree>
    <p:extLst>
      <p:ext uri="{BB962C8B-B14F-4D97-AF65-F5344CB8AC3E}">
        <p14:creationId xmlns:p14="http://schemas.microsoft.com/office/powerpoint/2010/main" val="3875627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36</a:t>
            </a:fld>
            <a:endParaRPr lang="en-US"/>
          </a:p>
        </p:txBody>
      </p:sp>
    </p:spTree>
    <p:extLst>
      <p:ext uri="{BB962C8B-B14F-4D97-AF65-F5344CB8AC3E}">
        <p14:creationId xmlns:p14="http://schemas.microsoft.com/office/powerpoint/2010/main" val="31644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strikes fear and</a:t>
            </a:r>
            <a:r>
              <a:rPr lang="en-US" baseline="0" dirty="0"/>
              <a:t> anxiety</a:t>
            </a:r>
            <a:r>
              <a:rPr lang="en-US" dirty="0"/>
              <a:t> into the hearts of all who need</a:t>
            </a:r>
            <a:r>
              <a:rPr lang="en-US" baseline="0" dirty="0"/>
              <a:t> to it!  Except for those lucky few who thrive on it…</a:t>
            </a:r>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19</a:t>
            </a:fld>
            <a:endParaRPr lang="en-US"/>
          </a:p>
        </p:txBody>
      </p:sp>
    </p:spTree>
    <p:extLst>
      <p:ext uri="{BB962C8B-B14F-4D97-AF65-F5344CB8AC3E}">
        <p14:creationId xmlns:p14="http://schemas.microsoft.com/office/powerpoint/2010/main" val="3806068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37</a:t>
            </a:fld>
            <a:endParaRPr lang="en-US"/>
          </a:p>
        </p:txBody>
      </p:sp>
    </p:spTree>
    <p:extLst>
      <p:ext uri="{BB962C8B-B14F-4D97-AF65-F5344CB8AC3E}">
        <p14:creationId xmlns:p14="http://schemas.microsoft.com/office/powerpoint/2010/main" val="366257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38</a:t>
            </a:fld>
            <a:endParaRPr lang="en-US"/>
          </a:p>
        </p:txBody>
      </p:sp>
    </p:spTree>
    <p:extLst>
      <p:ext uri="{BB962C8B-B14F-4D97-AF65-F5344CB8AC3E}">
        <p14:creationId xmlns:p14="http://schemas.microsoft.com/office/powerpoint/2010/main" val="3606441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39</a:t>
            </a:fld>
            <a:endParaRPr lang="en-US"/>
          </a:p>
        </p:txBody>
      </p:sp>
    </p:spTree>
    <p:extLst>
      <p:ext uri="{BB962C8B-B14F-4D97-AF65-F5344CB8AC3E}">
        <p14:creationId xmlns:p14="http://schemas.microsoft.com/office/powerpoint/2010/main" val="882691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40</a:t>
            </a:fld>
            <a:endParaRPr lang="en-US"/>
          </a:p>
        </p:txBody>
      </p:sp>
    </p:spTree>
    <p:extLst>
      <p:ext uri="{BB962C8B-B14F-4D97-AF65-F5344CB8AC3E}">
        <p14:creationId xmlns:p14="http://schemas.microsoft.com/office/powerpoint/2010/main" val="1269366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41</a:t>
            </a:fld>
            <a:endParaRPr lang="en-US"/>
          </a:p>
        </p:txBody>
      </p:sp>
    </p:spTree>
    <p:extLst>
      <p:ext uri="{BB962C8B-B14F-4D97-AF65-F5344CB8AC3E}">
        <p14:creationId xmlns:p14="http://schemas.microsoft.com/office/powerpoint/2010/main" val="2873455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42</a:t>
            </a:fld>
            <a:endParaRPr lang="en-US"/>
          </a:p>
        </p:txBody>
      </p:sp>
    </p:spTree>
    <p:extLst>
      <p:ext uri="{BB962C8B-B14F-4D97-AF65-F5344CB8AC3E}">
        <p14:creationId xmlns:p14="http://schemas.microsoft.com/office/powerpoint/2010/main" val="162141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43</a:t>
            </a:fld>
            <a:endParaRPr lang="en-US"/>
          </a:p>
        </p:txBody>
      </p:sp>
    </p:spTree>
    <p:extLst>
      <p:ext uri="{BB962C8B-B14F-4D97-AF65-F5344CB8AC3E}">
        <p14:creationId xmlns:p14="http://schemas.microsoft.com/office/powerpoint/2010/main" val="172258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44</a:t>
            </a:fld>
            <a:endParaRPr lang="en-US"/>
          </a:p>
        </p:txBody>
      </p:sp>
    </p:spTree>
    <p:extLst>
      <p:ext uri="{BB962C8B-B14F-4D97-AF65-F5344CB8AC3E}">
        <p14:creationId xmlns:p14="http://schemas.microsoft.com/office/powerpoint/2010/main" val="1666448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20</a:t>
            </a:fld>
            <a:endParaRPr lang="en-US"/>
          </a:p>
        </p:txBody>
      </p:sp>
    </p:spTree>
    <p:extLst>
      <p:ext uri="{BB962C8B-B14F-4D97-AF65-F5344CB8AC3E}">
        <p14:creationId xmlns:p14="http://schemas.microsoft.com/office/powerpoint/2010/main" val="195120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21</a:t>
            </a:fld>
            <a:endParaRPr lang="en-US"/>
          </a:p>
        </p:txBody>
      </p:sp>
    </p:spTree>
    <p:extLst>
      <p:ext uri="{BB962C8B-B14F-4D97-AF65-F5344CB8AC3E}">
        <p14:creationId xmlns:p14="http://schemas.microsoft.com/office/powerpoint/2010/main" val="3149684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ways aren’t wrong, and they can work, but the Three Cups of Tea model offers another tool in your job development tool box.  It seems to open doors and build long lasting relationships with employers for ongoing placements.</a:t>
            </a:r>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22</a:t>
            </a:fld>
            <a:endParaRPr lang="en-US"/>
          </a:p>
        </p:txBody>
      </p:sp>
    </p:spTree>
    <p:extLst>
      <p:ext uri="{BB962C8B-B14F-4D97-AF65-F5344CB8AC3E}">
        <p14:creationId xmlns:p14="http://schemas.microsoft.com/office/powerpoint/2010/main" val="296593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23</a:t>
            </a:fld>
            <a:endParaRPr lang="en-US"/>
          </a:p>
        </p:txBody>
      </p:sp>
    </p:spTree>
    <p:extLst>
      <p:ext uri="{BB962C8B-B14F-4D97-AF65-F5344CB8AC3E}">
        <p14:creationId xmlns:p14="http://schemas.microsoft.com/office/powerpoint/2010/main" val="2098467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24</a:t>
            </a:fld>
            <a:endParaRPr lang="en-US"/>
          </a:p>
        </p:txBody>
      </p:sp>
    </p:spTree>
    <p:extLst>
      <p:ext uri="{BB962C8B-B14F-4D97-AF65-F5344CB8AC3E}">
        <p14:creationId xmlns:p14="http://schemas.microsoft.com/office/powerpoint/2010/main" val="1298859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25</a:t>
            </a:fld>
            <a:endParaRPr lang="en-US"/>
          </a:p>
        </p:txBody>
      </p:sp>
    </p:spTree>
    <p:extLst>
      <p:ext uri="{BB962C8B-B14F-4D97-AF65-F5344CB8AC3E}">
        <p14:creationId xmlns:p14="http://schemas.microsoft.com/office/powerpoint/2010/main" val="3503520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C1628-A5FB-4AA2-A427-31463A4C34D3}" type="slidenum">
              <a:rPr lang="en-US" smtClean="0"/>
              <a:t>26</a:t>
            </a:fld>
            <a:endParaRPr lang="en-US"/>
          </a:p>
        </p:txBody>
      </p:sp>
    </p:spTree>
    <p:extLst>
      <p:ext uri="{BB962C8B-B14F-4D97-AF65-F5344CB8AC3E}">
        <p14:creationId xmlns:p14="http://schemas.microsoft.com/office/powerpoint/2010/main" val="231201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289C0-8CFB-8941-807F-15623ABDEA7C}"/>
              </a:ext>
            </a:extLst>
          </p:cNvPr>
          <p:cNvSpPr>
            <a:spLocks noGrp="1"/>
          </p:cNvSpPr>
          <p:nvPr>
            <p:ph type="ctrTitle"/>
          </p:nvPr>
        </p:nvSpPr>
        <p:spPr>
          <a:xfrm>
            <a:off x="1440002" y="1440000"/>
            <a:ext cx="9311999" cy="2160000"/>
          </a:xfrm>
        </p:spPr>
        <p:txBody>
          <a:bodyPr tIns="0" bIns="0" anchor="b">
            <a:noAutofit/>
          </a:bodyPr>
          <a:lstStyle>
            <a:lvl1pPr algn="ctr">
              <a:defRPr sz="3376">
                <a:solidFill>
                  <a:srgbClr val="2E79B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86ABE3CE-ED38-5E4A-AA95-4162446B2736}"/>
              </a:ext>
            </a:extLst>
          </p:cNvPr>
          <p:cNvSpPr>
            <a:spLocks noGrp="1"/>
          </p:cNvSpPr>
          <p:nvPr>
            <p:ph type="subTitle" idx="1"/>
          </p:nvPr>
        </p:nvSpPr>
        <p:spPr>
          <a:xfrm>
            <a:off x="1440002" y="3816000"/>
            <a:ext cx="9311999" cy="2160000"/>
          </a:xfrm>
        </p:spPr>
        <p:txBody>
          <a:bodyPr/>
          <a:lstStyle>
            <a:lvl1pPr marL="0" indent="0" algn="ctr">
              <a:buNone/>
              <a:defRPr sz="1350">
                <a:solidFill>
                  <a:srgbClr val="4D4D4C"/>
                </a:solidFill>
              </a:defRPr>
            </a:lvl1pPr>
            <a:lvl2pPr marL="257244" indent="0" algn="ctr">
              <a:buNone/>
              <a:defRPr sz="1125"/>
            </a:lvl2pPr>
            <a:lvl3pPr marL="514487" indent="0" algn="ctr">
              <a:buNone/>
              <a:defRPr sz="1013"/>
            </a:lvl3pPr>
            <a:lvl4pPr marL="771731" indent="0" algn="ctr">
              <a:buNone/>
              <a:defRPr sz="900"/>
            </a:lvl4pPr>
            <a:lvl5pPr marL="1028974" indent="0" algn="ctr">
              <a:buNone/>
              <a:defRPr sz="900"/>
            </a:lvl5pPr>
            <a:lvl6pPr marL="1286218" indent="0" algn="ctr">
              <a:buNone/>
              <a:defRPr sz="900"/>
            </a:lvl6pPr>
            <a:lvl7pPr marL="1543461" indent="0" algn="ctr">
              <a:buNone/>
              <a:defRPr sz="900"/>
            </a:lvl7pPr>
            <a:lvl8pPr marL="1800705" indent="0" algn="ctr">
              <a:buNone/>
              <a:defRPr sz="900"/>
            </a:lvl8pPr>
            <a:lvl9pPr marL="2057949" indent="0" algn="ctr">
              <a:buNone/>
              <a:defRPr sz="900"/>
            </a:lvl9pPr>
          </a:lstStyle>
          <a:p>
            <a:r>
              <a:rPr lang="nl-NL"/>
              <a:t>Klikken om de ondertitelstijl van het model te bewerken</a:t>
            </a:r>
            <a:endParaRPr lang="nl-NL" dirty="0"/>
          </a:p>
        </p:txBody>
      </p:sp>
      <p:pic>
        <p:nvPicPr>
          <p:cNvPr id="13" name="Afbeelding 12" descr="Afbeelding met voedsel&#10;&#10;Automatisch gegenereerde beschrijving">
            <a:extLst>
              <a:ext uri="{FF2B5EF4-FFF2-40B4-BE49-F238E27FC236}">
                <a16:creationId xmlns:a16="http://schemas.microsoft.com/office/drawing/2014/main" id="{2C3F427D-0E3F-D742-BDEA-AB425758B7D7}"/>
              </a:ext>
            </a:extLst>
          </p:cNvPr>
          <p:cNvPicPr>
            <a:picLocks noChangeAspect="1"/>
          </p:cNvPicPr>
          <p:nvPr userDrawn="1"/>
        </p:nvPicPr>
        <p:blipFill>
          <a:blip r:embed="rId2"/>
          <a:stretch>
            <a:fillRect/>
          </a:stretch>
        </p:blipFill>
        <p:spPr>
          <a:xfrm>
            <a:off x="720000" y="360000"/>
            <a:ext cx="1079500" cy="863600"/>
          </a:xfrm>
          <a:prstGeom prst="rect">
            <a:avLst/>
          </a:prstGeom>
        </p:spPr>
      </p:pic>
      <p:sp>
        <p:nvSpPr>
          <p:cNvPr id="7" name="Tijdelijke aanduiding voor datum 6">
            <a:extLst>
              <a:ext uri="{FF2B5EF4-FFF2-40B4-BE49-F238E27FC236}">
                <a16:creationId xmlns:a16="http://schemas.microsoft.com/office/drawing/2014/main" id="{4F7B0C52-DE28-A647-93C1-7D34A6F1AABA}"/>
              </a:ext>
            </a:extLst>
          </p:cNvPr>
          <p:cNvSpPr>
            <a:spLocks noGrp="1"/>
          </p:cNvSpPr>
          <p:nvPr>
            <p:ph type="dt" sz="half" idx="10"/>
          </p:nvPr>
        </p:nvSpPr>
        <p:spPr/>
        <p:txBody>
          <a:bodyPr/>
          <a:lstStyle/>
          <a:p>
            <a:fld id="{015F75F0-8A73-064B-B14C-294BBC7351F3}" type="datetime1">
              <a:rPr lang="nl-NL" smtClean="0"/>
              <a:t>22-11-2023</a:t>
            </a:fld>
            <a:endParaRPr lang="nl-NL"/>
          </a:p>
        </p:txBody>
      </p:sp>
      <p:sp>
        <p:nvSpPr>
          <p:cNvPr id="8" name="Tijdelijke aanduiding voor voettekst 7">
            <a:extLst>
              <a:ext uri="{FF2B5EF4-FFF2-40B4-BE49-F238E27FC236}">
                <a16:creationId xmlns:a16="http://schemas.microsoft.com/office/drawing/2014/main" id="{8143CCC1-4306-0347-9C69-876BA1ACA716}"/>
              </a:ext>
            </a:extLst>
          </p:cNvPr>
          <p:cNvSpPr>
            <a:spLocks noGrp="1"/>
          </p:cNvSpPr>
          <p:nvPr>
            <p:ph type="ftr" sz="quarter" idx="11"/>
          </p:nvPr>
        </p:nvSpPr>
        <p:spPr/>
        <p:txBody>
          <a:bodyPr/>
          <a:lstStyle/>
          <a:p>
            <a:r>
              <a:rPr lang="nl-NL" dirty="0"/>
              <a:t>Kennis delen over herstel, behandeling en participatie bij ernstige psychische aandoeningen</a:t>
            </a:r>
          </a:p>
        </p:txBody>
      </p:sp>
      <p:sp>
        <p:nvSpPr>
          <p:cNvPr id="9" name="Tijdelijke aanduiding voor dianummer 8">
            <a:extLst>
              <a:ext uri="{FF2B5EF4-FFF2-40B4-BE49-F238E27FC236}">
                <a16:creationId xmlns:a16="http://schemas.microsoft.com/office/drawing/2014/main" id="{802EA8C2-4F39-E842-9B72-A1F201552E30}"/>
              </a:ext>
            </a:extLst>
          </p:cNvPr>
          <p:cNvSpPr>
            <a:spLocks noGrp="1"/>
          </p:cNvSpPr>
          <p:nvPr>
            <p:ph type="sldNum" sz="quarter" idx="12"/>
          </p:nvPr>
        </p:nvSpPr>
        <p:spPr/>
        <p:txBody>
          <a:bodyPr/>
          <a:lstStyle/>
          <a:p>
            <a:fld id="{2358F049-0539-3E42-AA29-C449933F54AC}" type="slidenum">
              <a:rPr lang="nl-NL" smtClean="0"/>
              <a:t>‹nr.›</a:t>
            </a:fld>
            <a:endParaRPr lang="nl-NL"/>
          </a:p>
        </p:txBody>
      </p:sp>
    </p:spTree>
    <p:extLst>
      <p:ext uri="{BB962C8B-B14F-4D97-AF65-F5344CB8AC3E}">
        <p14:creationId xmlns:p14="http://schemas.microsoft.com/office/powerpoint/2010/main" val="293333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BF3C7-5D6C-8241-B10D-8A74A5BD3E75}"/>
              </a:ext>
            </a:extLst>
          </p:cNvPr>
          <p:cNvSpPr>
            <a:spLocks noGrp="1"/>
          </p:cNvSpPr>
          <p:nvPr>
            <p:ph type="title"/>
          </p:nvPr>
        </p:nvSpPr>
        <p:spPr>
          <a:xfrm>
            <a:off x="1440376" y="1440000"/>
            <a:ext cx="9311999" cy="1080000"/>
          </a:xfrm>
        </p:spPr>
        <p:txBody>
          <a:bodyPr/>
          <a:lstStyle>
            <a:lvl1pPr>
              <a:defRPr>
                <a:solidFill>
                  <a:srgbClr val="2E79B1"/>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457CE200-FED9-2542-A6BC-2709B0442B5C}"/>
              </a:ext>
            </a:extLst>
          </p:cNvPr>
          <p:cNvSpPr>
            <a:spLocks noGrp="1"/>
          </p:cNvSpPr>
          <p:nvPr>
            <p:ph idx="1"/>
          </p:nvPr>
        </p:nvSpPr>
        <p:spPr>
          <a:xfrm>
            <a:off x="1440002" y="2736000"/>
            <a:ext cx="9311999" cy="3240000"/>
          </a:xfrm>
        </p:spPr>
        <p:txBody>
          <a:bodyPr/>
          <a:lstStyle>
            <a:lvl1pPr>
              <a:defRPr>
                <a:solidFill>
                  <a:srgbClr val="4D4D4C"/>
                </a:solidFill>
              </a:defRPr>
            </a:lvl1pPr>
            <a:lvl2pPr>
              <a:defRPr>
                <a:solidFill>
                  <a:srgbClr val="4D4D4C"/>
                </a:solidFill>
              </a:defRPr>
            </a:lvl2pPr>
            <a:lvl3pPr>
              <a:defRPr>
                <a:solidFill>
                  <a:srgbClr val="4D4D4C"/>
                </a:solidFill>
              </a:defRPr>
            </a:lvl3pPr>
            <a:lvl4pPr>
              <a:defRPr>
                <a:solidFill>
                  <a:srgbClr val="4D4D4C"/>
                </a:solidFill>
              </a:defRPr>
            </a:lvl4pPr>
            <a:lvl5pPr>
              <a:defRPr>
                <a:solidFill>
                  <a:srgbClr val="4D4D4C"/>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7" name="Afbeelding 6" descr="Afbeelding met voedsel&#10;&#10;Automatisch gegenereerde beschrijving">
            <a:extLst>
              <a:ext uri="{FF2B5EF4-FFF2-40B4-BE49-F238E27FC236}">
                <a16:creationId xmlns:a16="http://schemas.microsoft.com/office/drawing/2014/main" id="{9871664C-22DD-3545-8F99-63AAAD938EC3}"/>
              </a:ext>
            </a:extLst>
          </p:cNvPr>
          <p:cNvPicPr>
            <a:picLocks noChangeAspect="1"/>
          </p:cNvPicPr>
          <p:nvPr userDrawn="1"/>
        </p:nvPicPr>
        <p:blipFill>
          <a:blip r:embed="rId2"/>
          <a:stretch>
            <a:fillRect/>
          </a:stretch>
        </p:blipFill>
        <p:spPr>
          <a:xfrm>
            <a:off x="720000" y="360000"/>
            <a:ext cx="1079500" cy="863600"/>
          </a:xfrm>
          <a:prstGeom prst="rect">
            <a:avLst/>
          </a:prstGeom>
        </p:spPr>
      </p:pic>
      <p:sp>
        <p:nvSpPr>
          <p:cNvPr id="11" name="Tijdelijke aanduiding voor datum 3">
            <a:extLst>
              <a:ext uri="{FF2B5EF4-FFF2-40B4-BE49-F238E27FC236}">
                <a16:creationId xmlns:a16="http://schemas.microsoft.com/office/drawing/2014/main" id="{8B3B9B73-9F56-BA48-A062-4AF442585899}"/>
              </a:ext>
            </a:extLst>
          </p:cNvPr>
          <p:cNvSpPr>
            <a:spLocks noGrp="1"/>
          </p:cNvSpPr>
          <p:nvPr>
            <p:ph type="dt" sz="half" idx="10"/>
          </p:nvPr>
        </p:nvSpPr>
        <p:spPr>
          <a:xfrm>
            <a:off x="8640000" y="6300004"/>
            <a:ext cx="960000" cy="360000"/>
          </a:xfrm>
        </p:spPr>
        <p:txBody>
          <a:bodyPr lIns="0" tIns="0" rIns="0" bIns="0"/>
          <a:lstStyle>
            <a:lvl1pPr>
              <a:defRPr>
                <a:solidFill>
                  <a:srgbClr val="753349"/>
                </a:solidFill>
              </a:defRPr>
            </a:lvl1pPr>
          </a:lstStyle>
          <a:p>
            <a:fld id="{CFA7A9B5-7EB7-7C4D-A239-30A5801C5606}" type="datetime1">
              <a:rPr lang="nl-NL" smtClean="0"/>
              <a:t>22-11-2023</a:t>
            </a:fld>
            <a:endParaRPr lang="nl-NL" dirty="0"/>
          </a:p>
        </p:txBody>
      </p:sp>
      <p:sp>
        <p:nvSpPr>
          <p:cNvPr id="12" name="Tijdelijke aanduiding voor voettekst 4">
            <a:extLst>
              <a:ext uri="{FF2B5EF4-FFF2-40B4-BE49-F238E27FC236}">
                <a16:creationId xmlns:a16="http://schemas.microsoft.com/office/drawing/2014/main" id="{00D9E518-A068-CA41-8FC5-D1298DC6C2E3}"/>
              </a:ext>
            </a:extLst>
          </p:cNvPr>
          <p:cNvSpPr>
            <a:spLocks noGrp="1"/>
          </p:cNvSpPr>
          <p:nvPr>
            <p:ph type="ftr" sz="quarter" idx="11"/>
          </p:nvPr>
        </p:nvSpPr>
        <p:spPr>
          <a:xfrm>
            <a:off x="1104001" y="6300004"/>
            <a:ext cx="5041313" cy="360000"/>
          </a:xfrm>
        </p:spPr>
        <p:txBody>
          <a:bodyPr vert="horz" lIns="0" tIns="0" rIns="0" bIns="0"/>
          <a:lstStyle>
            <a:lvl1pPr>
              <a:defRPr b="1" i="0" baseline="0">
                <a:solidFill>
                  <a:srgbClr val="753349"/>
                </a:solidFill>
                <a:latin typeface="Calibri" panose="020F0502020204030204" pitchFamily="34" charset="0"/>
              </a:defRPr>
            </a:lvl1pPr>
          </a:lstStyle>
          <a:p>
            <a:r>
              <a:rPr lang="nl-NL" dirty="0"/>
              <a:t>Kennis delen over herstel, behandeling en participatie bij ernstige psychische aandoeningen</a:t>
            </a:r>
          </a:p>
        </p:txBody>
      </p:sp>
      <p:sp>
        <p:nvSpPr>
          <p:cNvPr id="13" name="Tijdelijke aanduiding voor dianummer 5">
            <a:extLst>
              <a:ext uri="{FF2B5EF4-FFF2-40B4-BE49-F238E27FC236}">
                <a16:creationId xmlns:a16="http://schemas.microsoft.com/office/drawing/2014/main" id="{337139DC-B8FD-9D41-B998-E8CAFB8D6F97}"/>
              </a:ext>
            </a:extLst>
          </p:cNvPr>
          <p:cNvSpPr>
            <a:spLocks noGrp="1"/>
          </p:cNvSpPr>
          <p:nvPr>
            <p:ph type="sldNum" sz="quarter" idx="12"/>
          </p:nvPr>
        </p:nvSpPr>
        <p:spPr>
          <a:xfrm>
            <a:off x="10080002" y="6300004"/>
            <a:ext cx="671999" cy="360000"/>
          </a:xfrm>
        </p:spPr>
        <p:txBody>
          <a:bodyPr lIns="0" tIns="0" rIns="0" bIns="0"/>
          <a:lstStyle>
            <a:lvl1pPr>
              <a:defRPr>
                <a:solidFill>
                  <a:srgbClr val="753349"/>
                </a:solidFill>
              </a:defRPr>
            </a:lvl1pPr>
          </a:lstStyle>
          <a:p>
            <a:fld id="{2358F049-0539-3E42-AA29-C449933F54AC}" type="slidenum">
              <a:rPr lang="nl-NL" smtClean="0"/>
              <a:pPr/>
              <a:t>‹nr.›</a:t>
            </a:fld>
            <a:endParaRPr lang="nl-NL" dirty="0"/>
          </a:p>
        </p:txBody>
      </p:sp>
    </p:spTree>
    <p:extLst>
      <p:ext uri="{BB962C8B-B14F-4D97-AF65-F5344CB8AC3E}">
        <p14:creationId xmlns:p14="http://schemas.microsoft.com/office/powerpoint/2010/main" val="2399474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BB3FBE-06E2-8C4D-B301-2DFA9BC1666D}"/>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0DD981B-90E4-E344-BD3F-F84A9135E4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2115583-9F69-7740-ABE4-92D0A66AA606}"/>
              </a:ext>
            </a:extLst>
          </p:cNvPr>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13680030-E0CB-3E49-8B95-24D4F423DBAE}" type="datetime1">
              <a:rPr lang="nl-NL" smtClean="0"/>
              <a:t>22-11-2023</a:t>
            </a:fld>
            <a:endParaRPr lang="nl-NL"/>
          </a:p>
        </p:txBody>
      </p:sp>
      <p:sp>
        <p:nvSpPr>
          <p:cNvPr id="5" name="Tijdelijke aanduiding voor voettekst 4">
            <a:extLst>
              <a:ext uri="{FF2B5EF4-FFF2-40B4-BE49-F238E27FC236}">
                <a16:creationId xmlns:a16="http://schemas.microsoft.com/office/drawing/2014/main" id="{58F02611-09E4-2840-888A-131054F112D0}"/>
              </a:ext>
            </a:extLst>
          </p:cNvPr>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r>
              <a:rPr lang="nl-NL"/>
              <a:t>Kennis delen over herstel, behandeling en participatie bij ernstige psychische aandoeningen</a:t>
            </a:r>
          </a:p>
        </p:txBody>
      </p:sp>
      <p:sp>
        <p:nvSpPr>
          <p:cNvPr id="6" name="Tijdelijke aanduiding voor dianummer 5">
            <a:extLst>
              <a:ext uri="{FF2B5EF4-FFF2-40B4-BE49-F238E27FC236}">
                <a16:creationId xmlns:a16="http://schemas.microsoft.com/office/drawing/2014/main" id="{9D0D4B59-3BB4-844B-A1F9-70F22A7CE56A}"/>
              </a:ext>
            </a:extLst>
          </p:cNvPr>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2358F049-0539-3E42-AA29-C449933F54AC}" type="slidenum">
              <a:rPr lang="nl-NL" smtClean="0"/>
              <a:t>‹nr.›</a:t>
            </a:fld>
            <a:endParaRPr lang="nl-NL"/>
          </a:p>
        </p:txBody>
      </p:sp>
    </p:spTree>
    <p:extLst>
      <p:ext uri="{BB962C8B-B14F-4D97-AF65-F5344CB8AC3E}">
        <p14:creationId xmlns:p14="http://schemas.microsoft.com/office/powerpoint/2010/main" val="1534826827"/>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defTabSz="514487" rtl="0" eaLnBrk="1" latinLnBrk="0" hangingPunct="1">
        <a:lnSpc>
          <a:spcPct val="90000"/>
        </a:lnSpc>
        <a:spcBef>
          <a:spcPct val="0"/>
        </a:spcBef>
        <a:buNone/>
        <a:defRPr sz="2476" kern="1200">
          <a:solidFill>
            <a:schemeClr val="tx1"/>
          </a:solidFill>
          <a:latin typeface="+mj-lt"/>
          <a:ea typeface="+mj-ea"/>
          <a:cs typeface="+mj-cs"/>
        </a:defRPr>
      </a:lvl1pPr>
    </p:titleStyle>
    <p:bodyStyle>
      <a:lvl1pPr marL="128622" indent="-128622" algn="l" defTabSz="51448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865" indent="-128622" algn="l" defTabSz="51448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3109" indent="-128622" algn="l" defTabSz="51448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353"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596"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840"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2083"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9327"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6570" indent="-128622" algn="l" defTabSz="51448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nl-NL"/>
      </a:defPPr>
      <a:lvl1pPr marL="0" algn="l" defTabSz="514487" rtl="0" eaLnBrk="1" latinLnBrk="0" hangingPunct="1">
        <a:defRPr sz="1013" kern="1200">
          <a:solidFill>
            <a:schemeClr val="tx1"/>
          </a:solidFill>
          <a:latin typeface="+mn-lt"/>
          <a:ea typeface="+mn-ea"/>
          <a:cs typeface="+mn-cs"/>
        </a:defRPr>
      </a:lvl1pPr>
      <a:lvl2pPr marL="257244" algn="l" defTabSz="514487" rtl="0" eaLnBrk="1" latinLnBrk="0" hangingPunct="1">
        <a:defRPr sz="1013" kern="1200">
          <a:solidFill>
            <a:schemeClr val="tx1"/>
          </a:solidFill>
          <a:latin typeface="+mn-lt"/>
          <a:ea typeface="+mn-ea"/>
          <a:cs typeface="+mn-cs"/>
        </a:defRPr>
      </a:lvl2pPr>
      <a:lvl3pPr marL="514487" algn="l" defTabSz="514487" rtl="0" eaLnBrk="1" latinLnBrk="0" hangingPunct="1">
        <a:defRPr sz="1013" kern="1200">
          <a:solidFill>
            <a:schemeClr val="tx1"/>
          </a:solidFill>
          <a:latin typeface="+mn-lt"/>
          <a:ea typeface="+mn-ea"/>
          <a:cs typeface="+mn-cs"/>
        </a:defRPr>
      </a:lvl3pPr>
      <a:lvl4pPr marL="771731" algn="l" defTabSz="514487" rtl="0" eaLnBrk="1" latinLnBrk="0" hangingPunct="1">
        <a:defRPr sz="1013" kern="1200">
          <a:solidFill>
            <a:schemeClr val="tx1"/>
          </a:solidFill>
          <a:latin typeface="+mn-lt"/>
          <a:ea typeface="+mn-ea"/>
          <a:cs typeface="+mn-cs"/>
        </a:defRPr>
      </a:lvl4pPr>
      <a:lvl5pPr marL="1028974" algn="l" defTabSz="514487" rtl="0" eaLnBrk="1" latinLnBrk="0" hangingPunct="1">
        <a:defRPr sz="1013" kern="1200">
          <a:solidFill>
            <a:schemeClr val="tx1"/>
          </a:solidFill>
          <a:latin typeface="+mn-lt"/>
          <a:ea typeface="+mn-ea"/>
          <a:cs typeface="+mn-cs"/>
        </a:defRPr>
      </a:lvl5pPr>
      <a:lvl6pPr marL="1286218" algn="l" defTabSz="514487" rtl="0" eaLnBrk="1" latinLnBrk="0" hangingPunct="1">
        <a:defRPr sz="1013" kern="1200">
          <a:solidFill>
            <a:schemeClr val="tx1"/>
          </a:solidFill>
          <a:latin typeface="+mn-lt"/>
          <a:ea typeface="+mn-ea"/>
          <a:cs typeface="+mn-cs"/>
        </a:defRPr>
      </a:lvl6pPr>
      <a:lvl7pPr marL="1543461" algn="l" defTabSz="514487" rtl="0" eaLnBrk="1" latinLnBrk="0" hangingPunct="1">
        <a:defRPr sz="1013" kern="1200">
          <a:solidFill>
            <a:schemeClr val="tx1"/>
          </a:solidFill>
          <a:latin typeface="+mn-lt"/>
          <a:ea typeface="+mn-ea"/>
          <a:cs typeface="+mn-cs"/>
        </a:defRPr>
      </a:lvl7pPr>
      <a:lvl8pPr marL="1800705" algn="l" defTabSz="514487" rtl="0" eaLnBrk="1" latinLnBrk="0" hangingPunct="1">
        <a:defRPr sz="1013" kern="1200">
          <a:solidFill>
            <a:schemeClr val="tx1"/>
          </a:solidFill>
          <a:latin typeface="+mn-lt"/>
          <a:ea typeface="+mn-ea"/>
          <a:cs typeface="+mn-cs"/>
        </a:defRPr>
      </a:lvl8pPr>
      <a:lvl9pPr marL="2057949" algn="l" defTabSz="51448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Lwinter@kcphrenos.nl"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801BD-4545-CC4F-92A2-1A33245FEE62}"/>
              </a:ext>
            </a:extLst>
          </p:cNvPr>
          <p:cNvSpPr>
            <a:spLocks noGrp="1"/>
          </p:cNvSpPr>
          <p:nvPr>
            <p:ph type="ctrTitle"/>
          </p:nvPr>
        </p:nvSpPr>
        <p:spPr/>
        <p:txBody>
          <a:bodyPr/>
          <a:lstStyle/>
          <a:p>
            <a:r>
              <a:rPr lang="nl-NL" sz="3600" dirty="0">
                <a:latin typeface="Calibri Light" panose="020F0302020204030204" pitchFamily="34" charset="0"/>
                <a:cs typeface="Calibri Light" panose="020F0302020204030204" pitchFamily="34" charset="0"/>
              </a:rPr>
              <a:t>IPS</a:t>
            </a:r>
            <a:br>
              <a:rPr lang="nl-NL" sz="3600" dirty="0">
                <a:latin typeface="Calibri Light" panose="020F0302020204030204" pitchFamily="34" charset="0"/>
                <a:cs typeface="Calibri Light" panose="020F0302020204030204" pitchFamily="34" charset="0"/>
              </a:rPr>
            </a:br>
            <a:br>
              <a:rPr lang="nl-NL" sz="3600" dirty="0">
                <a:latin typeface="Calibri Light" panose="020F0302020204030204" pitchFamily="34" charset="0"/>
                <a:cs typeface="Calibri Light" panose="020F0302020204030204" pitchFamily="34" charset="0"/>
              </a:rPr>
            </a:br>
            <a:r>
              <a:rPr lang="nl-NL" sz="3600" dirty="0" err="1">
                <a:latin typeface="Calibri Light" panose="020F0302020204030204" pitchFamily="34" charset="0"/>
                <a:cs typeface="Calibri Light" panose="020F0302020204030204" pitchFamily="34" charset="0"/>
              </a:rPr>
              <a:t>Outcome</a:t>
            </a:r>
            <a:r>
              <a:rPr lang="nl-NL" sz="3600" dirty="0">
                <a:latin typeface="Calibri Light" panose="020F0302020204030204" pitchFamily="34" charset="0"/>
                <a:cs typeface="Calibri Light" panose="020F0302020204030204" pitchFamily="34" charset="0"/>
              </a:rPr>
              <a:t> monitoring and </a:t>
            </a:r>
            <a:r>
              <a:rPr lang="nl-NL" sz="3600" dirty="0" err="1">
                <a:latin typeface="Calibri Light" panose="020F0302020204030204" pitchFamily="34" charset="0"/>
                <a:cs typeface="Calibri Light" panose="020F0302020204030204" pitchFamily="34" charset="0"/>
              </a:rPr>
              <a:t>quality</a:t>
            </a:r>
            <a:r>
              <a:rPr lang="nl-NL" sz="3600" dirty="0">
                <a:latin typeface="Calibri Light" panose="020F0302020204030204" pitchFamily="34" charset="0"/>
                <a:cs typeface="Calibri Light" panose="020F0302020204030204" pitchFamily="34" charset="0"/>
              </a:rPr>
              <a:t> </a:t>
            </a:r>
            <a:r>
              <a:rPr lang="nl-NL" sz="3600" dirty="0" err="1">
                <a:latin typeface="Calibri Light" panose="020F0302020204030204" pitchFamily="34" charset="0"/>
                <a:cs typeface="Calibri Light" panose="020F0302020204030204" pitchFamily="34" charset="0"/>
              </a:rPr>
              <a:t>improvement</a:t>
            </a:r>
            <a:endParaRPr lang="nl-NL" sz="3600" dirty="0">
              <a:latin typeface="Calibri Light" panose="020F0302020204030204" pitchFamily="34" charset="0"/>
              <a:cs typeface="Calibri Light" panose="020F0302020204030204" pitchFamily="34" charset="0"/>
            </a:endParaRPr>
          </a:p>
        </p:txBody>
      </p:sp>
      <p:sp>
        <p:nvSpPr>
          <p:cNvPr id="3" name="Ondertitel 2">
            <a:extLst>
              <a:ext uri="{FF2B5EF4-FFF2-40B4-BE49-F238E27FC236}">
                <a16:creationId xmlns:a16="http://schemas.microsoft.com/office/drawing/2014/main" id="{9AE29383-1FB1-C947-97DB-308413C82621}"/>
              </a:ext>
            </a:extLst>
          </p:cNvPr>
          <p:cNvSpPr>
            <a:spLocks noGrp="1"/>
          </p:cNvSpPr>
          <p:nvPr>
            <p:ph type="subTitle" idx="1"/>
          </p:nvPr>
        </p:nvSpPr>
        <p:spPr/>
        <p:txBody>
          <a:bodyPr>
            <a:normAutofit/>
          </a:bodyPr>
          <a:lstStyle/>
          <a:p>
            <a:endParaRPr lang="nl-NL" sz="1800" dirty="0">
              <a:latin typeface="Calibri Light" panose="020F0302020204030204" pitchFamily="34" charset="0"/>
              <a:cs typeface="Calibri Light" panose="020F0302020204030204" pitchFamily="34" charset="0"/>
            </a:endParaRPr>
          </a:p>
          <a:p>
            <a:endParaRPr lang="nl-NL" sz="1800" dirty="0">
              <a:latin typeface="Calibri Light" panose="020F0302020204030204" pitchFamily="34" charset="0"/>
              <a:cs typeface="Calibri Light" panose="020F0302020204030204" pitchFamily="34" charset="0"/>
            </a:endParaRPr>
          </a:p>
          <a:p>
            <a:r>
              <a:rPr lang="nl-NL" sz="2800" dirty="0">
                <a:latin typeface="Calibri Light" panose="020F0302020204030204" pitchFamily="34" charset="0"/>
                <a:cs typeface="Calibri Light" panose="020F0302020204030204" pitchFamily="34" charset="0"/>
              </a:rPr>
              <a:t>Cris Bergmans – </a:t>
            </a:r>
            <a:r>
              <a:rPr lang="nl-NL" sz="2800" dirty="0" err="1">
                <a:latin typeface="Calibri Light" panose="020F0302020204030204" pitchFamily="34" charset="0"/>
                <a:cs typeface="Calibri Light" panose="020F0302020204030204" pitchFamily="34" charset="0"/>
              </a:rPr>
              <a:t>Phrenos</a:t>
            </a:r>
            <a:r>
              <a:rPr lang="nl-NL" sz="2800" dirty="0">
                <a:latin typeface="Calibri Light" panose="020F0302020204030204" pitchFamily="34" charset="0"/>
                <a:cs typeface="Calibri Light" panose="020F0302020204030204" pitchFamily="34" charset="0"/>
              </a:rPr>
              <a:t> Center of Expertise</a:t>
            </a:r>
          </a:p>
          <a:p>
            <a:r>
              <a:rPr lang="nl-NL" sz="2800" dirty="0">
                <a:latin typeface="Calibri Light" panose="020F0302020204030204" pitchFamily="34" charset="0"/>
                <a:cs typeface="Calibri Light" panose="020F0302020204030204" pitchFamily="34" charset="0"/>
              </a:rPr>
              <a:t>The Netherlands</a:t>
            </a:r>
            <a:endParaRPr lang="nl-NL" sz="3200" dirty="0">
              <a:latin typeface="Calibri Light" panose="020F0302020204030204" pitchFamily="34" charset="0"/>
              <a:cs typeface="Calibri Light" panose="020F0302020204030204" pitchFamily="34" charset="0"/>
            </a:endParaRPr>
          </a:p>
        </p:txBody>
      </p:sp>
      <p:sp>
        <p:nvSpPr>
          <p:cNvPr id="6" name="Tijdelijke aanduiding voor datum 5">
            <a:extLst>
              <a:ext uri="{FF2B5EF4-FFF2-40B4-BE49-F238E27FC236}">
                <a16:creationId xmlns:a16="http://schemas.microsoft.com/office/drawing/2014/main" id="{24B1CB1C-66BC-6C4D-972F-557268D08790}"/>
              </a:ext>
            </a:extLst>
          </p:cNvPr>
          <p:cNvSpPr>
            <a:spLocks noGrp="1"/>
          </p:cNvSpPr>
          <p:nvPr>
            <p:ph type="dt" sz="half" idx="10"/>
          </p:nvPr>
        </p:nvSpPr>
        <p:spPr>
          <a:xfrm>
            <a:off x="9169200" y="6300001"/>
            <a:ext cx="720000" cy="365125"/>
          </a:xfrm>
        </p:spPr>
        <p:txBody>
          <a:bodyPr vert="horz" lIns="0" tIns="0" rIns="0" bIns="0" rtlCol="0" anchor="ctr"/>
          <a:lstStyle/>
          <a:p>
            <a:fld id="{8B4F8386-9DC0-3B4E-8D55-D49ACB49C943}" type="datetime1">
              <a:rPr lang="nl-NL" sz="900">
                <a:solidFill>
                  <a:srgbClr val="753349"/>
                </a:solidFill>
              </a:rPr>
              <a:t>22-11-2023</a:t>
            </a:fld>
            <a:endParaRPr lang="nl-NL" sz="900" dirty="0">
              <a:solidFill>
                <a:srgbClr val="753349"/>
              </a:solidFill>
            </a:endParaRPr>
          </a:p>
        </p:txBody>
      </p:sp>
      <p:sp>
        <p:nvSpPr>
          <p:cNvPr id="9" name="Tijdelijke aanduiding voor dianummer 8">
            <a:extLst>
              <a:ext uri="{FF2B5EF4-FFF2-40B4-BE49-F238E27FC236}">
                <a16:creationId xmlns:a16="http://schemas.microsoft.com/office/drawing/2014/main" id="{FD6F6A33-0C29-CC47-B4BB-C3BA0D47E885}"/>
              </a:ext>
            </a:extLst>
          </p:cNvPr>
          <p:cNvSpPr>
            <a:spLocks noGrp="1"/>
          </p:cNvSpPr>
          <p:nvPr>
            <p:ph type="sldNum" sz="quarter" idx="12"/>
          </p:nvPr>
        </p:nvSpPr>
        <p:spPr>
          <a:xfrm>
            <a:off x="10248002" y="6300001"/>
            <a:ext cx="503999" cy="365125"/>
          </a:xfrm>
        </p:spPr>
        <p:txBody>
          <a:bodyPr vert="horz" lIns="0" tIns="0" rIns="0" bIns="0" rtlCol="0" anchor="ctr"/>
          <a:lstStyle/>
          <a:p>
            <a:fld id="{2358F049-0539-3E42-AA29-C449933F54AC}" type="slidenum">
              <a:rPr lang="nl-NL" sz="900">
                <a:solidFill>
                  <a:srgbClr val="753349"/>
                </a:solidFill>
              </a:rPr>
              <a:t>1</a:t>
            </a:fld>
            <a:endParaRPr lang="nl-NL" sz="900" dirty="0">
              <a:solidFill>
                <a:srgbClr val="753349"/>
              </a:solidFill>
            </a:endParaRPr>
          </a:p>
        </p:txBody>
      </p:sp>
      <p:sp>
        <p:nvSpPr>
          <p:cNvPr id="8" name="Tijdelijke aanduiding voor voettekst 7">
            <a:extLst>
              <a:ext uri="{FF2B5EF4-FFF2-40B4-BE49-F238E27FC236}">
                <a16:creationId xmlns:a16="http://schemas.microsoft.com/office/drawing/2014/main" id="{9A29922A-F0AF-E94A-9E89-0A779EB70C1B}"/>
              </a:ext>
            </a:extLst>
          </p:cNvPr>
          <p:cNvSpPr>
            <a:spLocks noGrp="1"/>
          </p:cNvSpPr>
          <p:nvPr>
            <p:ph type="ftr" sz="quarter" idx="11"/>
          </p:nvPr>
        </p:nvSpPr>
        <p:spPr>
          <a:xfrm>
            <a:off x="1206000" y="6300001"/>
            <a:ext cx="4680000" cy="365125"/>
          </a:xfrm>
        </p:spPr>
        <p:txBody>
          <a:bodyPr vert="horz" lIns="0" tIns="0" rIns="0" bIns="0" rtlCol="0" anchor="ctr"/>
          <a:lstStyle/>
          <a:p>
            <a:r>
              <a:rPr lang="nl-NL" sz="900" dirty="0">
                <a:solidFill>
                  <a:srgbClr val="753349"/>
                </a:solidFill>
              </a:rPr>
              <a:t>Kennis delen over herstel, behandeling en participatie bij ernstige psychische aandoeningen</a:t>
            </a:r>
          </a:p>
        </p:txBody>
      </p:sp>
    </p:spTree>
    <p:extLst>
      <p:ext uri="{BB962C8B-B14F-4D97-AF65-F5344CB8AC3E}">
        <p14:creationId xmlns:p14="http://schemas.microsoft.com/office/powerpoint/2010/main" val="1170764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01871-7AA5-D3B1-51E2-F147CA9D5AF9}"/>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BE28772-86C3-18A8-7B05-037E7B79246B}"/>
              </a:ext>
            </a:extLst>
          </p:cNvPr>
          <p:cNvSpPr>
            <a:spLocks noGrp="1"/>
          </p:cNvSpPr>
          <p:nvPr>
            <p:ph idx="1"/>
          </p:nvPr>
        </p:nvSpPr>
        <p:spPr/>
        <p:txBody>
          <a:bodyPr/>
          <a:lstStyle/>
          <a:p>
            <a:endParaRPr lang="nl-NL"/>
          </a:p>
        </p:txBody>
      </p:sp>
      <p:sp>
        <p:nvSpPr>
          <p:cNvPr id="4" name="Tijdelijke aanduiding voor datum 3">
            <a:extLst>
              <a:ext uri="{FF2B5EF4-FFF2-40B4-BE49-F238E27FC236}">
                <a16:creationId xmlns:a16="http://schemas.microsoft.com/office/drawing/2014/main" id="{C099C84D-9E80-EDCC-4D9F-978E0F720B22}"/>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54326530-6FDA-3DE6-65FE-146955DC6FFD}"/>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76552575-07B1-73A9-0C5D-E7DBD34E7F1F}"/>
              </a:ext>
            </a:extLst>
          </p:cNvPr>
          <p:cNvSpPr>
            <a:spLocks noGrp="1"/>
          </p:cNvSpPr>
          <p:nvPr>
            <p:ph type="sldNum" sz="quarter" idx="12"/>
          </p:nvPr>
        </p:nvSpPr>
        <p:spPr/>
        <p:txBody>
          <a:bodyPr/>
          <a:lstStyle/>
          <a:p>
            <a:fld id="{2358F049-0539-3E42-AA29-C449933F54AC}" type="slidenum">
              <a:rPr lang="nl-NL" smtClean="0"/>
              <a:pPr/>
              <a:t>10</a:t>
            </a:fld>
            <a:endParaRPr lang="nl-NL" dirty="0"/>
          </a:p>
        </p:txBody>
      </p:sp>
      <p:pic>
        <p:nvPicPr>
          <p:cNvPr id="8" name="Afbeelding 7">
            <a:extLst>
              <a:ext uri="{FF2B5EF4-FFF2-40B4-BE49-F238E27FC236}">
                <a16:creationId xmlns:a16="http://schemas.microsoft.com/office/drawing/2014/main" id="{A56F462E-A3A9-A9C4-8191-35800C3A5EFC}"/>
              </a:ext>
            </a:extLst>
          </p:cNvPr>
          <p:cNvPicPr>
            <a:picLocks noChangeAspect="1"/>
          </p:cNvPicPr>
          <p:nvPr/>
        </p:nvPicPr>
        <p:blipFill>
          <a:blip r:embed="rId2"/>
          <a:stretch>
            <a:fillRect/>
          </a:stretch>
        </p:blipFill>
        <p:spPr>
          <a:xfrm>
            <a:off x="0" y="1277430"/>
            <a:ext cx="12192000" cy="5022574"/>
          </a:xfrm>
          <a:prstGeom prst="rect">
            <a:avLst/>
          </a:prstGeom>
        </p:spPr>
      </p:pic>
    </p:spTree>
    <p:extLst>
      <p:ext uri="{BB962C8B-B14F-4D97-AF65-F5344CB8AC3E}">
        <p14:creationId xmlns:p14="http://schemas.microsoft.com/office/powerpoint/2010/main" val="126434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FC4C6D-6101-D09E-97D7-DFC692DA4A6A}"/>
              </a:ext>
            </a:extLst>
          </p:cNvPr>
          <p:cNvSpPr>
            <a:spLocks noGrp="1"/>
          </p:cNvSpPr>
          <p:nvPr>
            <p:ph type="title"/>
          </p:nvPr>
        </p:nvSpPr>
        <p:spPr/>
        <p:txBody>
          <a:bodyPr/>
          <a:lstStyle/>
          <a:p>
            <a:pPr algn="ctr"/>
            <a:r>
              <a:rPr lang="nl-NL" dirty="0" err="1"/>
              <a:t>So</a:t>
            </a:r>
            <a:r>
              <a:rPr lang="nl-NL" dirty="0"/>
              <a:t> </a:t>
            </a:r>
            <a:r>
              <a:rPr lang="nl-NL" dirty="0" err="1"/>
              <a:t>why</a:t>
            </a:r>
            <a:r>
              <a:rPr lang="nl-NL" dirty="0"/>
              <a:t> are we </a:t>
            </a:r>
            <a:r>
              <a:rPr lang="nl-NL" dirty="0" err="1"/>
              <a:t>doing</a:t>
            </a:r>
            <a:r>
              <a:rPr lang="nl-NL" dirty="0"/>
              <a:t> </a:t>
            </a:r>
            <a:r>
              <a:rPr lang="nl-NL" dirty="0" err="1"/>
              <a:t>this</a:t>
            </a:r>
            <a:r>
              <a:rPr lang="nl-NL" dirty="0"/>
              <a:t> </a:t>
            </a:r>
            <a:r>
              <a:rPr lang="nl-NL" dirty="0" err="1"/>
              <a:t>again</a:t>
            </a:r>
            <a:r>
              <a:rPr lang="nl-NL" dirty="0"/>
              <a:t>?</a:t>
            </a:r>
          </a:p>
        </p:txBody>
      </p:sp>
      <p:sp>
        <p:nvSpPr>
          <p:cNvPr id="3" name="Tijdelijke aanduiding voor inhoud 2">
            <a:extLst>
              <a:ext uri="{FF2B5EF4-FFF2-40B4-BE49-F238E27FC236}">
                <a16:creationId xmlns:a16="http://schemas.microsoft.com/office/drawing/2014/main" id="{E8CECBD7-80C7-9BD2-5ED1-CDB2102EF048}"/>
              </a:ext>
            </a:extLst>
          </p:cNvPr>
          <p:cNvSpPr>
            <a:spLocks noGrp="1"/>
          </p:cNvSpPr>
          <p:nvPr>
            <p:ph idx="1"/>
          </p:nvPr>
        </p:nvSpPr>
        <p:spPr/>
        <p:txBody>
          <a:bodyPr>
            <a:normAutofit/>
          </a:bodyPr>
          <a:lstStyle/>
          <a:p>
            <a:pPr marL="342900" indent="-342900">
              <a:buFont typeface="+mj-lt"/>
              <a:buAutoNum type="arabicPeriod"/>
            </a:pPr>
            <a:r>
              <a:rPr lang="nl-NL" sz="1800" b="1" dirty="0" err="1"/>
              <a:t>Quality</a:t>
            </a:r>
            <a:r>
              <a:rPr lang="nl-NL" sz="1800" b="1" dirty="0"/>
              <a:t> </a:t>
            </a:r>
            <a:r>
              <a:rPr lang="nl-NL" sz="1800" b="1" dirty="0" err="1"/>
              <a:t>improvement</a:t>
            </a:r>
            <a:r>
              <a:rPr lang="nl-NL" sz="1800" b="1" dirty="0"/>
              <a:t>:</a:t>
            </a:r>
            <a:r>
              <a:rPr lang="nl-NL" sz="1800" dirty="0"/>
              <a:t> Learning </a:t>
            </a:r>
            <a:r>
              <a:rPr lang="nl-NL" sz="1800" dirty="0" err="1"/>
              <a:t>by</a:t>
            </a:r>
            <a:r>
              <a:rPr lang="nl-NL" sz="1800" dirty="0"/>
              <a:t> data </a:t>
            </a:r>
            <a:r>
              <a:rPr lang="nl-NL" sz="1800" dirty="0" err="1"/>
              <a:t>and</a:t>
            </a:r>
            <a:r>
              <a:rPr lang="nl-NL" sz="1800" dirty="0"/>
              <a:t> </a:t>
            </a:r>
            <a:r>
              <a:rPr lang="nl-NL" sz="1800" dirty="0" err="1"/>
              <a:t>improving</a:t>
            </a:r>
            <a:r>
              <a:rPr lang="nl-NL" sz="1800" dirty="0"/>
              <a:t> </a:t>
            </a:r>
            <a:r>
              <a:rPr lang="nl-NL" sz="1800" dirty="0" err="1"/>
              <a:t>fidelity</a:t>
            </a:r>
            <a:r>
              <a:rPr lang="nl-NL" sz="1800" dirty="0"/>
              <a:t> leads </a:t>
            </a:r>
            <a:r>
              <a:rPr lang="nl-NL" sz="1800" dirty="0" err="1"/>
              <a:t>to</a:t>
            </a:r>
            <a:r>
              <a:rPr lang="nl-NL" sz="1800" dirty="0"/>
              <a:t> </a:t>
            </a:r>
            <a:r>
              <a:rPr lang="nl-NL" sz="1800" dirty="0" err="1"/>
              <a:t>better</a:t>
            </a:r>
            <a:r>
              <a:rPr lang="nl-NL" sz="1800" dirty="0"/>
              <a:t> </a:t>
            </a:r>
            <a:r>
              <a:rPr lang="nl-NL" sz="1800" dirty="0" err="1"/>
              <a:t>results</a:t>
            </a:r>
            <a:r>
              <a:rPr lang="nl-NL" sz="1800" dirty="0"/>
              <a:t>!</a:t>
            </a:r>
          </a:p>
          <a:p>
            <a:pPr marL="342900" indent="-342900">
              <a:buFont typeface="+mj-lt"/>
              <a:buAutoNum type="arabicPeriod"/>
            </a:pPr>
            <a:endParaRPr lang="nl-NL" sz="1800" dirty="0"/>
          </a:p>
          <a:p>
            <a:pPr marL="342900" indent="-342900">
              <a:buFont typeface="+mj-lt"/>
              <a:buAutoNum type="arabicPeriod"/>
            </a:pPr>
            <a:r>
              <a:rPr lang="nl-NL" sz="1800" b="1" dirty="0" err="1"/>
              <a:t>Regional</a:t>
            </a:r>
            <a:r>
              <a:rPr lang="nl-NL" sz="1800" b="1" dirty="0"/>
              <a:t> </a:t>
            </a:r>
            <a:r>
              <a:rPr lang="nl-NL" sz="1800" b="1" dirty="0" err="1"/>
              <a:t>and</a:t>
            </a:r>
            <a:r>
              <a:rPr lang="nl-NL" sz="1800" b="1" dirty="0"/>
              <a:t> </a:t>
            </a:r>
            <a:r>
              <a:rPr lang="nl-NL" sz="1800" b="1" dirty="0" err="1"/>
              <a:t>national</a:t>
            </a:r>
            <a:r>
              <a:rPr lang="nl-NL" sz="1800" b="1" dirty="0"/>
              <a:t> </a:t>
            </a:r>
            <a:r>
              <a:rPr lang="nl-NL" sz="1800" b="1" dirty="0" err="1"/>
              <a:t>insights</a:t>
            </a:r>
            <a:r>
              <a:rPr lang="nl-NL" sz="1800" b="1" dirty="0"/>
              <a:t>:</a:t>
            </a:r>
            <a:r>
              <a:rPr lang="nl-NL" sz="1800" dirty="0"/>
              <a:t> Monitoring leads </a:t>
            </a:r>
            <a:r>
              <a:rPr lang="nl-NL" sz="1800" dirty="0" err="1"/>
              <a:t>to</a:t>
            </a:r>
            <a:r>
              <a:rPr lang="nl-NL" sz="1800" dirty="0"/>
              <a:t> </a:t>
            </a:r>
            <a:r>
              <a:rPr lang="nl-NL" sz="1800" dirty="0" err="1"/>
              <a:t>better</a:t>
            </a:r>
            <a:r>
              <a:rPr lang="nl-NL" sz="1800" dirty="0"/>
              <a:t> </a:t>
            </a:r>
            <a:r>
              <a:rPr lang="nl-NL" sz="1800" dirty="0" err="1"/>
              <a:t>insight</a:t>
            </a:r>
            <a:r>
              <a:rPr lang="nl-NL" sz="1800" dirty="0"/>
              <a:t> </a:t>
            </a:r>
            <a:r>
              <a:rPr lang="nl-NL" sz="1800" dirty="0" err="1"/>
              <a:t>how</a:t>
            </a:r>
            <a:r>
              <a:rPr lang="nl-NL" sz="1800" dirty="0"/>
              <a:t> </a:t>
            </a:r>
            <a:r>
              <a:rPr lang="nl-NL" sz="1800" dirty="0" err="1"/>
              <a:t>it</a:t>
            </a:r>
            <a:r>
              <a:rPr lang="nl-NL" sz="1800" dirty="0"/>
              <a:t> </a:t>
            </a:r>
            <a:r>
              <a:rPr lang="nl-NL" sz="1800" dirty="0" err="1"/>
              <a:t>goes</a:t>
            </a:r>
            <a:r>
              <a:rPr lang="nl-NL" sz="1800" dirty="0"/>
              <a:t> in </a:t>
            </a:r>
            <a:r>
              <a:rPr lang="nl-NL" sz="1800" dirty="0" err="1"/>
              <a:t>the</a:t>
            </a:r>
            <a:r>
              <a:rPr lang="nl-NL" sz="1800" dirty="0"/>
              <a:t> country </a:t>
            </a:r>
            <a:r>
              <a:rPr lang="nl-NL" sz="1800" dirty="0" err="1"/>
              <a:t>and</a:t>
            </a:r>
            <a:r>
              <a:rPr lang="nl-NL" sz="1800" dirty="0"/>
              <a:t> in </a:t>
            </a:r>
            <a:r>
              <a:rPr lang="nl-NL" sz="1800" dirty="0" err="1"/>
              <a:t>specific</a:t>
            </a:r>
            <a:r>
              <a:rPr lang="nl-NL" sz="1800" dirty="0"/>
              <a:t> </a:t>
            </a:r>
            <a:r>
              <a:rPr lang="nl-NL" sz="1800" dirty="0" err="1"/>
              <a:t>regions</a:t>
            </a:r>
            <a:r>
              <a:rPr lang="nl-NL" sz="1800" dirty="0"/>
              <a:t>.</a:t>
            </a:r>
            <a:endParaRPr lang="nl-NL" sz="1800" b="1" dirty="0"/>
          </a:p>
          <a:p>
            <a:pPr marL="342900" indent="-342900">
              <a:buFont typeface="+mj-lt"/>
              <a:buAutoNum type="arabicPeriod"/>
            </a:pPr>
            <a:endParaRPr lang="nl-NL" sz="1800" b="1" dirty="0"/>
          </a:p>
          <a:p>
            <a:pPr marL="342900" indent="-342900">
              <a:buFont typeface="+mj-lt"/>
              <a:buAutoNum type="arabicPeriod"/>
            </a:pPr>
            <a:r>
              <a:rPr lang="nl-NL" sz="1800" b="1" dirty="0" err="1"/>
              <a:t>Collaboration</a:t>
            </a:r>
            <a:r>
              <a:rPr lang="nl-NL" sz="1800" b="1" dirty="0"/>
              <a:t>:</a:t>
            </a:r>
            <a:r>
              <a:rPr lang="nl-NL" sz="1800" dirty="0"/>
              <a:t> </a:t>
            </a:r>
            <a:r>
              <a:rPr lang="nl-NL" sz="1800" dirty="0" err="1"/>
              <a:t>By</a:t>
            </a:r>
            <a:r>
              <a:rPr lang="nl-NL" sz="1800" dirty="0"/>
              <a:t> </a:t>
            </a:r>
            <a:r>
              <a:rPr lang="nl-NL" sz="1800" dirty="0" err="1"/>
              <a:t>sharing</a:t>
            </a:r>
            <a:r>
              <a:rPr lang="nl-NL" sz="1800" dirty="0"/>
              <a:t> </a:t>
            </a:r>
            <a:r>
              <a:rPr lang="nl-NL" sz="1800" dirty="0" err="1"/>
              <a:t>results</a:t>
            </a:r>
            <a:r>
              <a:rPr lang="nl-NL" sz="1800" dirty="0"/>
              <a:t> we </a:t>
            </a:r>
            <a:r>
              <a:rPr lang="nl-NL" sz="1800" dirty="0" err="1"/>
              <a:t>can</a:t>
            </a:r>
            <a:r>
              <a:rPr lang="nl-NL" sz="1800" dirty="0"/>
              <a:t> </a:t>
            </a:r>
            <a:r>
              <a:rPr lang="nl-NL" sz="1800" dirty="0" err="1"/>
              <a:t>use</a:t>
            </a:r>
            <a:r>
              <a:rPr lang="nl-NL" sz="1800" dirty="0"/>
              <a:t> </a:t>
            </a:r>
            <a:r>
              <a:rPr lang="nl-NL" sz="1800" dirty="0" err="1"/>
              <a:t>this</a:t>
            </a:r>
            <a:r>
              <a:rPr lang="nl-NL" sz="1800" dirty="0"/>
              <a:t> as </a:t>
            </a:r>
            <a:r>
              <a:rPr lang="nl-NL" sz="1800" dirty="0" err="1"/>
              <a:t>an</a:t>
            </a:r>
            <a:r>
              <a:rPr lang="nl-NL" sz="1800" dirty="0"/>
              <a:t> instrument </a:t>
            </a:r>
            <a:r>
              <a:rPr lang="nl-NL" sz="1800" dirty="0" err="1"/>
              <a:t>to</a:t>
            </a:r>
            <a:r>
              <a:rPr lang="nl-NL" sz="1800" dirty="0"/>
              <a:t> talk </a:t>
            </a:r>
            <a:r>
              <a:rPr lang="nl-NL" sz="1800" dirty="0" err="1"/>
              <a:t>between</a:t>
            </a:r>
            <a:r>
              <a:rPr lang="nl-NL" sz="1800" dirty="0"/>
              <a:t> stakeholders.</a:t>
            </a:r>
          </a:p>
          <a:p>
            <a:pPr marL="342900" indent="-342900">
              <a:buFont typeface="+mj-lt"/>
              <a:buAutoNum type="arabicPeriod"/>
            </a:pPr>
            <a:endParaRPr lang="nl-NL" sz="1800" b="1" dirty="0"/>
          </a:p>
          <a:p>
            <a:pPr marL="342900" indent="-342900">
              <a:buFont typeface="+mj-lt"/>
              <a:buAutoNum type="arabicPeriod"/>
            </a:pPr>
            <a:r>
              <a:rPr lang="nl-NL" sz="1800" b="1" dirty="0"/>
              <a:t>Making policy:</a:t>
            </a:r>
            <a:r>
              <a:rPr lang="nl-NL" sz="1800" dirty="0"/>
              <a:t> </a:t>
            </a:r>
            <a:r>
              <a:rPr lang="nl-NL" sz="1800" dirty="0" err="1"/>
              <a:t>Sharing</a:t>
            </a:r>
            <a:r>
              <a:rPr lang="nl-NL" sz="1800" dirty="0"/>
              <a:t> </a:t>
            </a:r>
            <a:r>
              <a:rPr lang="nl-NL" sz="1800" dirty="0" err="1"/>
              <a:t>outcomes</a:t>
            </a:r>
            <a:r>
              <a:rPr lang="nl-NL" sz="1800" dirty="0"/>
              <a:t> </a:t>
            </a:r>
            <a:r>
              <a:rPr lang="nl-NL" sz="1800" dirty="0" err="1"/>
              <a:t>gives</a:t>
            </a:r>
            <a:r>
              <a:rPr lang="nl-NL" sz="1800" dirty="0"/>
              <a:t> </a:t>
            </a:r>
            <a:r>
              <a:rPr lang="nl-NL" sz="1800" dirty="0" err="1"/>
              <a:t>insights</a:t>
            </a:r>
            <a:r>
              <a:rPr lang="nl-NL" sz="1800" dirty="0"/>
              <a:t> </a:t>
            </a:r>
            <a:r>
              <a:rPr lang="nl-NL" sz="1800" dirty="0" err="1"/>
              <a:t>which</a:t>
            </a:r>
            <a:r>
              <a:rPr lang="nl-NL" sz="1800" dirty="0"/>
              <a:t> policy makers </a:t>
            </a:r>
            <a:r>
              <a:rPr lang="nl-NL" sz="1800" dirty="0" err="1"/>
              <a:t>can</a:t>
            </a:r>
            <a:r>
              <a:rPr lang="nl-NL" sz="1800" dirty="0"/>
              <a:t> </a:t>
            </a:r>
            <a:r>
              <a:rPr lang="nl-NL" sz="1800" dirty="0" err="1"/>
              <a:t>use</a:t>
            </a:r>
            <a:r>
              <a:rPr lang="nl-NL" sz="1800" dirty="0"/>
              <a:t> </a:t>
            </a:r>
            <a:r>
              <a:rPr lang="nl-NL" sz="1800" dirty="0" err="1"/>
              <a:t>to</a:t>
            </a:r>
            <a:r>
              <a:rPr lang="nl-NL" sz="1800" dirty="0"/>
              <a:t> </a:t>
            </a:r>
            <a:r>
              <a:rPr lang="nl-NL" sz="1800" dirty="0" err="1"/>
              <a:t>improve</a:t>
            </a:r>
            <a:r>
              <a:rPr lang="nl-NL" sz="1800" dirty="0"/>
              <a:t> policy </a:t>
            </a:r>
            <a:r>
              <a:rPr lang="nl-NL" sz="1800" dirty="0" err="1"/>
              <a:t>and</a:t>
            </a:r>
            <a:r>
              <a:rPr lang="nl-NL" sz="1800" dirty="0"/>
              <a:t> setting </a:t>
            </a:r>
            <a:r>
              <a:rPr lang="nl-NL" sz="1800" dirty="0" err="1"/>
              <a:t>the</a:t>
            </a:r>
            <a:r>
              <a:rPr lang="nl-NL" sz="1800" dirty="0"/>
              <a:t> </a:t>
            </a:r>
            <a:r>
              <a:rPr lang="nl-NL" sz="1800" dirty="0" err="1"/>
              <a:t>funding</a:t>
            </a:r>
            <a:r>
              <a:rPr lang="nl-NL" sz="1800" dirty="0"/>
              <a:t> on a </a:t>
            </a:r>
            <a:r>
              <a:rPr lang="nl-NL" sz="1800" dirty="0" err="1"/>
              <a:t>regional</a:t>
            </a:r>
            <a:r>
              <a:rPr lang="nl-NL" sz="1800" dirty="0"/>
              <a:t> </a:t>
            </a:r>
            <a:r>
              <a:rPr lang="nl-NL" sz="1800" dirty="0" err="1"/>
              <a:t>and</a:t>
            </a:r>
            <a:r>
              <a:rPr lang="nl-NL" sz="1800" dirty="0"/>
              <a:t> </a:t>
            </a:r>
            <a:r>
              <a:rPr lang="nl-NL" sz="1800" dirty="0" err="1"/>
              <a:t>national</a:t>
            </a:r>
            <a:r>
              <a:rPr lang="nl-NL" sz="1800" dirty="0"/>
              <a:t> level.</a:t>
            </a:r>
            <a:endParaRPr lang="nl-NL" sz="1800" b="1" dirty="0"/>
          </a:p>
        </p:txBody>
      </p:sp>
      <p:sp>
        <p:nvSpPr>
          <p:cNvPr id="4" name="Tijdelijke aanduiding voor datum 3">
            <a:extLst>
              <a:ext uri="{FF2B5EF4-FFF2-40B4-BE49-F238E27FC236}">
                <a16:creationId xmlns:a16="http://schemas.microsoft.com/office/drawing/2014/main" id="{EEA6E82A-FD72-F81E-7507-AC239B1FA016}"/>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99A46919-4A5A-2A5A-B1E6-81060E2E39A3}"/>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60E68EB6-C4C7-C06D-C811-F0EB8506CFA5}"/>
              </a:ext>
            </a:extLst>
          </p:cNvPr>
          <p:cNvSpPr>
            <a:spLocks noGrp="1"/>
          </p:cNvSpPr>
          <p:nvPr>
            <p:ph type="sldNum" sz="quarter" idx="12"/>
          </p:nvPr>
        </p:nvSpPr>
        <p:spPr/>
        <p:txBody>
          <a:bodyPr/>
          <a:lstStyle/>
          <a:p>
            <a:fld id="{2358F049-0539-3E42-AA29-C449933F54AC}" type="slidenum">
              <a:rPr lang="nl-NL" smtClean="0"/>
              <a:pPr/>
              <a:t>11</a:t>
            </a:fld>
            <a:endParaRPr lang="nl-NL" dirty="0"/>
          </a:p>
        </p:txBody>
      </p:sp>
    </p:spTree>
    <p:extLst>
      <p:ext uri="{BB962C8B-B14F-4D97-AF65-F5344CB8AC3E}">
        <p14:creationId xmlns:p14="http://schemas.microsoft.com/office/powerpoint/2010/main" val="2030648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ADC6F-CD67-0692-3EB6-84DEAFE9855D}"/>
              </a:ext>
            </a:extLst>
          </p:cNvPr>
          <p:cNvSpPr>
            <a:spLocks noGrp="1"/>
          </p:cNvSpPr>
          <p:nvPr>
            <p:ph type="title"/>
          </p:nvPr>
        </p:nvSpPr>
        <p:spPr/>
        <p:txBody>
          <a:bodyPr>
            <a:normAutofit/>
          </a:bodyPr>
          <a:lstStyle/>
          <a:p>
            <a:pPr algn="ctr"/>
            <a:r>
              <a:rPr lang="nl-NL" sz="2800" b="1" dirty="0" err="1"/>
              <a:t>Let’s</a:t>
            </a:r>
            <a:r>
              <a:rPr lang="nl-NL" sz="2800" b="1" dirty="0"/>
              <a:t> get </a:t>
            </a:r>
            <a:r>
              <a:rPr lang="nl-NL" sz="2800" b="1" dirty="0" err="1"/>
              <a:t>started</a:t>
            </a:r>
            <a:r>
              <a:rPr lang="nl-NL" sz="2800" b="1" dirty="0"/>
              <a:t>!</a:t>
            </a:r>
          </a:p>
        </p:txBody>
      </p:sp>
      <p:sp>
        <p:nvSpPr>
          <p:cNvPr id="3" name="Tijdelijke aanduiding voor inhoud 2">
            <a:extLst>
              <a:ext uri="{FF2B5EF4-FFF2-40B4-BE49-F238E27FC236}">
                <a16:creationId xmlns:a16="http://schemas.microsoft.com/office/drawing/2014/main" id="{F36C11A3-F494-8F0C-A3C0-13DEF1E9C45D}"/>
              </a:ext>
            </a:extLst>
          </p:cNvPr>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endParaRPr lang="nl-NL" dirty="0"/>
          </a:p>
          <a:p>
            <a:pPr marL="0" indent="0" algn="ctr">
              <a:buNone/>
            </a:pPr>
            <a:r>
              <a:rPr lang="nl-NL" sz="2400" b="1" dirty="0" err="1"/>
              <a:t>Questions</a:t>
            </a:r>
            <a:r>
              <a:rPr lang="nl-NL" sz="2400" b="1" dirty="0"/>
              <a:t>?</a:t>
            </a:r>
          </a:p>
          <a:p>
            <a:pPr marL="0" indent="0" algn="ctr">
              <a:buNone/>
            </a:pPr>
            <a:endParaRPr lang="nl-NL" sz="2400" b="1" dirty="0"/>
          </a:p>
          <a:p>
            <a:pPr marL="0" indent="0" algn="ctr">
              <a:buNone/>
            </a:pPr>
            <a:r>
              <a:rPr lang="nl-NL" sz="2400" dirty="0"/>
              <a:t>Lars de Winter: </a:t>
            </a:r>
            <a:r>
              <a:rPr lang="nl-NL" sz="2400" dirty="0">
                <a:hlinkClick r:id="rId2"/>
              </a:rPr>
              <a:t>Lwinter@kcphrenos.nl</a:t>
            </a:r>
            <a:endParaRPr lang="nl-NL" sz="2400" dirty="0"/>
          </a:p>
          <a:p>
            <a:pPr marL="0" indent="0" algn="ctr">
              <a:buNone/>
            </a:pPr>
            <a:endParaRPr lang="nl-NL" sz="2400" b="1" dirty="0"/>
          </a:p>
          <a:p>
            <a:pPr marL="0" indent="0" algn="ctr">
              <a:buNone/>
            </a:pPr>
            <a:endParaRPr lang="nl-NL" sz="2400" b="1" dirty="0"/>
          </a:p>
          <a:p>
            <a:pPr marL="0" indent="0" algn="ctr">
              <a:buNone/>
            </a:pPr>
            <a:endParaRPr lang="nl-NL" sz="2400" dirty="0"/>
          </a:p>
        </p:txBody>
      </p:sp>
      <p:sp>
        <p:nvSpPr>
          <p:cNvPr id="4" name="Tijdelijke aanduiding voor datum 3">
            <a:extLst>
              <a:ext uri="{FF2B5EF4-FFF2-40B4-BE49-F238E27FC236}">
                <a16:creationId xmlns:a16="http://schemas.microsoft.com/office/drawing/2014/main" id="{20EB8184-AD21-2AD7-6460-8EA30384E3BF}"/>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719281F9-F735-863E-1F26-B96A841C3E6C}"/>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50BB2766-8F07-1547-6D16-6DB25A69EE3D}"/>
              </a:ext>
            </a:extLst>
          </p:cNvPr>
          <p:cNvSpPr>
            <a:spLocks noGrp="1"/>
          </p:cNvSpPr>
          <p:nvPr>
            <p:ph type="sldNum" sz="quarter" idx="12"/>
          </p:nvPr>
        </p:nvSpPr>
        <p:spPr/>
        <p:txBody>
          <a:bodyPr/>
          <a:lstStyle/>
          <a:p>
            <a:fld id="{2358F049-0539-3E42-AA29-C449933F54AC}" type="slidenum">
              <a:rPr lang="nl-NL" smtClean="0"/>
              <a:pPr/>
              <a:t>12</a:t>
            </a:fld>
            <a:endParaRPr lang="nl-NL" dirty="0"/>
          </a:p>
        </p:txBody>
      </p:sp>
      <p:pic>
        <p:nvPicPr>
          <p:cNvPr id="7" name="Afbeelding 6">
            <a:extLst>
              <a:ext uri="{FF2B5EF4-FFF2-40B4-BE49-F238E27FC236}">
                <a16:creationId xmlns:a16="http://schemas.microsoft.com/office/drawing/2014/main" id="{5A21E83F-9F19-D697-85FB-8E037C87D3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365" y="4241233"/>
            <a:ext cx="1054100" cy="1021080"/>
          </a:xfrm>
          <a:prstGeom prst="rect">
            <a:avLst/>
          </a:prstGeom>
          <a:noFill/>
          <a:ln>
            <a:noFill/>
          </a:ln>
        </p:spPr>
      </p:pic>
      <p:pic>
        <p:nvPicPr>
          <p:cNvPr id="8" name="Afbeelding 7" descr="Afbeelding met persoon, muur, person, binnen&#10;&#10;Automatisch gegenereerde beschrijving">
            <a:extLst>
              <a:ext uri="{FF2B5EF4-FFF2-40B4-BE49-F238E27FC236}">
                <a16:creationId xmlns:a16="http://schemas.microsoft.com/office/drawing/2014/main" id="{1C2B0A7D-5DF8-5E85-2967-6D36AECF2AA3}"/>
              </a:ext>
            </a:extLst>
          </p:cNvPr>
          <p:cNvPicPr>
            <a:picLocks noChangeAspect="1"/>
          </p:cNvPicPr>
          <p:nvPr/>
        </p:nvPicPr>
        <p:blipFill>
          <a:blip r:embed="rId4"/>
          <a:stretch>
            <a:fillRect/>
          </a:stretch>
        </p:blipFill>
        <p:spPr>
          <a:xfrm>
            <a:off x="8856426" y="4356000"/>
            <a:ext cx="1894492" cy="1262994"/>
          </a:xfrm>
          <a:prstGeom prst="rect">
            <a:avLst/>
          </a:prstGeom>
        </p:spPr>
      </p:pic>
    </p:spTree>
    <p:extLst>
      <p:ext uri="{BB962C8B-B14F-4D97-AF65-F5344CB8AC3E}">
        <p14:creationId xmlns:p14="http://schemas.microsoft.com/office/powerpoint/2010/main" val="2944849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ADC6F-CD67-0692-3EB6-84DEAFE9855D}"/>
              </a:ext>
            </a:extLst>
          </p:cNvPr>
          <p:cNvSpPr>
            <a:spLocks noGrp="1"/>
          </p:cNvSpPr>
          <p:nvPr>
            <p:ph type="title"/>
          </p:nvPr>
        </p:nvSpPr>
        <p:spPr/>
        <p:txBody>
          <a:bodyPr>
            <a:normAutofit/>
          </a:bodyPr>
          <a:lstStyle/>
          <a:p>
            <a:pPr algn="ctr"/>
            <a:r>
              <a:rPr lang="nl-NL" sz="2800" b="1" dirty="0"/>
              <a:t>The </a:t>
            </a:r>
            <a:r>
              <a:rPr lang="nl-NL" sz="2800" b="1" dirty="0" err="1"/>
              <a:t>role</a:t>
            </a:r>
            <a:r>
              <a:rPr lang="nl-NL" sz="2800" b="1" dirty="0"/>
              <a:t> of the IPS Supervisor</a:t>
            </a:r>
          </a:p>
        </p:txBody>
      </p:sp>
      <p:sp>
        <p:nvSpPr>
          <p:cNvPr id="3" name="Tijdelijke aanduiding voor inhoud 2">
            <a:extLst>
              <a:ext uri="{FF2B5EF4-FFF2-40B4-BE49-F238E27FC236}">
                <a16:creationId xmlns:a16="http://schemas.microsoft.com/office/drawing/2014/main" id="{F36C11A3-F494-8F0C-A3C0-13DEF1E9C45D}"/>
              </a:ext>
            </a:extLst>
          </p:cNvPr>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sz="2400" b="1" dirty="0"/>
          </a:p>
          <a:p>
            <a:pPr marL="0" indent="0" algn="ctr">
              <a:buNone/>
            </a:pPr>
            <a:endParaRPr lang="nl-NL" sz="2400" b="1" dirty="0"/>
          </a:p>
          <a:p>
            <a:pPr marL="0" indent="0" algn="ctr">
              <a:buNone/>
            </a:pPr>
            <a:endParaRPr lang="nl-NL" sz="2400" b="1" dirty="0"/>
          </a:p>
          <a:p>
            <a:pPr marL="0" indent="0" algn="ctr">
              <a:buNone/>
            </a:pPr>
            <a:endParaRPr lang="nl-NL" sz="2400" dirty="0"/>
          </a:p>
        </p:txBody>
      </p:sp>
      <p:sp>
        <p:nvSpPr>
          <p:cNvPr id="4" name="Tijdelijke aanduiding voor datum 3">
            <a:extLst>
              <a:ext uri="{FF2B5EF4-FFF2-40B4-BE49-F238E27FC236}">
                <a16:creationId xmlns:a16="http://schemas.microsoft.com/office/drawing/2014/main" id="{20EB8184-AD21-2AD7-6460-8EA30384E3BF}"/>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719281F9-F735-863E-1F26-B96A841C3E6C}"/>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50BB2766-8F07-1547-6D16-6DB25A69EE3D}"/>
              </a:ext>
            </a:extLst>
          </p:cNvPr>
          <p:cNvSpPr>
            <a:spLocks noGrp="1"/>
          </p:cNvSpPr>
          <p:nvPr>
            <p:ph type="sldNum" sz="quarter" idx="12"/>
          </p:nvPr>
        </p:nvSpPr>
        <p:spPr/>
        <p:txBody>
          <a:bodyPr/>
          <a:lstStyle/>
          <a:p>
            <a:fld id="{2358F049-0539-3E42-AA29-C449933F54AC}" type="slidenum">
              <a:rPr lang="nl-NL" smtClean="0"/>
              <a:pPr/>
              <a:t>13</a:t>
            </a:fld>
            <a:endParaRPr lang="nl-NL" dirty="0"/>
          </a:p>
        </p:txBody>
      </p:sp>
      <p:sp>
        <p:nvSpPr>
          <p:cNvPr id="10" name="Tekstvak 9">
            <a:extLst>
              <a:ext uri="{FF2B5EF4-FFF2-40B4-BE49-F238E27FC236}">
                <a16:creationId xmlns:a16="http://schemas.microsoft.com/office/drawing/2014/main" id="{9EDEDA3A-04E5-5F2E-3354-52A3DC33FF52}"/>
              </a:ext>
            </a:extLst>
          </p:cNvPr>
          <p:cNvSpPr txBox="1"/>
          <p:nvPr/>
        </p:nvSpPr>
        <p:spPr>
          <a:xfrm>
            <a:off x="1440376" y="3246740"/>
            <a:ext cx="8935658" cy="2585323"/>
          </a:xfrm>
          <a:prstGeom prst="rect">
            <a:avLst/>
          </a:prstGeom>
          <a:noFill/>
        </p:spPr>
        <p:txBody>
          <a:bodyPr wrap="square">
            <a:spAutoFit/>
          </a:bodyPr>
          <a:lstStyle/>
          <a:p>
            <a:pPr marL="285750" indent="-285750">
              <a:buFont typeface="Arial" panose="020B0604020202020204" pitchFamily="34" charset="0"/>
              <a:buChar char="•"/>
            </a:pPr>
            <a:r>
              <a:rPr lang="nl-NL" dirty="0">
                <a:solidFill>
                  <a:srgbClr val="4D4D4C"/>
                </a:solidFill>
              </a:rPr>
              <a:t>The IPS-supervisor </a:t>
            </a:r>
            <a:r>
              <a:rPr lang="nl-NL" dirty="0" err="1">
                <a:solidFill>
                  <a:srgbClr val="4D4D4C"/>
                </a:solidFill>
              </a:rPr>
              <a:t>plays</a:t>
            </a:r>
            <a:r>
              <a:rPr lang="nl-NL" dirty="0">
                <a:solidFill>
                  <a:srgbClr val="4D4D4C"/>
                </a:solidFill>
              </a:rPr>
              <a:t> </a:t>
            </a:r>
            <a:r>
              <a:rPr lang="nl-NL" dirty="0" err="1">
                <a:solidFill>
                  <a:srgbClr val="4D4D4C"/>
                </a:solidFill>
              </a:rPr>
              <a:t>an</a:t>
            </a:r>
            <a:r>
              <a:rPr lang="nl-NL" dirty="0">
                <a:solidFill>
                  <a:srgbClr val="4D4D4C"/>
                </a:solidFill>
              </a:rPr>
              <a:t> important </a:t>
            </a:r>
            <a:r>
              <a:rPr lang="nl-NL" dirty="0" err="1">
                <a:solidFill>
                  <a:srgbClr val="4D4D4C"/>
                </a:solidFill>
              </a:rPr>
              <a:t>role</a:t>
            </a:r>
            <a:r>
              <a:rPr lang="nl-NL" dirty="0">
                <a:solidFill>
                  <a:srgbClr val="4D4D4C"/>
                </a:solidFill>
              </a:rPr>
              <a:t> but is </a:t>
            </a:r>
            <a:r>
              <a:rPr lang="nl-NL" dirty="0" err="1">
                <a:solidFill>
                  <a:srgbClr val="4D4D4C"/>
                </a:solidFill>
              </a:rPr>
              <a:t>sometimes</a:t>
            </a:r>
            <a:r>
              <a:rPr lang="nl-NL" dirty="0">
                <a:solidFill>
                  <a:srgbClr val="4D4D4C"/>
                </a:solidFill>
              </a:rPr>
              <a:t> </a:t>
            </a:r>
            <a:r>
              <a:rPr lang="nl-NL" dirty="0" err="1">
                <a:solidFill>
                  <a:srgbClr val="4D4D4C"/>
                </a:solidFill>
              </a:rPr>
              <a:t>underestimated</a:t>
            </a:r>
            <a:r>
              <a:rPr lang="nl-NL" dirty="0">
                <a:solidFill>
                  <a:srgbClr val="4D4D4C"/>
                </a:solidFill>
              </a:rPr>
              <a:t> (</a:t>
            </a:r>
            <a:r>
              <a:rPr lang="nl-NL" dirty="0" err="1">
                <a:solidFill>
                  <a:srgbClr val="4D4D4C"/>
                </a:solidFill>
              </a:rPr>
              <a:t>Dorsey</a:t>
            </a:r>
            <a:r>
              <a:rPr lang="nl-NL" dirty="0">
                <a:solidFill>
                  <a:srgbClr val="4D4D4C"/>
                </a:solidFill>
              </a:rPr>
              <a:t> e.a. 2017)</a:t>
            </a:r>
          </a:p>
          <a:p>
            <a:pPr marL="285750" indent="-285750">
              <a:buFont typeface="Arial" panose="020B0604020202020204" pitchFamily="34" charset="0"/>
              <a:buChar char="•"/>
            </a:pPr>
            <a:r>
              <a:rPr lang="en-US" dirty="0">
                <a:solidFill>
                  <a:srgbClr val="4D4D4C"/>
                </a:solidFill>
              </a:rPr>
              <a:t>It can be difficult to combine the role of IPS-supervisor with another supervision role like   team leader day care activities </a:t>
            </a:r>
          </a:p>
          <a:p>
            <a:pPr marL="285750" indent="-285750">
              <a:buFont typeface="Arial" panose="020B0604020202020204" pitchFamily="34" charset="0"/>
              <a:buChar char="•"/>
            </a:pPr>
            <a:endParaRPr lang="nl-NL" dirty="0">
              <a:solidFill>
                <a:srgbClr val="4D4D4C"/>
              </a:solidFill>
            </a:endParaRPr>
          </a:p>
          <a:p>
            <a:endParaRPr lang="nl-NL" sz="1800" dirty="0"/>
          </a:p>
          <a:p>
            <a:endParaRPr lang="nl-NL" dirty="0"/>
          </a:p>
          <a:p>
            <a:endParaRPr lang="nl-NL" sz="1800" dirty="0"/>
          </a:p>
          <a:p>
            <a:r>
              <a:rPr lang="nl-NL" sz="1800" dirty="0"/>
              <a:t> </a:t>
            </a:r>
            <a:endParaRPr lang="nl-NL" dirty="0"/>
          </a:p>
        </p:txBody>
      </p:sp>
    </p:spTree>
    <p:extLst>
      <p:ext uri="{BB962C8B-B14F-4D97-AF65-F5344CB8AC3E}">
        <p14:creationId xmlns:p14="http://schemas.microsoft.com/office/powerpoint/2010/main" val="1658408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ADC6F-CD67-0692-3EB6-84DEAFE9855D}"/>
              </a:ext>
            </a:extLst>
          </p:cNvPr>
          <p:cNvSpPr>
            <a:spLocks noGrp="1"/>
          </p:cNvSpPr>
          <p:nvPr>
            <p:ph type="title"/>
          </p:nvPr>
        </p:nvSpPr>
        <p:spPr/>
        <p:txBody>
          <a:bodyPr>
            <a:normAutofit/>
          </a:bodyPr>
          <a:lstStyle/>
          <a:p>
            <a:pPr algn="ctr"/>
            <a:r>
              <a:rPr lang="nl-NL" sz="2800" b="1" dirty="0"/>
              <a:t>The </a:t>
            </a:r>
            <a:r>
              <a:rPr lang="nl-NL" sz="2800" b="1" dirty="0" err="1"/>
              <a:t>role</a:t>
            </a:r>
            <a:r>
              <a:rPr lang="nl-NL" sz="2800" b="1" dirty="0"/>
              <a:t> of the IPS Supervisor</a:t>
            </a:r>
          </a:p>
        </p:txBody>
      </p:sp>
      <p:sp>
        <p:nvSpPr>
          <p:cNvPr id="3" name="Tijdelijke aanduiding voor inhoud 2">
            <a:extLst>
              <a:ext uri="{FF2B5EF4-FFF2-40B4-BE49-F238E27FC236}">
                <a16:creationId xmlns:a16="http://schemas.microsoft.com/office/drawing/2014/main" id="{F36C11A3-F494-8F0C-A3C0-13DEF1E9C45D}"/>
              </a:ext>
            </a:extLst>
          </p:cNvPr>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sz="2400" b="1" dirty="0"/>
          </a:p>
          <a:p>
            <a:pPr marL="0" indent="0" algn="ctr">
              <a:buNone/>
            </a:pPr>
            <a:endParaRPr lang="nl-NL" sz="2400" b="1" dirty="0"/>
          </a:p>
          <a:p>
            <a:pPr marL="0" indent="0" algn="ctr">
              <a:buNone/>
            </a:pPr>
            <a:endParaRPr lang="nl-NL" sz="2400" b="1" dirty="0"/>
          </a:p>
          <a:p>
            <a:pPr marL="0" indent="0" algn="ctr">
              <a:buNone/>
            </a:pPr>
            <a:endParaRPr lang="nl-NL" sz="2400" dirty="0"/>
          </a:p>
        </p:txBody>
      </p:sp>
      <p:sp>
        <p:nvSpPr>
          <p:cNvPr id="4" name="Tijdelijke aanduiding voor datum 3">
            <a:extLst>
              <a:ext uri="{FF2B5EF4-FFF2-40B4-BE49-F238E27FC236}">
                <a16:creationId xmlns:a16="http://schemas.microsoft.com/office/drawing/2014/main" id="{20EB8184-AD21-2AD7-6460-8EA30384E3BF}"/>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719281F9-F735-863E-1F26-B96A841C3E6C}"/>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50BB2766-8F07-1547-6D16-6DB25A69EE3D}"/>
              </a:ext>
            </a:extLst>
          </p:cNvPr>
          <p:cNvSpPr>
            <a:spLocks noGrp="1"/>
          </p:cNvSpPr>
          <p:nvPr>
            <p:ph type="sldNum" sz="quarter" idx="12"/>
          </p:nvPr>
        </p:nvSpPr>
        <p:spPr/>
        <p:txBody>
          <a:bodyPr/>
          <a:lstStyle/>
          <a:p>
            <a:fld id="{2358F049-0539-3E42-AA29-C449933F54AC}" type="slidenum">
              <a:rPr lang="nl-NL" smtClean="0"/>
              <a:pPr/>
              <a:t>14</a:t>
            </a:fld>
            <a:endParaRPr lang="nl-NL" dirty="0"/>
          </a:p>
        </p:txBody>
      </p:sp>
      <p:sp>
        <p:nvSpPr>
          <p:cNvPr id="10" name="Tekstvak 9">
            <a:extLst>
              <a:ext uri="{FF2B5EF4-FFF2-40B4-BE49-F238E27FC236}">
                <a16:creationId xmlns:a16="http://schemas.microsoft.com/office/drawing/2014/main" id="{9EDEDA3A-04E5-5F2E-3354-52A3DC33FF52}"/>
              </a:ext>
            </a:extLst>
          </p:cNvPr>
          <p:cNvSpPr txBox="1"/>
          <p:nvPr/>
        </p:nvSpPr>
        <p:spPr>
          <a:xfrm>
            <a:off x="1439999" y="2520000"/>
            <a:ext cx="8936035" cy="3416320"/>
          </a:xfrm>
          <a:prstGeom prst="rect">
            <a:avLst/>
          </a:prstGeom>
          <a:noFill/>
        </p:spPr>
        <p:txBody>
          <a:bodyPr wrap="square">
            <a:spAutoFit/>
          </a:bodyPr>
          <a:lstStyle/>
          <a:p>
            <a:r>
              <a:rPr lang="en-US" sz="1800" b="1" dirty="0"/>
              <a:t>Five key roles of the employment supervisor:  </a:t>
            </a:r>
          </a:p>
          <a:p>
            <a:endParaRPr lang="en-US" b="1" dirty="0"/>
          </a:p>
          <a:p>
            <a:r>
              <a:rPr lang="en-US" sz="1800" b="1" dirty="0"/>
              <a:t>Role 1</a:t>
            </a:r>
          </a:p>
          <a:p>
            <a:r>
              <a:rPr lang="en-US" sz="1800" dirty="0"/>
              <a:t>• One full-time equivalent (FTE) supervisor is responsible for no more than 10 employment specialists.  The supervisor does not have other supervisory responsibilities.  (Program leaders supervising fewer than ten employment specialists may spend a percentage of time on other supervisory activities on a prorated basis.  For example, an employment supervisor responsible for 4 employment specialists may be devoted to SE supervision half time.) </a:t>
            </a:r>
          </a:p>
          <a:p>
            <a:endParaRPr lang="en-US" dirty="0"/>
          </a:p>
          <a:p>
            <a:r>
              <a:rPr lang="en-US" b="1" dirty="0"/>
              <a:t>Tips</a:t>
            </a:r>
          </a:p>
          <a:p>
            <a:pPr marL="285750" indent="-285750">
              <a:buFont typeface="Wingdings" panose="05000000000000000000" pitchFamily="2" charset="2"/>
              <a:buChar char="Ø"/>
            </a:pPr>
            <a:r>
              <a:rPr lang="en-US" sz="1800" dirty="0"/>
              <a:t>Not combining IPS-supervisor with other supervisory responsibilities</a:t>
            </a:r>
          </a:p>
          <a:p>
            <a:pPr marL="285750" indent="-285750">
              <a:buFont typeface="Wingdings" panose="05000000000000000000" pitchFamily="2" charset="2"/>
              <a:buChar char="Ø"/>
            </a:pPr>
            <a:r>
              <a:rPr lang="en-US" dirty="0"/>
              <a:t>Team is not too big </a:t>
            </a:r>
            <a:endParaRPr lang="en-US" sz="1800" dirty="0"/>
          </a:p>
        </p:txBody>
      </p:sp>
    </p:spTree>
    <p:extLst>
      <p:ext uri="{BB962C8B-B14F-4D97-AF65-F5344CB8AC3E}">
        <p14:creationId xmlns:p14="http://schemas.microsoft.com/office/powerpoint/2010/main" val="4149631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ADC6F-CD67-0692-3EB6-84DEAFE9855D}"/>
              </a:ext>
            </a:extLst>
          </p:cNvPr>
          <p:cNvSpPr>
            <a:spLocks noGrp="1"/>
          </p:cNvSpPr>
          <p:nvPr>
            <p:ph type="title"/>
          </p:nvPr>
        </p:nvSpPr>
        <p:spPr/>
        <p:txBody>
          <a:bodyPr>
            <a:normAutofit/>
          </a:bodyPr>
          <a:lstStyle/>
          <a:p>
            <a:pPr algn="ctr"/>
            <a:r>
              <a:rPr lang="nl-NL" sz="2800" b="1" dirty="0"/>
              <a:t>The </a:t>
            </a:r>
            <a:r>
              <a:rPr lang="nl-NL" sz="2800" b="1" dirty="0" err="1"/>
              <a:t>role</a:t>
            </a:r>
            <a:r>
              <a:rPr lang="nl-NL" sz="2800" b="1" dirty="0"/>
              <a:t> of the IPS Supervisor</a:t>
            </a:r>
          </a:p>
        </p:txBody>
      </p:sp>
      <p:sp>
        <p:nvSpPr>
          <p:cNvPr id="3" name="Tijdelijke aanduiding voor inhoud 2">
            <a:extLst>
              <a:ext uri="{FF2B5EF4-FFF2-40B4-BE49-F238E27FC236}">
                <a16:creationId xmlns:a16="http://schemas.microsoft.com/office/drawing/2014/main" id="{F36C11A3-F494-8F0C-A3C0-13DEF1E9C45D}"/>
              </a:ext>
            </a:extLst>
          </p:cNvPr>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sz="2400" b="1" dirty="0"/>
          </a:p>
          <a:p>
            <a:pPr marL="0" indent="0" algn="ctr">
              <a:buNone/>
            </a:pPr>
            <a:endParaRPr lang="nl-NL" sz="2400" b="1" dirty="0"/>
          </a:p>
          <a:p>
            <a:pPr marL="0" indent="0" algn="ctr">
              <a:buNone/>
            </a:pPr>
            <a:endParaRPr lang="nl-NL" sz="2400" b="1" dirty="0"/>
          </a:p>
          <a:p>
            <a:pPr marL="0" indent="0" algn="ctr">
              <a:buNone/>
            </a:pPr>
            <a:endParaRPr lang="nl-NL" sz="2400" dirty="0"/>
          </a:p>
        </p:txBody>
      </p:sp>
      <p:sp>
        <p:nvSpPr>
          <p:cNvPr id="4" name="Tijdelijke aanduiding voor datum 3">
            <a:extLst>
              <a:ext uri="{FF2B5EF4-FFF2-40B4-BE49-F238E27FC236}">
                <a16:creationId xmlns:a16="http://schemas.microsoft.com/office/drawing/2014/main" id="{20EB8184-AD21-2AD7-6460-8EA30384E3BF}"/>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719281F9-F735-863E-1F26-B96A841C3E6C}"/>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50BB2766-8F07-1547-6D16-6DB25A69EE3D}"/>
              </a:ext>
            </a:extLst>
          </p:cNvPr>
          <p:cNvSpPr>
            <a:spLocks noGrp="1"/>
          </p:cNvSpPr>
          <p:nvPr>
            <p:ph type="sldNum" sz="quarter" idx="12"/>
          </p:nvPr>
        </p:nvSpPr>
        <p:spPr/>
        <p:txBody>
          <a:bodyPr/>
          <a:lstStyle/>
          <a:p>
            <a:fld id="{2358F049-0539-3E42-AA29-C449933F54AC}" type="slidenum">
              <a:rPr lang="nl-NL" smtClean="0"/>
              <a:pPr/>
              <a:t>15</a:t>
            </a:fld>
            <a:endParaRPr lang="nl-NL" dirty="0"/>
          </a:p>
        </p:txBody>
      </p:sp>
      <p:sp>
        <p:nvSpPr>
          <p:cNvPr id="10" name="Tekstvak 9">
            <a:extLst>
              <a:ext uri="{FF2B5EF4-FFF2-40B4-BE49-F238E27FC236}">
                <a16:creationId xmlns:a16="http://schemas.microsoft.com/office/drawing/2014/main" id="{9EDEDA3A-04E5-5F2E-3354-52A3DC33FF52}"/>
              </a:ext>
            </a:extLst>
          </p:cNvPr>
          <p:cNvSpPr txBox="1"/>
          <p:nvPr/>
        </p:nvSpPr>
        <p:spPr>
          <a:xfrm>
            <a:off x="1347537" y="2233061"/>
            <a:ext cx="9028497" cy="3970318"/>
          </a:xfrm>
          <a:prstGeom prst="rect">
            <a:avLst/>
          </a:prstGeom>
          <a:noFill/>
        </p:spPr>
        <p:txBody>
          <a:bodyPr wrap="square">
            <a:spAutoFit/>
          </a:bodyPr>
          <a:lstStyle/>
          <a:p>
            <a:r>
              <a:rPr lang="en-US" sz="1800" dirty="0"/>
              <a:t> • </a:t>
            </a:r>
            <a:r>
              <a:rPr lang="en-US" sz="1800" b="1" dirty="0"/>
              <a:t>Role 2</a:t>
            </a:r>
          </a:p>
          <a:p>
            <a:endParaRPr lang="en-US" sz="1800" dirty="0"/>
          </a:p>
          <a:p>
            <a:endParaRPr lang="en-US" dirty="0"/>
          </a:p>
          <a:p>
            <a:pPr marL="285750" indent="-285750">
              <a:buFont typeface="Arial" panose="020B0604020202020204" pitchFamily="34" charset="0"/>
              <a:buChar char="•"/>
            </a:pPr>
            <a:r>
              <a:rPr lang="en-US" sz="1800" dirty="0"/>
              <a:t>Supervisor conducts weekly supported employment supervision designed to review client situations and identify new strategies and ideas to help clients in their work lives.  </a:t>
            </a:r>
          </a:p>
          <a:p>
            <a:pPr marL="285750" indent="-285750">
              <a:buFont typeface="Arial" panose="020B0604020202020204" pitchFamily="34" charset="0"/>
              <a:buChar char="•"/>
            </a:pPr>
            <a:endParaRPr lang="en-US" dirty="0"/>
          </a:p>
          <a:p>
            <a:r>
              <a:rPr lang="en-US" b="1" dirty="0"/>
              <a:t>Tips: Fixed agenda for team meeting</a:t>
            </a:r>
          </a:p>
          <a:p>
            <a:r>
              <a:rPr lang="en-US" dirty="0"/>
              <a:t>- Funding IPS trajectories? Already in contact with VR services about IPS? </a:t>
            </a:r>
          </a:p>
          <a:p>
            <a:r>
              <a:rPr lang="en-US" dirty="0"/>
              <a:t>- Job development? Searchers for jobs? Acquisition (done and planned) </a:t>
            </a:r>
          </a:p>
          <a:p>
            <a:r>
              <a:rPr lang="en-US" dirty="0"/>
              <a:t>- Celebrations!!! Celebrate your successes (no matter how small)!</a:t>
            </a:r>
          </a:p>
          <a:p>
            <a:r>
              <a:rPr lang="en-US" dirty="0"/>
              <a:t>- Communication about IPS (website, brochures, meetings)</a:t>
            </a:r>
          </a:p>
          <a:p>
            <a:r>
              <a:rPr lang="en-US" dirty="0"/>
              <a:t>- Internal and external developments </a:t>
            </a:r>
          </a:p>
          <a:p>
            <a:r>
              <a:rPr lang="nl-NL" dirty="0"/>
              <a:t>- Case </a:t>
            </a:r>
            <a:r>
              <a:rPr lang="nl-NL" dirty="0" err="1"/>
              <a:t>study</a:t>
            </a:r>
            <a:r>
              <a:rPr lang="nl-NL" dirty="0"/>
              <a:t>. </a:t>
            </a:r>
            <a:r>
              <a:rPr lang="nl-NL" dirty="0" err="1"/>
              <a:t>Employment</a:t>
            </a:r>
            <a:r>
              <a:rPr lang="nl-NL" dirty="0"/>
              <a:t> specialist </a:t>
            </a:r>
            <a:r>
              <a:rPr lang="nl-NL" dirty="0" err="1"/>
              <a:t>descripes</a:t>
            </a:r>
            <a:r>
              <a:rPr lang="nl-NL" dirty="0"/>
              <a:t> a case </a:t>
            </a:r>
            <a:r>
              <a:rPr lang="nl-NL" dirty="0" err="1"/>
              <a:t>with</a:t>
            </a:r>
            <a:r>
              <a:rPr lang="nl-NL" dirty="0"/>
              <a:t> a question or </a:t>
            </a:r>
            <a:r>
              <a:rPr lang="nl-NL" dirty="0" err="1"/>
              <a:t>problem</a:t>
            </a:r>
            <a:r>
              <a:rPr lang="nl-NL" dirty="0"/>
              <a:t> (</a:t>
            </a:r>
            <a:r>
              <a:rPr lang="nl-NL" dirty="0" err="1"/>
              <a:t>intervision</a:t>
            </a:r>
            <a:r>
              <a:rPr lang="nl-NL" dirty="0"/>
              <a:t>) and </a:t>
            </a:r>
            <a:r>
              <a:rPr lang="nl-NL" dirty="0" err="1"/>
              <a:t>asks</a:t>
            </a:r>
            <a:r>
              <a:rPr lang="nl-NL" dirty="0"/>
              <a:t> for </a:t>
            </a:r>
            <a:r>
              <a:rPr lang="nl-NL" dirty="0" err="1"/>
              <a:t>advice</a:t>
            </a:r>
            <a:endParaRPr lang="nl-NL" dirty="0"/>
          </a:p>
        </p:txBody>
      </p:sp>
    </p:spTree>
    <p:extLst>
      <p:ext uri="{BB962C8B-B14F-4D97-AF65-F5344CB8AC3E}">
        <p14:creationId xmlns:p14="http://schemas.microsoft.com/office/powerpoint/2010/main" val="3480732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ADC6F-CD67-0692-3EB6-84DEAFE9855D}"/>
              </a:ext>
            </a:extLst>
          </p:cNvPr>
          <p:cNvSpPr>
            <a:spLocks noGrp="1"/>
          </p:cNvSpPr>
          <p:nvPr>
            <p:ph type="title"/>
          </p:nvPr>
        </p:nvSpPr>
        <p:spPr/>
        <p:txBody>
          <a:bodyPr>
            <a:normAutofit/>
          </a:bodyPr>
          <a:lstStyle/>
          <a:p>
            <a:pPr algn="ctr"/>
            <a:r>
              <a:rPr lang="nl-NL" sz="2800" b="1" dirty="0"/>
              <a:t>The </a:t>
            </a:r>
            <a:r>
              <a:rPr lang="nl-NL" sz="2800" b="1" dirty="0" err="1"/>
              <a:t>role</a:t>
            </a:r>
            <a:r>
              <a:rPr lang="nl-NL" sz="2800" b="1" dirty="0"/>
              <a:t> of the IPS Supervisor</a:t>
            </a:r>
          </a:p>
        </p:txBody>
      </p:sp>
      <p:sp>
        <p:nvSpPr>
          <p:cNvPr id="3" name="Tijdelijke aanduiding voor inhoud 2">
            <a:extLst>
              <a:ext uri="{FF2B5EF4-FFF2-40B4-BE49-F238E27FC236}">
                <a16:creationId xmlns:a16="http://schemas.microsoft.com/office/drawing/2014/main" id="{F36C11A3-F494-8F0C-A3C0-13DEF1E9C45D}"/>
              </a:ext>
            </a:extLst>
          </p:cNvPr>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sz="2400" b="1" dirty="0"/>
          </a:p>
          <a:p>
            <a:pPr marL="0" indent="0" algn="ctr">
              <a:buNone/>
            </a:pPr>
            <a:endParaRPr lang="nl-NL" sz="2400" b="1" dirty="0"/>
          </a:p>
          <a:p>
            <a:pPr marL="0" indent="0" algn="ctr">
              <a:buNone/>
            </a:pPr>
            <a:endParaRPr lang="nl-NL" sz="2400" b="1" dirty="0"/>
          </a:p>
          <a:p>
            <a:pPr marL="0" indent="0" algn="ctr">
              <a:buNone/>
            </a:pPr>
            <a:endParaRPr lang="nl-NL" sz="2400" dirty="0"/>
          </a:p>
        </p:txBody>
      </p:sp>
      <p:sp>
        <p:nvSpPr>
          <p:cNvPr id="4" name="Tijdelijke aanduiding voor datum 3">
            <a:extLst>
              <a:ext uri="{FF2B5EF4-FFF2-40B4-BE49-F238E27FC236}">
                <a16:creationId xmlns:a16="http://schemas.microsoft.com/office/drawing/2014/main" id="{20EB8184-AD21-2AD7-6460-8EA30384E3BF}"/>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719281F9-F735-863E-1F26-B96A841C3E6C}"/>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50BB2766-8F07-1547-6D16-6DB25A69EE3D}"/>
              </a:ext>
            </a:extLst>
          </p:cNvPr>
          <p:cNvSpPr>
            <a:spLocks noGrp="1"/>
          </p:cNvSpPr>
          <p:nvPr>
            <p:ph type="sldNum" sz="quarter" idx="12"/>
          </p:nvPr>
        </p:nvSpPr>
        <p:spPr/>
        <p:txBody>
          <a:bodyPr/>
          <a:lstStyle/>
          <a:p>
            <a:fld id="{2358F049-0539-3E42-AA29-C449933F54AC}" type="slidenum">
              <a:rPr lang="nl-NL" smtClean="0"/>
              <a:pPr/>
              <a:t>16</a:t>
            </a:fld>
            <a:endParaRPr lang="nl-NL" dirty="0"/>
          </a:p>
        </p:txBody>
      </p:sp>
      <p:sp>
        <p:nvSpPr>
          <p:cNvPr id="10" name="Tekstvak 9">
            <a:extLst>
              <a:ext uri="{FF2B5EF4-FFF2-40B4-BE49-F238E27FC236}">
                <a16:creationId xmlns:a16="http://schemas.microsoft.com/office/drawing/2014/main" id="{9EDEDA3A-04E5-5F2E-3354-52A3DC33FF52}"/>
              </a:ext>
            </a:extLst>
          </p:cNvPr>
          <p:cNvSpPr txBox="1"/>
          <p:nvPr/>
        </p:nvSpPr>
        <p:spPr>
          <a:xfrm>
            <a:off x="1439625" y="2406316"/>
            <a:ext cx="8936409" cy="3139321"/>
          </a:xfrm>
          <a:prstGeom prst="rect">
            <a:avLst/>
          </a:prstGeom>
          <a:noFill/>
        </p:spPr>
        <p:txBody>
          <a:bodyPr wrap="square">
            <a:spAutoFit/>
          </a:bodyPr>
          <a:lstStyle/>
          <a:p>
            <a:r>
              <a:rPr lang="en-US" sz="1800" dirty="0"/>
              <a:t> • </a:t>
            </a:r>
            <a:r>
              <a:rPr lang="en-US" sz="1800" b="1" dirty="0"/>
              <a:t>Role 3</a:t>
            </a:r>
          </a:p>
          <a:p>
            <a:endParaRPr lang="en-US" sz="1800" dirty="0"/>
          </a:p>
          <a:p>
            <a:endParaRPr lang="en-US" sz="1800" dirty="0"/>
          </a:p>
          <a:p>
            <a:r>
              <a:rPr lang="en-US" sz="1800" dirty="0"/>
              <a:t>• Supervisor communicates with mental health treatment team leaders to ensure that services are integrated, to problem solve programmatic issues (such as referral process, or transfer of follow-along to mental health workers) and to be a champion for the value of work.  Attends a meeting for each mental health treatment team on a quarterly basis. </a:t>
            </a:r>
          </a:p>
          <a:p>
            <a:endParaRPr lang="en-US" dirty="0"/>
          </a:p>
          <a:p>
            <a:pPr marL="285750" indent="-285750">
              <a:buFont typeface="Wingdings" panose="05000000000000000000" pitchFamily="2" charset="2"/>
              <a:buChar char="Ø"/>
            </a:pPr>
            <a:r>
              <a:rPr lang="en-US" sz="1800" dirty="0"/>
              <a:t>Be an advocate inside your organization for IPS and regular paid work</a:t>
            </a:r>
          </a:p>
          <a:p>
            <a:pPr marL="285750" indent="-285750">
              <a:buFont typeface="Wingdings" panose="05000000000000000000" pitchFamily="2" charset="2"/>
              <a:buChar char="Ø"/>
            </a:pPr>
            <a:r>
              <a:rPr lang="en-US" sz="1800" dirty="0"/>
              <a:t>Solve all kind of issues (intake in mental health (attendance to paid work), communication, documents in Client dossier etc.,)</a:t>
            </a:r>
          </a:p>
        </p:txBody>
      </p:sp>
    </p:spTree>
    <p:extLst>
      <p:ext uri="{BB962C8B-B14F-4D97-AF65-F5344CB8AC3E}">
        <p14:creationId xmlns:p14="http://schemas.microsoft.com/office/powerpoint/2010/main" val="331656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ADC6F-CD67-0692-3EB6-84DEAFE9855D}"/>
              </a:ext>
            </a:extLst>
          </p:cNvPr>
          <p:cNvSpPr>
            <a:spLocks noGrp="1"/>
          </p:cNvSpPr>
          <p:nvPr>
            <p:ph type="title"/>
          </p:nvPr>
        </p:nvSpPr>
        <p:spPr/>
        <p:txBody>
          <a:bodyPr>
            <a:normAutofit/>
          </a:bodyPr>
          <a:lstStyle/>
          <a:p>
            <a:pPr algn="ctr"/>
            <a:r>
              <a:rPr lang="nl-NL" sz="2800" b="1" dirty="0"/>
              <a:t>The </a:t>
            </a:r>
            <a:r>
              <a:rPr lang="nl-NL" sz="2800" b="1" dirty="0" err="1"/>
              <a:t>role</a:t>
            </a:r>
            <a:r>
              <a:rPr lang="nl-NL" sz="2800" b="1" dirty="0"/>
              <a:t> of the IPS Supervisor</a:t>
            </a:r>
          </a:p>
        </p:txBody>
      </p:sp>
      <p:sp>
        <p:nvSpPr>
          <p:cNvPr id="3" name="Tijdelijke aanduiding voor inhoud 2">
            <a:extLst>
              <a:ext uri="{FF2B5EF4-FFF2-40B4-BE49-F238E27FC236}">
                <a16:creationId xmlns:a16="http://schemas.microsoft.com/office/drawing/2014/main" id="{F36C11A3-F494-8F0C-A3C0-13DEF1E9C45D}"/>
              </a:ext>
            </a:extLst>
          </p:cNvPr>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sz="2400" b="1" dirty="0"/>
          </a:p>
          <a:p>
            <a:pPr marL="0" indent="0" algn="ctr">
              <a:buNone/>
            </a:pPr>
            <a:endParaRPr lang="nl-NL" sz="2400" b="1" dirty="0"/>
          </a:p>
          <a:p>
            <a:pPr marL="0" indent="0" algn="ctr">
              <a:buNone/>
            </a:pPr>
            <a:endParaRPr lang="nl-NL" sz="2400" b="1" dirty="0"/>
          </a:p>
          <a:p>
            <a:pPr marL="0" indent="0" algn="ctr">
              <a:buNone/>
            </a:pPr>
            <a:endParaRPr lang="nl-NL" sz="2400" dirty="0"/>
          </a:p>
        </p:txBody>
      </p:sp>
      <p:sp>
        <p:nvSpPr>
          <p:cNvPr id="4" name="Tijdelijke aanduiding voor datum 3">
            <a:extLst>
              <a:ext uri="{FF2B5EF4-FFF2-40B4-BE49-F238E27FC236}">
                <a16:creationId xmlns:a16="http://schemas.microsoft.com/office/drawing/2014/main" id="{20EB8184-AD21-2AD7-6460-8EA30384E3BF}"/>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719281F9-F735-863E-1F26-B96A841C3E6C}"/>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50BB2766-8F07-1547-6D16-6DB25A69EE3D}"/>
              </a:ext>
            </a:extLst>
          </p:cNvPr>
          <p:cNvSpPr>
            <a:spLocks noGrp="1"/>
          </p:cNvSpPr>
          <p:nvPr>
            <p:ph type="sldNum" sz="quarter" idx="12"/>
          </p:nvPr>
        </p:nvSpPr>
        <p:spPr/>
        <p:txBody>
          <a:bodyPr/>
          <a:lstStyle/>
          <a:p>
            <a:fld id="{2358F049-0539-3E42-AA29-C449933F54AC}" type="slidenum">
              <a:rPr lang="nl-NL" smtClean="0"/>
              <a:pPr/>
              <a:t>17</a:t>
            </a:fld>
            <a:endParaRPr lang="nl-NL" dirty="0"/>
          </a:p>
        </p:txBody>
      </p:sp>
      <p:sp>
        <p:nvSpPr>
          <p:cNvPr id="10" name="Tekstvak 9">
            <a:extLst>
              <a:ext uri="{FF2B5EF4-FFF2-40B4-BE49-F238E27FC236}">
                <a16:creationId xmlns:a16="http://schemas.microsoft.com/office/drawing/2014/main" id="{9EDEDA3A-04E5-5F2E-3354-52A3DC33FF52}"/>
              </a:ext>
            </a:extLst>
          </p:cNvPr>
          <p:cNvSpPr txBox="1"/>
          <p:nvPr/>
        </p:nvSpPr>
        <p:spPr>
          <a:xfrm>
            <a:off x="1347537" y="2411996"/>
            <a:ext cx="9028497" cy="2585323"/>
          </a:xfrm>
          <a:prstGeom prst="rect">
            <a:avLst/>
          </a:prstGeom>
          <a:noFill/>
        </p:spPr>
        <p:txBody>
          <a:bodyPr wrap="square">
            <a:spAutoFit/>
          </a:bodyPr>
          <a:lstStyle/>
          <a:p>
            <a:r>
              <a:rPr lang="en-US" sz="1800" b="1" dirty="0"/>
              <a:t>Role 4</a:t>
            </a:r>
          </a:p>
          <a:p>
            <a:endParaRPr lang="en-US" dirty="0"/>
          </a:p>
          <a:p>
            <a:r>
              <a:rPr lang="en-US" sz="1800" dirty="0"/>
              <a:t> • Supervisor accompanies employment specialists, who are new or having difficulty with job development, in the field monthly to improve skills by observing, modeling, and giving feedback on skills, e.g., meeting employers for job development.  </a:t>
            </a:r>
          </a:p>
          <a:p>
            <a:endParaRPr lang="en-US" dirty="0"/>
          </a:p>
          <a:p>
            <a:endParaRPr lang="en-US" dirty="0"/>
          </a:p>
          <a:p>
            <a:pPr marL="285750" indent="-285750">
              <a:buFont typeface="Wingdings" panose="05000000000000000000" pitchFamily="2" charset="2"/>
              <a:buChar char="Ø"/>
            </a:pPr>
            <a:r>
              <a:rPr lang="en-US" dirty="0"/>
              <a:t>Monitor and help new employment specialists!!</a:t>
            </a:r>
          </a:p>
          <a:p>
            <a:pPr marL="285750" indent="-285750">
              <a:buFont typeface="Wingdings" panose="05000000000000000000" pitchFamily="2" charset="2"/>
              <a:buChar char="Ø"/>
            </a:pPr>
            <a:r>
              <a:rPr lang="en-US" dirty="0"/>
              <a:t>Give individual feedback and set goals! Monitor outcomes!</a:t>
            </a:r>
            <a:endParaRPr lang="nl-NL" dirty="0"/>
          </a:p>
        </p:txBody>
      </p:sp>
    </p:spTree>
    <p:extLst>
      <p:ext uri="{BB962C8B-B14F-4D97-AF65-F5344CB8AC3E}">
        <p14:creationId xmlns:p14="http://schemas.microsoft.com/office/powerpoint/2010/main" val="539425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ADC6F-CD67-0692-3EB6-84DEAFE9855D}"/>
              </a:ext>
            </a:extLst>
          </p:cNvPr>
          <p:cNvSpPr>
            <a:spLocks noGrp="1"/>
          </p:cNvSpPr>
          <p:nvPr>
            <p:ph type="title"/>
          </p:nvPr>
        </p:nvSpPr>
        <p:spPr/>
        <p:txBody>
          <a:bodyPr>
            <a:normAutofit/>
          </a:bodyPr>
          <a:lstStyle/>
          <a:p>
            <a:pPr algn="ctr"/>
            <a:r>
              <a:rPr lang="nl-NL" sz="2800" b="1" dirty="0"/>
              <a:t>The </a:t>
            </a:r>
            <a:r>
              <a:rPr lang="nl-NL" sz="2800" b="1" dirty="0" err="1"/>
              <a:t>role</a:t>
            </a:r>
            <a:r>
              <a:rPr lang="nl-NL" sz="2800" b="1" dirty="0"/>
              <a:t> of the IPS Supervisor</a:t>
            </a:r>
          </a:p>
        </p:txBody>
      </p:sp>
      <p:sp>
        <p:nvSpPr>
          <p:cNvPr id="3" name="Tijdelijke aanduiding voor inhoud 2">
            <a:extLst>
              <a:ext uri="{FF2B5EF4-FFF2-40B4-BE49-F238E27FC236}">
                <a16:creationId xmlns:a16="http://schemas.microsoft.com/office/drawing/2014/main" id="{F36C11A3-F494-8F0C-A3C0-13DEF1E9C45D}"/>
              </a:ext>
            </a:extLst>
          </p:cNvPr>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endParaRPr lang="nl-NL" dirty="0"/>
          </a:p>
          <a:p>
            <a:pPr marL="0" indent="0" algn="ctr">
              <a:buNone/>
            </a:pPr>
            <a:endParaRPr lang="nl-NL" sz="2400" b="1" dirty="0"/>
          </a:p>
          <a:p>
            <a:pPr marL="0" indent="0" algn="ctr">
              <a:buNone/>
            </a:pPr>
            <a:endParaRPr lang="nl-NL" sz="2400" b="1" dirty="0"/>
          </a:p>
          <a:p>
            <a:pPr marL="0" indent="0" algn="ctr">
              <a:buNone/>
            </a:pPr>
            <a:endParaRPr lang="nl-NL" sz="2400" b="1" dirty="0"/>
          </a:p>
          <a:p>
            <a:pPr marL="0" indent="0" algn="ctr">
              <a:buNone/>
            </a:pPr>
            <a:endParaRPr lang="nl-NL" sz="2400" dirty="0"/>
          </a:p>
        </p:txBody>
      </p:sp>
      <p:sp>
        <p:nvSpPr>
          <p:cNvPr id="4" name="Tijdelijke aanduiding voor datum 3">
            <a:extLst>
              <a:ext uri="{FF2B5EF4-FFF2-40B4-BE49-F238E27FC236}">
                <a16:creationId xmlns:a16="http://schemas.microsoft.com/office/drawing/2014/main" id="{20EB8184-AD21-2AD7-6460-8EA30384E3BF}"/>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719281F9-F735-863E-1F26-B96A841C3E6C}"/>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50BB2766-8F07-1547-6D16-6DB25A69EE3D}"/>
              </a:ext>
            </a:extLst>
          </p:cNvPr>
          <p:cNvSpPr>
            <a:spLocks noGrp="1"/>
          </p:cNvSpPr>
          <p:nvPr>
            <p:ph type="sldNum" sz="quarter" idx="12"/>
          </p:nvPr>
        </p:nvSpPr>
        <p:spPr/>
        <p:txBody>
          <a:bodyPr/>
          <a:lstStyle/>
          <a:p>
            <a:fld id="{2358F049-0539-3E42-AA29-C449933F54AC}" type="slidenum">
              <a:rPr lang="nl-NL" smtClean="0"/>
              <a:pPr/>
              <a:t>18</a:t>
            </a:fld>
            <a:endParaRPr lang="nl-NL" dirty="0"/>
          </a:p>
        </p:txBody>
      </p:sp>
      <p:sp>
        <p:nvSpPr>
          <p:cNvPr id="10" name="Tekstvak 9">
            <a:extLst>
              <a:ext uri="{FF2B5EF4-FFF2-40B4-BE49-F238E27FC236}">
                <a16:creationId xmlns:a16="http://schemas.microsoft.com/office/drawing/2014/main" id="{9EDEDA3A-04E5-5F2E-3354-52A3DC33FF52}"/>
              </a:ext>
            </a:extLst>
          </p:cNvPr>
          <p:cNvSpPr txBox="1"/>
          <p:nvPr/>
        </p:nvSpPr>
        <p:spPr>
          <a:xfrm>
            <a:off x="1440376" y="3246740"/>
            <a:ext cx="8935658" cy="2031325"/>
          </a:xfrm>
          <a:prstGeom prst="rect">
            <a:avLst/>
          </a:prstGeom>
          <a:noFill/>
        </p:spPr>
        <p:txBody>
          <a:bodyPr wrap="square">
            <a:spAutoFit/>
          </a:bodyPr>
          <a:lstStyle/>
          <a:p>
            <a:r>
              <a:rPr lang="en-US" sz="1800" b="1" dirty="0"/>
              <a:t>Role 5</a:t>
            </a:r>
          </a:p>
          <a:p>
            <a:endParaRPr lang="en-US" dirty="0"/>
          </a:p>
          <a:p>
            <a:r>
              <a:rPr lang="en-US" sz="1800" dirty="0"/>
              <a:t>Supervisor reviews current client outcomes with employment specialists and sets goals to improve program performance at least quarterly.</a:t>
            </a:r>
          </a:p>
          <a:p>
            <a:endParaRPr lang="en-US" dirty="0"/>
          </a:p>
          <a:p>
            <a:pPr marL="285750" indent="-285750">
              <a:buFont typeface="Wingdings" panose="05000000000000000000" pitchFamily="2" charset="2"/>
              <a:buChar char="Ø"/>
            </a:pPr>
            <a:r>
              <a:rPr lang="en-US" dirty="0"/>
              <a:t>Discuss as supervisor client outcomes with employment specialists</a:t>
            </a:r>
          </a:p>
          <a:p>
            <a:pPr marL="285750" indent="-285750">
              <a:buFont typeface="Wingdings" panose="05000000000000000000" pitchFamily="2" charset="2"/>
              <a:buChar char="Ø"/>
            </a:pPr>
            <a:r>
              <a:rPr lang="en-US" dirty="0"/>
              <a:t>Track outcomes of the IPS-programs and set goals</a:t>
            </a:r>
            <a:endParaRPr lang="nl-NL" dirty="0"/>
          </a:p>
        </p:txBody>
      </p:sp>
    </p:spTree>
    <p:extLst>
      <p:ext uri="{BB962C8B-B14F-4D97-AF65-F5344CB8AC3E}">
        <p14:creationId xmlns:p14="http://schemas.microsoft.com/office/powerpoint/2010/main" val="22028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rPr>
              <a:t>Job Development</a:t>
            </a:r>
            <a:endParaRPr lang="en-US" b="1" i="1" dirty="0">
              <a:solidFill>
                <a:srgbClr val="0072CF"/>
              </a:solidFill>
              <a:ea typeface="Verdana" pitchFamily="34" charset="0"/>
              <a:cs typeface="Verdana" pitchFamily="34" charset="0"/>
            </a:endParaRPr>
          </a:p>
        </p:txBody>
      </p:sp>
      <p:sp>
        <p:nvSpPr>
          <p:cNvPr id="6" name="Slide Number Placeholder 5"/>
          <p:cNvSpPr>
            <a:spLocks noGrp="1"/>
          </p:cNvSpPr>
          <p:nvPr>
            <p:ph type="sldNum" sz="quarter" idx="12"/>
          </p:nvPr>
        </p:nvSpPr>
        <p:spPr/>
        <p:txBody>
          <a:bodyPr/>
          <a:lstStyle/>
          <a:p>
            <a:fld id="{C22CD585-7B5E-4D59-BB15-C40DF24D25AB}" type="slidenum">
              <a:rPr lang="en-US" smtClean="0"/>
              <a:pPr/>
              <a:t>19</a:t>
            </a:fld>
            <a:endParaRPr lang="en-US" dirty="0"/>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42291" y="2864881"/>
            <a:ext cx="5629388" cy="4098194"/>
          </a:xfrm>
        </p:spPr>
      </p:pic>
    </p:spTree>
    <p:extLst>
      <p:ext uri="{BB962C8B-B14F-4D97-AF65-F5344CB8AC3E}">
        <p14:creationId xmlns:p14="http://schemas.microsoft.com/office/powerpoint/2010/main" val="1541858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47AC9-DC90-5F44-9386-BFCE570F2A3F}"/>
              </a:ext>
            </a:extLst>
          </p:cNvPr>
          <p:cNvSpPr>
            <a:spLocks noGrp="1"/>
          </p:cNvSpPr>
          <p:nvPr>
            <p:ph type="title"/>
          </p:nvPr>
        </p:nvSpPr>
        <p:spPr/>
        <p:txBody>
          <a:bodyPr>
            <a:normAutofit/>
          </a:bodyPr>
          <a:lstStyle/>
          <a:p>
            <a:pPr algn="ctr"/>
            <a:r>
              <a:rPr lang="nl-NL" sz="2800" b="1" dirty="0">
                <a:latin typeface="Calibri Light" panose="020F0302020204030204" pitchFamily="34" charset="0"/>
                <a:cs typeface="Calibri Light" panose="020F0302020204030204" pitchFamily="34" charset="0"/>
              </a:rPr>
              <a:t>Subjects</a:t>
            </a:r>
          </a:p>
        </p:txBody>
      </p:sp>
      <p:sp>
        <p:nvSpPr>
          <p:cNvPr id="3" name="Tijdelijke aanduiding voor inhoud 2">
            <a:extLst>
              <a:ext uri="{FF2B5EF4-FFF2-40B4-BE49-F238E27FC236}">
                <a16:creationId xmlns:a16="http://schemas.microsoft.com/office/drawing/2014/main" id="{68D590F1-5A17-2E44-BD00-C849FA73F2AA}"/>
              </a:ext>
            </a:extLst>
          </p:cNvPr>
          <p:cNvSpPr>
            <a:spLocks noGrp="1"/>
          </p:cNvSpPr>
          <p:nvPr>
            <p:ph idx="1"/>
          </p:nvPr>
        </p:nvSpPr>
        <p:spPr/>
        <p:txBody>
          <a:bodyPr>
            <a:normAutofit/>
          </a:bodyPr>
          <a:lstStyle/>
          <a:p>
            <a:r>
              <a:rPr lang="nl-NL" sz="3200" dirty="0">
                <a:latin typeface="Calibri Light" panose="020F0302020204030204" pitchFamily="34" charset="0"/>
                <a:cs typeface="Calibri Light" panose="020F0302020204030204" pitchFamily="34" charset="0"/>
              </a:rPr>
              <a:t> </a:t>
            </a:r>
            <a:r>
              <a:rPr lang="nl-NL" sz="3200" dirty="0" err="1">
                <a:latin typeface="Calibri Light" panose="020F0302020204030204" pitchFamily="34" charset="0"/>
                <a:cs typeface="Calibri Light" panose="020F0302020204030204" pitchFamily="34" charset="0"/>
              </a:rPr>
              <a:t>Role</a:t>
            </a:r>
            <a:r>
              <a:rPr lang="nl-NL" sz="3200" dirty="0">
                <a:latin typeface="Calibri Light" panose="020F0302020204030204" pitchFamily="34" charset="0"/>
                <a:cs typeface="Calibri Light" panose="020F0302020204030204" pitchFamily="34" charset="0"/>
              </a:rPr>
              <a:t> of the IPS supervisor</a:t>
            </a:r>
          </a:p>
          <a:p>
            <a:r>
              <a:rPr lang="nl-NL" sz="3200" dirty="0">
                <a:latin typeface="Calibri Light" panose="020F0302020204030204" pitchFamily="34" charset="0"/>
                <a:cs typeface="Calibri Light" panose="020F0302020204030204" pitchFamily="34" charset="0"/>
              </a:rPr>
              <a:t> Job development </a:t>
            </a:r>
          </a:p>
          <a:p>
            <a:r>
              <a:rPr lang="nl-NL" sz="3200" dirty="0" err="1">
                <a:latin typeface="Calibri Light" panose="020F0302020204030204" pitchFamily="34" charset="0"/>
                <a:cs typeface="Calibri Light" panose="020F0302020204030204" pitchFamily="34" charset="0"/>
              </a:rPr>
              <a:t>Outcome</a:t>
            </a:r>
            <a:r>
              <a:rPr lang="nl-NL" sz="3200" dirty="0">
                <a:latin typeface="Calibri Light" panose="020F0302020204030204" pitchFamily="34" charset="0"/>
                <a:cs typeface="Calibri Light" panose="020F0302020204030204" pitchFamily="34" charset="0"/>
              </a:rPr>
              <a:t> monitoring and </a:t>
            </a:r>
            <a:r>
              <a:rPr lang="nl-NL" sz="3200" dirty="0" err="1">
                <a:latin typeface="Calibri Light" panose="020F0302020204030204" pitchFamily="34" charset="0"/>
                <a:cs typeface="Calibri Light" panose="020F0302020204030204" pitchFamily="34" charset="0"/>
              </a:rPr>
              <a:t>quality</a:t>
            </a:r>
            <a:r>
              <a:rPr lang="nl-NL" sz="3200" dirty="0">
                <a:latin typeface="Calibri Light" panose="020F0302020204030204" pitchFamily="34" charset="0"/>
                <a:cs typeface="Calibri Light" panose="020F0302020204030204" pitchFamily="34" charset="0"/>
              </a:rPr>
              <a:t> </a:t>
            </a:r>
            <a:r>
              <a:rPr lang="nl-NL" sz="3200" dirty="0" err="1">
                <a:latin typeface="Calibri Light" panose="020F0302020204030204" pitchFamily="34" charset="0"/>
                <a:cs typeface="Calibri Light" panose="020F0302020204030204" pitchFamily="34" charset="0"/>
              </a:rPr>
              <a:t>improvement</a:t>
            </a:r>
            <a:endParaRPr lang="nl-NL" sz="3200" dirty="0">
              <a:latin typeface="Calibri Light" panose="020F0302020204030204" pitchFamily="34" charset="0"/>
              <a:cs typeface="Calibri Light" panose="020F0302020204030204" pitchFamily="34" charset="0"/>
            </a:endParaRPr>
          </a:p>
          <a:p>
            <a:endParaRPr lang="nl-NL" sz="3200" dirty="0">
              <a:latin typeface="Calibri Light" panose="020F0302020204030204" pitchFamily="34" charset="0"/>
              <a:cs typeface="Calibri Light" panose="020F0302020204030204" pitchFamily="34" charset="0"/>
            </a:endParaRPr>
          </a:p>
        </p:txBody>
      </p:sp>
      <p:sp>
        <p:nvSpPr>
          <p:cNvPr id="7" name="Tijdelijke aanduiding voor datum 5">
            <a:extLst>
              <a:ext uri="{FF2B5EF4-FFF2-40B4-BE49-F238E27FC236}">
                <a16:creationId xmlns:a16="http://schemas.microsoft.com/office/drawing/2014/main" id="{83D3D7C9-CF66-FA46-A8FB-CF13E32BE328}"/>
              </a:ext>
            </a:extLst>
          </p:cNvPr>
          <p:cNvSpPr>
            <a:spLocks noGrp="1"/>
          </p:cNvSpPr>
          <p:nvPr>
            <p:ph type="dt" sz="half" idx="10"/>
          </p:nvPr>
        </p:nvSpPr>
        <p:spPr>
          <a:xfrm>
            <a:off x="9169200" y="6300001"/>
            <a:ext cx="720000" cy="365125"/>
          </a:xfrm>
        </p:spPr>
        <p:txBody>
          <a:bodyPr vert="horz" lIns="0" tIns="0" rIns="0" bIns="0" rtlCol="0" anchor="ctr"/>
          <a:lstStyle/>
          <a:p>
            <a:fld id="{8B4F8386-9DC0-3B4E-8D55-D49ACB49C943}" type="datetime1">
              <a:rPr lang="nl-NL" sz="900">
                <a:solidFill>
                  <a:srgbClr val="753349"/>
                </a:solidFill>
              </a:rPr>
              <a:t>22-11-2023</a:t>
            </a:fld>
            <a:endParaRPr lang="nl-NL" sz="900" dirty="0">
              <a:solidFill>
                <a:srgbClr val="753349"/>
              </a:solidFill>
            </a:endParaRPr>
          </a:p>
        </p:txBody>
      </p:sp>
      <p:sp>
        <p:nvSpPr>
          <p:cNvPr id="8" name="Tijdelijke aanduiding voor dianummer 8">
            <a:extLst>
              <a:ext uri="{FF2B5EF4-FFF2-40B4-BE49-F238E27FC236}">
                <a16:creationId xmlns:a16="http://schemas.microsoft.com/office/drawing/2014/main" id="{B1BD9555-6163-5241-9E79-656FE904B401}"/>
              </a:ext>
            </a:extLst>
          </p:cNvPr>
          <p:cNvSpPr>
            <a:spLocks noGrp="1"/>
          </p:cNvSpPr>
          <p:nvPr>
            <p:ph type="sldNum" sz="quarter" idx="12"/>
          </p:nvPr>
        </p:nvSpPr>
        <p:spPr>
          <a:xfrm>
            <a:off x="10248002" y="6300001"/>
            <a:ext cx="503999" cy="365125"/>
          </a:xfrm>
        </p:spPr>
        <p:txBody>
          <a:bodyPr vert="horz" lIns="0" tIns="0" rIns="0" bIns="0" rtlCol="0" anchor="ctr"/>
          <a:lstStyle/>
          <a:p>
            <a:fld id="{2358F049-0539-3E42-AA29-C449933F54AC}" type="slidenum">
              <a:rPr lang="nl-NL" sz="900">
                <a:solidFill>
                  <a:srgbClr val="753349"/>
                </a:solidFill>
              </a:rPr>
              <a:t>2</a:t>
            </a:fld>
            <a:endParaRPr lang="nl-NL" sz="900" dirty="0">
              <a:solidFill>
                <a:srgbClr val="753349"/>
              </a:solidFill>
            </a:endParaRPr>
          </a:p>
        </p:txBody>
      </p:sp>
      <p:sp>
        <p:nvSpPr>
          <p:cNvPr id="9" name="Tijdelijke aanduiding voor voettekst 7">
            <a:extLst>
              <a:ext uri="{FF2B5EF4-FFF2-40B4-BE49-F238E27FC236}">
                <a16:creationId xmlns:a16="http://schemas.microsoft.com/office/drawing/2014/main" id="{919E022A-7258-8F4E-9EAE-83FA68C9E166}"/>
              </a:ext>
            </a:extLst>
          </p:cNvPr>
          <p:cNvSpPr>
            <a:spLocks noGrp="1"/>
          </p:cNvSpPr>
          <p:nvPr>
            <p:ph type="ftr" sz="quarter" idx="11"/>
          </p:nvPr>
        </p:nvSpPr>
        <p:spPr>
          <a:xfrm>
            <a:off x="1206000" y="6300001"/>
            <a:ext cx="4680000" cy="365125"/>
          </a:xfrm>
        </p:spPr>
        <p:txBody>
          <a:bodyPr vert="horz" lIns="0" tIns="0" rIns="0" bIns="0" rtlCol="0" anchor="ctr"/>
          <a:lstStyle/>
          <a:p>
            <a:r>
              <a:rPr lang="nl-NL" sz="900" b="0" dirty="0">
                <a:solidFill>
                  <a:srgbClr val="753349"/>
                </a:solidFill>
                <a:latin typeface="+mn-lt"/>
              </a:rPr>
              <a:t>Kennis delen over herstel, behandeling en participatie bij ernstige psychische aandoeningen</a:t>
            </a:r>
          </a:p>
        </p:txBody>
      </p:sp>
      <p:cxnSp>
        <p:nvCxnSpPr>
          <p:cNvPr id="6" name="Rechte verbindingslijn met pijl 5">
            <a:extLst>
              <a:ext uri="{FF2B5EF4-FFF2-40B4-BE49-F238E27FC236}">
                <a16:creationId xmlns:a16="http://schemas.microsoft.com/office/drawing/2014/main" id="{38B893A6-E95C-62AF-D587-028EF8556762}"/>
              </a:ext>
            </a:extLst>
          </p:cNvPr>
          <p:cNvCxnSpPr/>
          <p:nvPr/>
        </p:nvCxnSpPr>
        <p:spPr>
          <a:xfrm>
            <a:off x="3205017" y="4054764"/>
            <a:ext cx="471055" cy="0"/>
          </a:xfrm>
          <a:prstGeom prst="straightConnector1">
            <a:avLst/>
          </a:prstGeom>
          <a:ln w="28575">
            <a:solidFill>
              <a:schemeClr val="bg1"/>
            </a:solidFill>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9709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rPr>
              <a:t>Job Development in IPS…</a:t>
            </a:r>
            <a:endParaRPr lang="en-US" b="1" i="1" dirty="0">
              <a:solidFill>
                <a:srgbClr val="0072CF"/>
              </a:solidFill>
              <a:ea typeface="Verdana" pitchFamily="34" charset="0"/>
              <a:cs typeface="Verdana" pitchFamily="34" charset="0"/>
            </a:endParaRPr>
          </a:p>
        </p:txBody>
      </p:sp>
      <p:sp>
        <p:nvSpPr>
          <p:cNvPr id="6" name="Slide Number Placeholder 5"/>
          <p:cNvSpPr>
            <a:spLocks noGrp="1"/>
          </p:cNvSpPr>
          <p:nvPr>
            <p:ph type="sldNum" sz="quarter" idx="12"/>
          </p:nvPr>
        </p:nvSpPr>
        <p:spPr/>
        <p:txBody>
          <a:bodyPr/>
          <a:lstStyle/>
          <a:p>
            <a:fld id="{C22CD585-7B5E-4D59-BB15-C40DF24D25AB}" type="slidenum">
              <a:rPr lang="en-US" smtClean="0"/>
              <a:pPr/>
              <a:t>20</a:t>
            </a:fld>
            <a:endParaRPr lang="en-US" dirty="0"/>
          </a:p>
        </p:txBody>
      </p:sp>
      <p:sp>
        <p:nvSpPr>
          <p:cNvPr id="3" name="Content Placeholder 2"/>
          <p:cNvSpPr>
            <a:spLocks noGrp="1"/>
          </p:cNvSpPr>
          <p:nvPr>
            <p:ph idx="1"/>
          </p:nvPr>
        </p:nvSpPr>
        <p:spPr/>
        <p:txBody>
          <a:bodyPr>
            <a:normAutofit/>
          </a:bodyPr>
          <a:lstStyle/>
          <a:p>
            <a:r>
              <a:rPr lang="en-US" sz="2000" dirty="0">
                <a:solidFill>
                  <a:srgbClr val="0072CF"/>
                </a:solidFill>
              </a:rPr>
              <a:t>Frequent contact with employers is important for building up a relation (6 contacts a week) </a:t>
            </a:r>
          </a:p>
          <a:p>
            <a:r>
              <a:rPr lang="en-US" sz="2000" dirty="0">
                <a:solidFill>
                  <a:srgbClr val="0072CF"/>
                </a:solidFill>
              </a:rPr>
              <a:t>Track employers contact and discuss new contacts and job openings in </a:t>
            </a:r>
            <a:r>
              <a:rPr lang="en-US" sz="2000" dirty="0" err="1">
                <a:solidFill>
                  <a:srgbClr val="0072CF"/>
                </a:solidFill>
              </a:rPr>
              <a:t>teammeetings</a:t>
            </a:r>
            <a:endParaRPr lang="en-US" sz="2000" dirty="0">
              <a:solidFill>
                <a:srgbClr val="0072CF"/>
              </a:solidFill>
            </a:endParaRPr>
          </a:p>
          <a:p>
            <a:r>
              <a:rPr lang="en-US" sz="2000" dirty="0">
                <a:solidFill>
                  <a:srgbClr val="0072CF"/>
                </a:solidFill>
              </a:rPr>
              <a:t>If the employment specialist have difficulties in building up a network discuss this on individual level</a:t>
            </a:r>
          </a:p>
          <a:p>
            <a:r>
              <a:rPr lang="en-US" sz="2000" dirty="0">
                <a:solidFill>
                  <a:srgbClr val="0072CF"/>
                </a:solidFill>
              </a:rPr>
              <a:t>Develop strategies for job development (cold and warm approach)</a:t>
            </a:r>
          </a:p>
          <a:p>
            <a:pPr marL="0" indent="0">
              <a:buNone/>
            </a:pPr>
            <a:endParaRPr lang="en-US" sz="2000" dirty="0">
              <a:solidFill>
                <a:srgbClr val="0072CF"/>
              </a:solidFill>
            </a:endParaRPr>
          </a:p>
          <a:p>
            <a:pPr marL="0" indent="0">
              <a:buNone/>
            </a:pPr>
            <a:r>
              <a:rPr lang="en-US" sz="2000" dirty="0">
                <a:solidFill>
                  <a:srgbClr val="0072CF"/>
                </a:solidFill>
              </a:rPr>
              <a:t>For building employer relations a simple approach; three cups of thee </a:t>
            </a:r>
          </a:p>
          <a:p>
            <a:pPr marL="0" indent="0">
              <a:buNone/>
            </a:pPr>
            <a:endParaRPr lang="en-US" sz="2000" dirty="0">
              <a:solidFill>
                <a:srgbClr val="0072CF"/>
              </a:solidFill>
            </a:endParaRPr>
          </a:p>
          <a:p>
            <a:pPr marL="0" indent="0">
              <a:buNone/>
            </a:pPr>
            <a:endParaRPr lang="en-US" sz="2000" dirty="0">
              <a:solidFill>
                <a:srgbClr val="0072CF"/>
              </a:solidFill>
            </a:endParaRPr>
          </a:p>
        </p:txBody>
      </p:sp>
    </p:spTree>
    <p:extLst>
      <p:ext uri="{BB962C8B-B14F-4D97-AF65-F5344CB8AC3E}">
        <p14:creationId xmlns:p14="http://schemas.microsoft.com/office/powerpoint/2010/main" val="34114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rPr>
              <a:t>Job Development in IPS… why the fear and stress?</a:t>
            </a:r>
            <a:endParaRPr lang="en-US" b="1" i="1" dirty="0">
              <a:solidFill>
                <a:srgbClr val="0072CF"/>
              </a:solidFill>
              <a:ea typeface="Verdana" pitchFamily="34" charset="0"/>
              <a:cs typeface="Verdana" pitchFamily="34" charset="0"/>
            </a:endParaRPr>
          </a:p>
        </p:txBody>
      </p:sp>
      <p:sp>
        <p:nvSpPr>
          <p:cNvPr id="6" name="Slide Number Placeholder 5"/>
          <p:cNvSpPr>
            <a:spLocks noGrp="1"/>
          </p:cNvSpPr>
          <p:nvPr>
            <p:ph type="sldNum" sz="quarter" idx="12"/>
          </p:nvPr>
        </p:nvSpPr>
        <p:spPr/>
        <p:txBody>
          <a:bodyPr/>
          <a:lstStyle/>
          <a:p>
            <a:fld id="{C22CD585-7B5E-4D59-BB15-C40DF24D25AB}" type="slidenum">
              <a:rPr lang="en-US" smtClean="0"/>
              <a:pPr/>
              <a:t>21</a:t>
            </a:fld>
            <a:endParaRPr lang="en-US" dirty="0"/>
          </a:p>
        </p:txBody>
      </p:sp>
      <p:sp>
        <p:nvSpPr>
          <p:cNvPr id="3" name="Content Placeholder 2"/>
          <p:cNvSpPr>
            <a:spLocks noGrp="1"/>
          </p:cNvSpPr>
          <p:nvPr>
            <p:ph idx="1"/>
          </p:nvPr>
        </p:nvSpPr>
        <p:spPr/>
        <p:txBody>
          <a:bodyPr>
            <a:normAutofit/>
          </a:bodyPr>
          <a:lstStyle/>
          <a:p>
            <a:r>
              <a:rPr lang="en-US" sz="2000" dirty="0">
                <a:solidFill>
                  <a:srgbClr val="0072CF"/>
                </a:solidFill>
              </a:rPr>
              <a:t>Variety of reasons:</a:t>
            </a:r>
          </a:p>
          <a:p>
            <a:pPr lvl="1"/>
            <a:r>
              <a:rPr lang="en-US" sz="2000" dirty="0">
                <a:solidFill>
                  <a:srgbClr val="0072CF"/>
                </a:solidFill>
              </a:rPr>
              <a:t>People are uncomfortable going out and ‘selling’- we are human services people, not ‘sales’ </a:t>
            </a:r>
          </a:p>
          <a:p>
            <a:pPr lvl="1"/>
            <a:r>
              <a:rPr lang="en-US" sz="2000" dirty="0">
                <a:solidFill>
                  <a:srgbClr val="0072CF"/>
                </a:solidFill>
              </a:rPr>
              <a:t>People don’t know how to ‘job develop’ and we don’t always offer a comprehensive training to our staff required to do this task</a:t>
            </a:r>
          </a:p>
          <a:p>
            <a:pPr lvl="1"/>
            <a:r>
              <a:rPr lang="en-US" sz="2000" dirty="0">
                <a:solidFill>
                  <a:srgbClr val="0072CF"/>
                </a:solidFill>
              </a:rPr>
              <a:t>There really isn’t a set, perfect way to job develop</a:t>
            </a:r>
          </a:p>
          <a:p>
            <a:pPr lvl="1"/>
            <a:r>
              <a:rPr lang="en-US" sz="2000" dirty="0">
                <a:solidFill>
                  <a:srgbClr val="0072CF"/>
                </a:solidFill>
              </a:rPr>
              <a:t>Rejection.  </a:t>
            </a:r>
          </a:p>
        </p:txBody>
      </p:sp>
    </p:spTree>
    <p:extLst>
      <p:ext uri="{BB962C8B-B14F-4D97-AF65-F5344CB8AC3E}">
        <p14:creationId xmlns:p14="http://schemas.microsoft.com/office/powerpoint/2010/main" val="1323407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Three Cups of Tea</a:t>
            </a:r>
          </a:p>
        </p:txBody>
      </p:sp>
      <p:sp>
        <p:nvSpPr>
          <p:cNvPr id="6" name="Slide Number Placeholder 5"/>
          <p:cNvSpPr>
            <a:spLocks noGrp="1"/>
          </p:cNvSpPr>
          <p:nvPr>
            <p:ph type="sldNum" sz="quarter" idx="12"/>
          </p:nvPr>
        </p:nvSpPr>
        <p:spPr/>
        <p:txBody>
          <a:bodyPr/>
          <a:lstStyle/>
          <a:p>
            <a:fld id="{C22CD585-7B5E-4D59-BB15-C40DF24D25AB}" type="slidenum">
              <a:rPr lang="en-US" smtClean="0"/>
              <a:pPr/>
              <a:t>22</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4" name="TextBox 3"/>
          <p:cNvSpPr txBox="1"/>
          <p:nvPr/>
        </p:nvSpPr>
        <p:spPr>
          <a:xfrm>
            <a:off x="1981200" y="2362200"/>
            <a:ext cx="8229600" cy="5016758"/>
          </a:xfrm>
          <a:prstGeom prst="rect">
            <a:avLst/>
          </a:prstGeom>
          <a:noFill/>
        </p:spPr>
        <p:txBody>
          <a:bodyPr wrap="square" rtlCol="0">
            <a:spAutoFit/>
          </a:bodyPr>
          <a:lstStyle/>
          <a:p>
            <a:r>
              <a:rPr lang="en-US" sz="3200" dirty="0">
                <a:solidFill>
                  <a:srgbClr val="0072CF"/>
                </a:solidFill>
              </a:rPr>
              <a:t>Strategies frequently used for job development:</a:t>
            </a:r>
          </a:p>
          <a:p>
            <a:pPr marL="457200" indent="-457200">
              <a:buFont typeface="Arial" panose="020B0604020202020204" pitchFamily="34" charset="0"/>
              <a:buChar char="•"/>
            </a:pPr>
            <a:r>
              <a:rPr lang="en-US" sz="3200" dirty="0">
                <a:solidFill>
                  <a:srgbClr val="0072CF"/>
                </a:solidFill>
              </a:rPr>
              <a:t>Cold calls</a:t>
            </a:r>
          </a:p>
          <a:p>
            <a:pPr marL="457200" indent="-457200">
              <a:buFont typeface="Arial" panose="020B0604020202020204" pitchFamily="34" charset="0"/>
              <a:buChar char="•"/>
            </a:pPr>
            <a:r>
              <a:rPr lang="en-US" sz="3200" dirty="0">
                <a:solidFill>
                  <a:srgbClr val="0072CF"/>
                </a:solidFill>
              </a:rPr>
              <a:t>Knocking on Doors</a:t>
            </a:r>
          </a:p>
          <a:p>
            <a:pPr marL="457200" indent="-457200">
              <a:buFont typeface="Arial" panose="020B0604020202020204" pitchFamily="34" charset="0"/>
              <a:buChar char="•"/>
            </a:pPr>
            <a:r>
              <a:rPr lang="en-US" sz="3200" dirty="0">
                <a:solidFill>
                  <a:srgbClr val="0072CF"/>
                </a:solidFill>
              </a:rPr>
              <a:t>Become a customer at the business</a:t>
            </a:r>
          </a:p>
          <a:p>
            <a:pPr marL="457200" indent="-457200">
              <a:buFont typeface="Arial" panose="020B0604020202020204" pitchFamily="34" charset="0"/>
              <a:buChar char="•"/>
            </a:pPr>
            <a:r>
              <a:rPr lang="en-US" sz="3200" dirty="0">
                <a:solidFill>
                  <a:srgbClr val="0072CF"/>
                </a:solidFill>
              </a:rPr>
              <a:t>Attending Chamber meetings</a:t>
            </a:r>
          </a:p>
          <a:p>
            <a:pPr marL="457200" indent="-457200">
              <a:buFont typeface="Arial" panose="020B0604020202020204" pitchFamily="34" charset="0"/>
              <a:buChar char="•"/>
            </a:pPr>
            <a:r>
              <a:rPr lang="en-US" sz="3200" dirty="0">
                <a:solidFill>
                  <a:srgbClr val="0072CF"/>
                </a:solidFill>
              </a:rPr>
              <a:t>Join Business networks</a:t>
            </a:r>
          </a:p>
          <a:p>
            <a:pPr marL="457200" indent="-457200">
              <a:buFont typeface="Arial" panose="020B0604020202020204" pitchFamily="34" charset="0"/>
              <a:buChar char="•"/>
            </a:pPr>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a:p>
            <a:endParaRPr lang="en-US" sz="3200" dirty="0">
              <a:solidFill>
                <a:srgbClr val="0072CF"/>
              </a:solidFill>
            </a:endParaRPr>
          </a:p>
          <a:p>
            <a:endParaRPr lang="en-US" sz="3200" dirty="0"/>
          </a:p>
        </p:txBody>
      </p:sp>
    </p:spTree>
    <p:extLst>
      <p:ext uri="{BB962C8B-B14F-4D97-AF65-F5344CB8AC3E}">
        <p14:creationId xmlns:p14="http://schemas.microsoft.com/office/powerpoint/2010/main" val="76121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63356" y="5659693"/>
            <a:ext cx="2004645" cy="1208229"/>
          </a:xfrm>
          <a:prstGeom prst="rect">
            <a:avLst/>
          </a:prstGeom>
          <a:noFill/>
          <a:ln w="9525">
            <a:noFill/>
            <a:miter lim="800000"/>
            <a:headEnd/>
            <a:tailEnd/>
          </a:ln>
        </p:spPr>
      </p:pic>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“First” Cup of Tea</a:t>
            </a:r>
          </a:p>
        </p:txBody>
      </p:sp>
      <p:sp>
        <p:nvSpPr>
          <p:cNvPr id="6" name="Slide Number Placeholder 5"/>
          <p:cNvSpPr>
            <a:spLocks noGrp="1"/>
          </p:cNvSpPr>
          <p:nvPr>
            <p:ph type="sldNum" sz="quarter" idx="12"/>
          </p:nvPr>
        </p:nvSpPr>
        <p:spPr/>
        <p:txBody>
          <a:bodyPr/>
          <a:lstStyle/>
          <a:p>
            <a:fld id="{C22CD585-7B5E-4D59-BB15-C40DF24D25AB}" type="slidenum">
              <a:rPr lang="en-US" smtClean="0"/>
              <a:pPr/>
              <a:t>23</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981200" y="2612704"/>
            <a:ext cx="8229600" cy="3046988"/>
          </a:xfrm>
          <a:prstGeom prst="rect">
            <a:avLst/>
          </a:prstGeom>
          <a:noFill/>
        </p:spPr>
        <p:txBody>
          <a:bodyPr wrap="square" rtlCol="0">
            <a:spAutoFit/>
          </a:bodyPr>
          <a:lstStyle/>
          <a:p>
            <a:r>
              <a:rPr lang="en-US" sz="3200" u="sng" dirty="0">
                <a:solidFill>
                  <a:srgbClr val="0072CF"/>
                </a:solidFill>
              </a:rPr>
              <a:t>Purpose</a:t>
            </a:r>
            <a:r>
              <a:rPr lang="en-US" sz="3200" dirty="0">
                <a:solidFill>
                  <a:srgbClr val="0072CF"/>
                </a:solidFill>
              </a:rPr>
              <a:t>: To set up a time to meet with the employer to learn about the business.</a:t>
            </a:r>
          </a:p>
          <a:p>
            <a:r>
              <a:rPr lang="en-US" sz="3200" dirty="0">
                <a:solidFill>
                  <a:srgbClr val="0072CF"/>
                </a:solidFill>
              </a:rPr>
              <a:t>	- The first step in building the relationship.</a:t>
            </a:r>
          </a:p>
          <a:p>
            <a:r>
              <a:rPr lang="en-US" sz="3200" dirty="0">
                <a:solidFill>
                  <a:srgbClr val="0072CF"/>
                </a:solidFill>
              </a:rPr>
              <a:t>	- It should take only 5-10 minutes.</a:t>
            </a:r>
          </a:p>
          <a:p>
            <a:endParaRPr lang="en-US" sz="3200" dirty="0">
              <a:solidFill>
                <a:srgbClr val="0072CF"/>
              </a:solidFill>
            </a:endParaRPr>
          </a:p>
          <a:p>
            <a:endParaRPr lang="en-US" sz="3200" dirty="0">
              <a:solidFill>
                <a:srgbClr val="0072CF"/>
              </a:solidFill>
            </a:endParaRPr>
          </a:p>
        </p:txBody>
      </p:sp>
    </p:spTree>
    <p:extLst>
      <p:ext uri="{BB962C8B-B14F-4D97-AF65-F5344CB8AC3E}">
        <p14:creationId xmlns:p14="http://schemas.microsoft.com/office/powerpoint/2010/main" val="2571739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663356" y="5659693"/>
            <a:ext cx="2004645" cy="1208229"/>
          </a:xfrm>
          <a:prstGeom prst="rect">
            <a:avLst/>
          </a:prstGeom>
          <a:noFill/>
          <a:ln w="9525">
            <a:noFill/>
            <a:miter lim="800000"/>
            <a:headEnd/>
            <a:tailEnd/>
          </a:ln>
        </p:spPr>
      </p:pic>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“First” Cup of Tea</a:t>
            </a:r>
          </a:p>
        </p:txBody>
      </p:sp>
      <p:sp>
        <p:nvSpPr>
          <p:cNvPr id="6" name="Slide Number Placeholder 5"/>
          <p:cNvSpPr>
            <a:spLocks noGrp="1"/>
          </p:cNvSpPr>
          <p:nvPr>
            <p:ph type="sldNum" sz="quarter" idx="12"/>
          </p:nvPr>
        </p:nvSpPr>
        <p:spPr/>
        <p:txBody>
          <a:bodyPr/>
          <a:lstStyle/>
          <a:p>
            <a:fld id="{C22CD585-7B5E-4D59-BB15-C40DF24D25AB}" type="slidenum">
              <a:rPr lang="en-US" smtClean="0"/>
              <a:pPr/>
              <a:t>24</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2079057" y="2589195"/>
            <a:ext cx="8124816" cy="4524315"/>
          </a:xfrm>
          <a:prstGeom prst="rect">
            <a:avLst/>
          </a:prstGeom>
          <a:noFill/>
        </p:spPr>
        <p:txBody>
          <a:bodyPr wrap="square" rtlCol="0">
            <a:spAutoFit/>
          </a:bodyPr>
          <a:lstStyle/>
          <a:p>
            <a:r>
              <a:rPr lang="en-US" sz="2800" u="sng" dirty="0">
                <a:solidFill>
                  <a:srgbClr val="0072CF"/>
                </a:solidFill>
              </a:rPr>
              <a:t>The Approach</a:t>
            </a:r>
            <a:r>
              <a:rPr lang="en-US" sz="2800" dirty="0">
                <a:solidFill>
                  <a:srgbClr val="0072CF"/>
                </a:solidFill>
              </a:rPr>
              <a:t>:</a:t>
            </a:r>
          </a:p>
          <a:p>
            <a:r>
              <a:rPr lang="en-US" sz="2800" dirty="0">
                <a:solidFill>
                  <a:srgbClr val="0072CF"/>
                </a:solidFill>
              </a:rPr>
              <a:t>DON’T start by asking for a job!</a:t>
            </a:r>
          </a:p>
          <a:p>
            <a:r>
              <a:rPr lang="en-US" sz="2800" i="1" dirty="0">
                <a:solidFill>
                  <a:srgbClr val="0072CF"/>
                </a:solidFill>
              </a:rPr>
              <a:t>Slow down </a:t>
            </a:r>
            <a:r>
              <a:rPr lang="en-US" sz="2800" dirty="0">
                <a:solidFill>
                  <a:srgbClr val="0072CF"/>
                </a:solidFill>
              </a:rPr>
              <a:t>and introduce yourself.  </a:t>
            </a:r>
          </a:p>
          <a:p>
            <a:r>
              <a:rPr lang="en-US" sz="2800" dirty="0">
                <a:solidFill>
                  <a:srgbClr val="0072CF"/>
                </a:solidFill>
              </a:rPr>
              <a:t>Concentrate on getting a 15-20 minute meeting on their calendar at a time that is convenient for them.</a:t>
            </a:r>
          </a:p>
          <a:p>
            <a:r>
              <a:rPr lang="en-US" sz="2800" dirty="0">
                <a:solidFill>
                  <a:srgbClr val="0072CF"/>
                </a:solidFill>
              </a:rPr>
              <a:t>This contact should be all about the employer, not your agency.  BUT, if they want to talk to you then, you should be prepared with questions.</a:t>
            </a:r>
          </a:p>
          <a:p>
            <a:endParaRPr lang="en-US" sz="3200" dirty="0">
              <a:solidFill>
                <a:srgbClr val="0072CF"/>
              </a:solidFill>
            </a:endParaRPr>
          </a:p>
          <a:p>
            <a:endParaRPr lang="en-US" sz="3200" dirty="0">
              <a:solidFill>
                <a:srgbClr val="0072CF"/>
              </a:solidFill>
            </a:endParaRPr>
          </a:p>
        </p:txBody>
      </p:sp>
    </p:spTree>
    <p:extLst>
      <p:ext uri="{BB962C8B-B14F-4D97-AF65-F5344CB8AC3E}">
        <p14:creationId xmlns:p14="http://schemas.microsoft.com/office/powerpoint/2010/main" val="270454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“First” Cup of Tea</a:t>
            </a:r>
          </a:p>
        </p:txBody>
      </p:sp>
      <p:sp>
        <p:nvSpPr>
          <p:cNvPr id="6" name="Slide Number Placeholder 5"/>
          <p:cNvSpPr>
            <a:spLocks noGrp="1"/>
          </p:cNvSpPr>
          <p:nvPr>
            <p:ph type="sldNum" sz="quarter" idx="12"/>
          </p:nvPr>
        </p:nvSpPr>
        <p:spPr/>
        <p:txBody>
          <a:bodyPr/>
          <a:lstStyle/>
          <a:p>
            <a:fld id="{C22CD585-7B5E-4D59-BB15-C40DF24D25AB}" type="slidenum">
              <a:rPr lang="en-US" smtClean="0"/>
              <a:pPr/>
              <a:t>25</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799924" y="2735999"/>
            <a:ext cx="8403949" cy="4462760"/>
          </a:xfrm>
          <a:prstGeom prst="rect">
            <a:avLst/>
          </a:prstGeom>
          <a:noFill/>
        </p:spPr>
        <p:txBody>
          <a:bodyPr wrap="square" rtlCol="0">
            <a:spAutoFit/>
          </a:bodyPr>
          <a:lstStyle/>
          <a:p>
            <a:r>
              <a:rPr lang="en-US" sz="2800" u="sng" dirty="0">
                <a:solidFill>
                  <a:srgbClr val="0072CF"/>
                </a:solidFill>
              </a:rPr>
              <a:t>How to Prepare</a:t>
            </a:r>
            <a:r>
              <a:rPr lang="en-US" sz="2800" dirty="0">
                <a:solidFill>
                  <a:srgbClr val="0072CF"/>
                </a:solidFill>
              </a:rPr>
              <a:t>:</a:t>
            </a:r>
          </a:p>
          <a:p>
            <a:pPr marL="457200" indent="-457200">
              <a:buFont typeface="Arial" panose="020B0604020202020204" pitchFamily="34" charset="0"/>
              <a:buChar char="•"/>
            </a:pPr>
            <a:r>
              <a:rPr lang="en-US" sz="2800" dirty="0">
                <a:solidFill>
                  <a:srgbClr val="0072CF"/>
                </a:solidFill>
              </a:rPr>
              <a:t>Look up basic background information on the company.</a:t>
            </a:r>
          </a:p>
          <a:p>
            <a:pPr marL="457200" indent="-457200">
              <a:buFont typeface="Arial" panose="020B0604020202020204" pitchFamily="34" charset="0"/>
              <a:buChar char="•"/>
            </a:pPr>
            <a:r>
              <a:rPr lang="en-US" sz="2800" dirty="0">
                <a:solidFill>
                  <a:srgbClr val="0072CF"/>
                </a:solidFill>
              </a:rPr>
              <a:t>Know and avoid the ‘busy times’</a:t>
            </a:r>
          </a:p>
          <a:p>
            <a:pPr marL="457200" indent="-457200">
              <a:buFont typeface="Arial" panose="020B0604020202020204" pitchFamily="34" charset="0"/>
              <a:buChar char="•"/>
            </a:pPr>
            <a:r>
              <a:rPr lang="en-US" sz="2800" dirty="0">
                <a:solidFill>
                  <a:srgbClr val="0072CF"/>
                </a:solidFill>
              </a:rPr>
              <a:t>Figure out who the right person is to talk with- it is the person who hires. You might want to call to see if they will be in.</a:t>
            </a:r>
          </a:p>
          <a:p>
            <a:pPr marL="457200" indent="-457200">
              <a:buFont typeface="Arial" panose="020B0604020202020204" pitchFamily="34" charset="0"/>
              <a:buChar char="•"/>
            </a:pPr>
            <a:r>
              <a:rPr lang="en-US" sz="2800" dirty="0">
                <a:solidFill>
                  <a:srgbClr val="0072CF"/>
                </a:solidFill>
              </a:rPr>
              <a:t>Look to see if there is a prior contact with the company and what transpired.</a:t>
            </a:r>
          </a:p>
          <a:p>
            <a:endParaRPr lang="en-US" sz="3200" dirty="0">
              <a:solidFill>
                <a:srgbClr val="0072CF"/>
              </a:solidFill>
            </a:endParaRPr>
          </a:p>
        </p:txBody>
      </p:sp>
    </p:spTree>
    <p:extLst>
      <p:ext uri="{BB962C8B-B14F-4D97-AF65-F5344CB8AC3E}">
        <p14:creationId xmlns:p14="http://schemas.microsoft.com/office/powerpoint/2010/main" val="806912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“First” Cup of Tea</a:t>
            </a:r>
          </a:p>
        </p:txBody>
      </p:sp>
      <p:sp>
        <p:nvSpPr>
          <p:cNvPr id="6" name="Slide Number Placeholder 5"/>
          <p:cNvSpPr>
            <a:spLocks noGrp="1"/>
          </p:cNvSpPr>
          <p:nvPr>
            <p:ph type="sldNum" sz="quarter" idx="12"/>
          </p:nvPr>
        </p:nvSpPr>
        <p:spPr/>
        <p:txBody>
          <a:bodyPr/>
          <a:lstStyle/>
          <a:p>
            <a:fld id="{C22CD585-7B5E-4D59-BB15-C40DF24D25AB}" type="slidenum">
              <a:rPr lang="en-US" smtClean="0"/>
              <a:pPr/>
              <a:t>26</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2098307" y="2920800"/>
            <a:ext cx="8140202" cy="4031873"/>
          </a:xfrm>
          <a:prstGeom prst="rect">
            <a:avLst/>
          </a:prstGeom>
          <a:noFill/>
        </p:spPr>
        <p:txBody>
          <a:bodyPr wrap="square" rtlCol="0">
            <a:spAutoFit/>
          </a:bodyPr>
          <a:lstStyle/>
          <a:p>
            <a:r>
              <a:rPr lang="en-US" sz="3200" u="sng" dirty="0">
                <a:solidFill>
                  <a:srgbClr val="0072CF"/>
                </a:solidFill>
              </a:rPr>
              <a:t>How to Prepare</a:t>
            </a:r>
            <a:r>
              <a:rPr lang="en-US" sz="3200" dirty="0">
                <a:solidFill>
                  <a:srgbClr val="0072CF"/>
                </a:solidFill>
              </a:rPr>
              <a:t>:</a:t>
            </a:r>
          </a:p>
          <a:p>
            <a:pPr marL="457200" indent="-457200">
              <a:buFont typeface="Arial" panose="020B0604020202020204" pitchFamily="34" charset="0"/>
              <a:buChar char="•"/>
            </a:pPr>
            <a:r>
              <a:rPr lang="en-US" sz="3200" dirty="0">
                <a:solidFill>
                  <a:srgbClr val="0072CF"/>
                </a:solidFill>
              </a:rPr>
              <a:t>Make sure you have business cards</a:t>
            </a:r>
          </a:p>
          <a:p>
            <a:pPr marL="457200" indent="-457200">
              <a:buFont typeface="Arial" panose="020B0604020202020204" pitchFamily="34" charset="0"/>
              <a:buChar char="•"/>
            </a:pPr>
            <a:r>
              <a:rPr lang="en-US" sz="3200" dirty="0">
                <a:solidFill>
                  <a:srgbClr val="0072CF"/>
                </a:solidFill>
              </a:rPr>
              <a:t>Make sure you have your smartphone to access your calendar, or appointment book</a:t>
            </a:r>
          </a:p>
          <a:p>
            <a:pPr marL="457200" indent="-457200">
              <a:buFont typeface="Arial" panose="020B0604020202020204" pitchFamily="34" charset="0"/>
              <a:buChar char="•"/>
            </a:pPr>
            <a:r>
              <a:rPr lang="en-US" sz="3200" dirty="0">
                <a:solidFill>
                  <a:srgbClr val="0072CF"/>
                </a:solidFill>
              </a:rPr>
              <a:t>Prepare and practice your ‘spiel’ or Introductory Job Development Statement</a:t>
            </a:r>
          </a:p>
          <a:p>
            <a:pPr marL="457200" indent="-457200">
              <a:buFont typeface="Arial" panose="020B0604020202020204" pitchFamily="34" charset="0"/>
              <a:buChar char="•"/>
            </a:pPr>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3646675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“First” Cup of Tea- Introductory Job Development Statement</a:t>
            </a:r>
          </a:p>
        </p:txBody>
      </p:sp>
      <p:sp>
        <p:nvSpPr>
          <p:cNvPr id="6" name="Slide Number Placeholder 5"/>
          <p:cNvSpPr>
            <a:spLocks noGrp="1"/>
          </p:cNvSpPr>
          <p:nvPr>
            <p:ph type="sldNum" sz="quarter" idx="12"/>
          </p:nvPr>
        </p:nvSpPr>
        <p:spPr/>
        <p:txBody>
          <a:bodyPr/>
          <a:lstStyle/>
          <a:p>
            <a:fld id="{C22CD585-7B5E-4D59-BB15-C40DF24D25AB}" type="slidenum">
              <a:rPr lang="en-US" smtClean="0"/>
              <a:pPr/>
              <a:t>27</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981200" y="2672153"/>
            <a:ext cx="8229600" cy="2554545"/>
          </a:xfrm>
          <a:prstGeom prst="rect">
            <a:avLst/>
          </a:prstGeom>
          <a:noFill/>
        </p:spPr>
        <p:txBody>
          <a:bodyPr wrap="square" rtlCol="0">
            <a:spAutoFit/>
          </a:bodyPr>
          <a:lstStyle/>
          <a:p>
            <a:r>
              <a:rPr lang="en-US" sz="3200" dirty="0">
                <a:solidFill>
                  <a:srgbClr val="0072CF"/>
                </a:solidFill>
                <a:sym typeface="Wingdings" panose="05000000000000000000" pitchFamily="2" charset="2"/>
              </a:rPr>
              <a:t></a:t>
            </a:r>
            <a:r>
              <a:rPr lang="en-US" sz="3200" dirty="0">
                <a:solidFill>
                  <a:srgbClr val="0072CF"/>
                </a:solidFill>
              </a:rPr>
              <a:t>  Your Name</a:t>
            </a:r>
          </a:p>
          <a:p>
            <a:r>
              <a:rPr lang="en-US" sz="3200" dirty="0">
                <a:solidFill>
                  <a:srgbClr val="0072CF"/>
                </a:solidFill>
                <a:sym typeface="Wingdings" panose="05000000000000000000" pitchFamily="2" charset="2"/>
              </a:rPr>
              <a:t></a:t>
            </a:r>
            <a:r>
              <a:rPr lang="en-US" sz="3200" dirty="0">
                <a:solidFill>
                  <a:srgbClr val="0072CF"/>
                </a:solidFill>
              </a:rPr>
              <a:t>  Your Employer</a:t>
            </a:r>
          </a:p>
          <a:p>
            <a:r>
              <a:rPr lang="en-US" sz="3200" dirty="0">
                <a:solidFill>
                  <a:srgbClr val="0072CF"/>
                </a:solidFill>
                <a:sym typeface="Wingdings" panose="05000000000000000000" pitchFamily="2" charset="2"/>
              </a:rPr>
              <a:t></a:t>
            </a:r>
            <a:r>
              <a:rPr lang="en-US" sz="3200" dirty="0">
                <a:solidFill>
                  <a:srgbClr val="0072CF"/>
                </a:solidFill>
              </a:rPr>
              <a:t>  What you do</a:t>
            </a:r>
          </a:p>
          <a:p>
            <a:pPr lvl="0"/>
            <a:r>
              <a:rPr lang="en-US" sz="3200" dirty="0">
                <a:solidFill>
                  <a:srgbClr val="0072CF"/>
                </a:solidFill>
                <a:sym typeface="Wingdings" panose="05000000000000000000" pitchFamily="2" charset="2"/>
              </a:rPr>
              <a:t>  </a:t>
            </a:r>
            <a:r>
              <a:rPr lang="en-US" sz="3200" dirty="0">
                <a:solidFill>
                  <a:srgbClr val="0072CF"/>
                </a:solidFill>
              </a:rPr>
              <a:t>The purpose of the visit</a:t>
            </a: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3744987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“First” Cup of Tea – Introductory Job Development Statement</a:t>
            </a:r>
          </a:p>
        </p:txBody>
      </p:sp>
      <p:sp>
        <p:nvSpPr>
          <p:cNvPr id="6" name="Slide Number Placeholder 5"/>
          <p:cNvSpPr>
            <a:spLocks noGrp="1"/>
          </p:cNvSpPr>
          <p:nvPr>
            <p:ph type="sldNum" sz="quarter" idx="12"/>
          </p:nvPr>
        </p:nvSpPr>
        <p:spPr/>
        <p:txBody>
          <a:bodyPr/>
          <a:lstStyle/>
          <a:p>
            <a:fld id="{C22CD585-7B5E-4D59-BB15-C40DF24D25AB}" type="slidenum">
              <a:rPr lang="en-US" smtClean="0"/>
              <a:pPr/>
              <a:t>28</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439999" y="2736000"/>
            <a:ext cx="8750019" cy="4955203"/>
          </a:xfrm>
          <a:prstGeom prst="rect">
            <a:avLst/>
          </a:prstGeom>
          <a:noFill/>
        </p:spPr>
        <p:txBody>
          <a:bodyPr wrap="square" rtlCol="0">
            <a:spAutoFit/>
          </a:bodyPr>
          <a:lstStyle/>
          <a:p>
            <a:r>
              <a:rPr lang="en-US" sz="2800" dirty="0">
                <a:solidFill>
                  <a:srgbClr val="0072CF"/>
                </a:solidFill>
              </a:rPr>
              <a:t>Example 1: </a:t>
            </a:r>
          </a:p>
          <a:p>
            <a:r>
              <a:rPr lang="en-US" sz="2800" dirty="0">
                <a:solidFill>
                  <a:srgbClr val="0072CF"/>
                </a:solidFill>
              </a:rPr>
              <a:t>“Hello.  My name is Cris Bergmans and I work for Job Opportunities here in town.  I am an Employment Specialist and my job is to introduce employers to people who have the skills those employers need.  One of my responsibilities is to learn about local business.  Would it be possible to schedule a 15-minute appointment with you to learn more about what you do here and the type of person who is a successful employee at your business?”</a:t>
            </a:r>
          </a:p>
          <a:p>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427899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“First” Cup of Tea – Introductory Job Development Statement</a:t>
            </a:r>
          </a:p>
        </p:txBody>
      </p:sp>
      <p:sp>
        <p:nvSpPr>
          <p:cNvPr id="6" name="Slide Number Placeholder 5"/>
          <p:cNvSpPr>
            <a:spLocks noGrp="1"/>
          </p:cNvSpPr>
          <p:nvPr>
            <p:ph type="sldNum" sz="quarter" idx="12"/>
          </p:nvPr>
        </p:nvSpPr>
        <p:spPr/>
        <p:txBody>
          <a:bodyPr/>
          <a:lstStyle/>
          <a:p>
            <a:fld id="{C22CD585-7B5E-4D59-BB15-C40DF24D25AB}" type="slidenum">
              <a:rPr lang="en-US" smtClean="0"/>
              <a:pPr/>
              <a:t>29</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2040556" y="2829827"/>
            <a:ext cx="8017844" cy="3662541"/>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72CF"/>
                </a:solidFill>
              </a:rPr>
              <a:t>Simple</a:t>
            </a:r>
          </a:p>
          <a:p>
            <a:pPr marL="457200" indent="-457200">
              <a:buFont typeface="Arial" panose="020B0604020202020204" pitchFamily="34" charset="0"/>
              <a:buChar char="•"/>
            </a:pPr>
            <a:r>
              <a:rPr lang="en-US" sz="2400" dirty="0">
                <a:solidFill>
                  <a:srgbClr val="0072CF"/>
                </a:solidFill>
              </a:rPr>
              <a:t>You aren’t asking for anything other than a convenient time to come back and learn about the employer</a:t>
            </a:r>
          </a:p>
          <a:p>
            <a:pPr marL="457200" indent="-457200">
              <a:buFont typeface="Arial" panose="020B0604020202020204" pitchFamily="34" charset="0"/>
              <a:buChar char="•"/>
            </a:pPr>
            <a:r>
              <a:rPr lang="en-US" sz="2400" dirty="0">
                <a:solidFill>
                  <a:srgbClr val="0072CF"/>
                </a:solidFill>
              </a:rPr>
              <a:t>You don’t have to mention the name of your agency (although be prepared that some employers may ask!), especially if it may stop the conversation from progressing</a:t>
            </a:r>
          </a:p>
          <a:p>
            <a:pPr marL="457200" indent="-457200">
              <a:buFont typeface="Arial" panose="020B0604020202020204" pitchFamily="34" charset="0"/>
              <a:buChar char="•"/>
            </a:pPr>
            <a:r>
              <a:rPr lang="en-US" sz="2400" dirty="0">
                <a:solidFill>
                  <a:srgbClr val="0072CF"/>
                </a:solidFill>
              </a:rPr>
              <a:t>You want it to feel natural- practice saying it out loud!</a:t>
            </a:r>
          </a:p>
          <a:p>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140336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47AC9-DC90-5F44-9386-BFCE570F2A3F}"/>
              </a:ext>
            </a:extLst>
          </p:cNvPr>
          <p:cNvSpPr>
            <a:spLocks noGrp="1"/>
          </p:cNvSpPr>
          <p:nvPr>
            <p:ph type="title"/>
          </p:nvPr>
        </p:nvSpPr>
        <p:spPr/>
        <p:txBody>
          <a:bodyPr>
            <a:normAutofit/>
          </a:bodyPr>
          <a:lstStyle/>
          <a:p>
            <a:pPr algn="ctr"/>
            <a:r>
              <a:rPr lang="nl-NL" sz="2800" b="1" dirty="0" err="1">
                <a:latin typeface="Calibri Light" panose="020F0302020204030204" pitchFamily="34" charset="0"/>
                <a:cs typeface="Calibri Light" panose="020F0302020204030204" pitchFamily="34" charset="0"/>
              </a:rPr>
              <a:t>Outcome</a:t>
            </a:r>
            <a:r>
              <a:rPr lang="nl-NL" sz="2800" b="1" dirty="0">
                <a:latin typeface="Calibri Light" panose="020F0302020204030204" pitchFamily="34" charset="0"/>
                <a:cs typeface="Calibri Light" panose="020F0302020204030204" pitchFamily="34" charset="0"/>
              </a:rPr>
              <a:t> monitoring and </a:t>
            </a:r>
            <a:r>
              <a:rPr lang="nl-NL" sz="2800" b="1" dirty="0" err="1">
                <a:latin typeface="Calibri Light" panose="020F0302020204030204" pitchFamily="34" charset="0"/>
                <a:cs typeface="Calibri Light" panose="020F0302020204030204" pitchFamily="34" charset="0"/>
              </a:rPr>
              <a:t>quality</a:t>
            </a:r>
            <a:r>
              <a:rPr lang="nl-NL" sz="2800" b="1" dirty="0">
                <a:latin typeface="Calibri Light" panose="020F0302020204030204" pitchFamily="34" charset="0"/>
                <a:cs typeface="Calibri Light" panose="020F0302020204030204" pitchFamily="34" charset="0"/>
              </a:rPr>
              <a:t> </a:t>
            </a:r>
            <a:r>
              <a:rPr lang="nl-NL" sz="2800" b="1" dirty="0" err="1">
                <a:latin typeface="Calibri Light" panose="020F0302020204030204" pitchFamily="34" charset="0"/>
                <a:cs typeface="Calibri Light" panose="020F0302020204030204" pitchFamily="34" charset="0"/>
              </a:rPr>
              <a:t>improvement</a:t>
            </a:r>
            <a:br>
              <a:rPr lang="nl-NL" sz="2800" b="1" dirty="0">
                <a:latin typeface="Calibri Light" panose="020F0302020204030204" pitchFamily="34" charset="0"/>
                <a:cs typeface="Calibri Light" panose="020F0302020204030204" pitchFamily="34" charset="0"/>
              </a:rPr>
            </a:br>
            <a:r>
              <a:rPr lang="nl-NL" sz="2800" b="1" dirty="0" err="1">
                <a:latin typeface="Calibri Light" panose="020F0302020204030204" pitchFamily="34" charset="0"/>
                <a:cs typeface="Calibri Light" panose="020F0302020204030204" pitchFamily="34" charset="0"/>
              </a:rPr>
              <a:t>Why</a:t>
            </a:r>
            <a:r>
              <a:rPr lang="nl-NL" sz="2800" b="1" dirty="0">
                <a:latin typeface="Calibri Light" panose="020F0302020204030204" pitchFamily="34" charset="0"/>
                <a:cs typeface="Calibri Light" panose="020F0302020204030204" pitchFamily="34" charset="0"/>
              </a:rPr>
              <a:t> is </a:t>
            </a:r>
            <a:r>
              <a:rPr lang="nl-NL" sz="2800" b="1" dirty="0" err="1">
                <a:latin typeface="Calibri Light" panose="020F0302020204030204" pitchFamily="34" charset="0"/>
                <a:cs typeface="Calibri Light" panose="020F0302020204030204" pitchFamily="34" charset="0"/>
              </a:rPr>
              <a:t>this</a:t>
            </a:r>
            <a:r>
              <a:rPr lang="nl-NL" sz="2800" b="1" dirty="0">
                <a:latin typeface="Calibri Light" panose="020F0302020204030204" pitchFamily="34" charset="0"/>
                <a:cs typeface="Calibri Light" panose="020F0302020204030204" pitchFamily="34" charset="0"/>
              </a:rPr>
              <a:t> important?</a:t>
            </a:r>
          </a:p>
        </p:txBody>
      </p:sp>
      <p:sp>
        <p:nvSpPr>
          <p:cNvPr id="3" name="Tijdelijke aanduiding voor inhoud 2">
            <a:extLst>
              <a:ext uri="{FF2B5EF4-FFF2-40B4-BE49-F238E27FC236}">
                <a16:creationId xmlns:a16="http://schemas.microsoft.com/office/drawing/2014/main" id="{68D590F1-5A17-2E44-BD00-C849FA73F2AA}"/>
              </a:ext>
            </a:extLst>
          </p:cNvPr>
          <p:cNvSpPr>
            <a:spLocks noGrp="1"/>
          </p:cNvSpPr>
          <p:nvPr>
            <p:ph idx="1"/>
          </p:nvPr>
        </p:nvSpPr>
        <p:spPr/>
        <p:txBody>
          <a:bodyPr>
            <a:normAutofit/>
          </a:bodyPr>
          <a:lstStyle/>
          <a:p>
            <a:endParaRPr lang="nl-NL" sz="1600" dirty="0">
              <a:latin typeface="Calibri Light" panose="020F0302020204030204" pitchFamily="34" charset="0"/>
              <a:cs typeface="Calibri Light" panose="020F0302020204030204" pitchFamily="34" charset="0"/>
            </a:endParaRPr>
          </a:p>
        </p:txBody>
      </p:sp>
      <p:sp>
        <p:nvSpPr>
          <p:cNvPr id="7" name="Tijdelijke aanduiding voor datum 5">
            <a:extLst>
              <a:ext uri="{FF2B5EF4-FFF2-40B4-BE49-F238E27FC236}">
                <a16:creationId xmlns:a16="http://schemas.microsoft.com/office/drawing/2014/main" id="{83D3D7C9-CF66-FA46-A8FB-CF13E32BE328}"/>
              </a:ext>
            </a:extLst>
          </p:cNvPr>
          <p:cNvSpPr>
            <a:spLocks noGrp="1"/>
          </p:cNvSpPr>
          <p:nvPr>
            <p:ph type="dt" sz="half" idx="10"/>
          </p:nvPr>
        </p:nvSpPr>
        <p:spPr>
          <a:xfrm>
            <a:off x="9169200" y="6300001"/>
            <a:ext cx="720000" cy="365125"/>
          </a:xfrm>
        </p:spPr>
        <p:txBody>
          <a:bodyPr vert="horz" lIns="0" tIns="0" rIns="0" bIns="0" rtlCol="0" anchor="ctr"/>
          <a:lstStyle/>
          <a:p>
            <a:fld id="{8B4F8386-9DC0-3B4E-8D55-D49ACB49C943}" type="datetime1">
              <a:rPr lang="nl-NL" sz="900">
                <a:solidFill>
                  <a:srgbClr val="753349"/>
                </a:solidFill>
              </a:rPr>
              <a:t>22-11-2023</a:t>
            </a:fld>
            <a:endParaRPr lang="nl-NL" sz="900" dirty="0">
              <a:solidFill>
                <a:srgbClr val="753349"/>
              </a:solidFill>
            </a:endParaRPr>
          </a:p>
        </p:txBody>
      </p:sp>
      <p:sp>
        <p:nvSpPr>
          <p:cNvPr id="8" name="Tijdelijke aanduiding voor dianummer 8">
            <a:extLst>
              <a:ext uri="{FF2B5EF4-FFF2-40B4-BE49-F238E27FC236}">
                <a16:creationId xmlns:a16="http://schemas.microsoft.com/office/drawing/2014/main" id="{B1BD9555-6163-5241-9E79-656FE904B401}"/>
              </a:ext>
            </a:extLst>
          </p:cNvPr>
          <p:cNvSpPr>
            <a:spLocks noGrp="1"/>
          </p:cNvSpPr>
          <p:nvPr>
            <p:ph type="sldNum" sz="quarter" idx="12"/>
          </p:nvPr>
        </p:nvSpPr>
        <p:spPr>
          <a:xfrm>
            <a:off x="10248002" y="6300001"/>
            <a:ext cx="503999" cy="365125"/>
          </a:xfrm>
        </p:spPr>
        <p:txBody>
          <a:bodyPr vert="horz" lIns="0" tIns="0" rIns="0" bIns="0" rtlCol="0" anchor="ctr"/>
          <a:lstStyle/>
          <a:p>
            <a:fld id="{2358F049-0539-3E42-AA29-C449933F54AC}" type="slidenum">
              <a:rPr lang="nl-NL" sz="900">
                <a:solidFill>
                  <a:srgbClr val="753349"/>
                </a:solidFill>
              </a:rPr>
              <a:t>3</a:t>
            </a:fld>
            <a:endParaRPr lang="nl-NL" sz="900" dirty="0">
              <a:solidFill>
                <a:srgbClr val="753349"/>
              </a:solidFill>
            </a:endParaRPr>
          </a:p>
        </p:txBody>
      </p:sp>
      <p:sp>
        <p:nvSpPr>
          <p:cNvPr id="9" name="Tijdelijke aanduiding voor voettekst 7">
            <a:extLst>
              <a:ext uri="{FF2B5EF4-FFF2-40B4-BE49-F238E27FC236}">
                <a16:creationId xmlns:a16="http://schemas.microsoft.com/office/drawing/2014/main" id="{919E022A-7258-8F4E-9EAE-83FA68C9E166}"/>
              </a:ext>
            </a:extLst>
          </p:cNvPr>
          <p:cNvSpPr>
            <a:spLocks noGrp="1"/>
          </p:cNvSpPr>
          <p:nvPr>
            <p:ph type="ftr" sz="quarter" idx="11"/>
          </p:nvPr>
        </p:nvSpPr>
        <p:spPr>
          <a:xfrm>
            <a:off x="1206000" y="6300001"/>
            <a:ext cx="4680000" cy="365125"/>
          </a:xfrm>
        </p:spPr>
        <p:txBody>
          <a:bodyPr vert="horz" lIns="0" tIns="0" rIns="0" bIns="0" rtlCol="0" anchor="ctr"/>
          <a:lstStyle/>
          <a:p>
            <a:r>
              <a:rPr lang="nl-NL" sz="900" b="0" dirty="0">
                <a:solidFill>
                  <a:srgbClr val="753349"/>
                </a:solidFill>
                <a:latin typeface="+mn-lt"/>
              </a:rPr>
              <a:t>Kennis delen over herstel, behandeling en participatie bij ernstige psychische aandoeningen</a:t>
            </a:r>
          </a:p>
        </p:txBody>
      </p:sp>
      <p:sp>
        <p:nvSpPr>
          <p:cNvPr id="4" name="Rechthoek: afgeronde hoeken 3">
            <a:extLst>
              <a:ext uri="{FF2B5EF4-FFF2-40B4-BE49-F238E27FC236}">
                <a16:creationId xmlns:a16="http://schemas.microsoft.com/office/drawing/2014/main" id="{8AAB7662-4DC7-1D9C-4482-049CB1C8F30E}"/>
              </a:ext>
            </a:extLst>
          </p:cNvPr>
          <p:cNvSpPr/>
          <p:nvPr/>
        </p:nvSpPr>
        <p:spPr>
          <a:xfrm>
            <a:off x="1948872" y="2955636"/>
            <a:ext cx="3278909" cy="1385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err="1"/>
              <a:t>Implementation</a:t>
            </a:r>
            <a:endParaRPr lang="nl-NL" b="1" dirty="0"/>
          </a:p>
          <a:p>
            <a:pPr algn="ctr"/>
            <a:endParaRPr lang="nl-NL" b="1" dirty="0"/>
          </a:p>
          <a:p>
            <a:pPr algn="ctr"/>
            <a:r>
              <a:rPr lang="nl-NL" dirty="0"/>
              <a:t>Critical part of </a:t>
            </a:r>
            <a:r>
              <a:rPr lang="nl-NL" dirty="0" err="1"/>
              <a:t>implementation</a:t>
            </a:r>
            <a:endParaRPr lang="nl-NL" dirty="0"/>
          </a:p>
          <a:p>
            <a:pPr algn="ctr"/>
            <a:r>
              <a:rPr lang="nl-NL" dirty="0" err="1"/>
              <a:t>Fidelity</a:t>
            </a:r>
            <a:r>
              <a:rPr lang="nl-NL" dirty="0"/>
              <a:t>       </a:t>
            </a:r>
            <a:r>
              <a:rPr lang="nl-NL" dirty="0">
                <a:sym typeface="Wingdings" panose="05000000000000000000" pitchFamily="2" charset="2"/>
              </a:rPr>
              <a:t>     </a:t>
            </a:r>
            <a:r>
              <a:rPr lang="nl-NL" dirty="0" err="1">
                <a:sym typeface="Wingdings" panose="05000000000000000000" pitchFamily="2" charset="2"/>
              </a:rPr>
              <a:t>outcomes</a:t>
            </a:r>
            <a:endParaRPr lang="nl-NL" dirty="0"/>
          </a:p>
        </p:txBody>
      </p:sp>
      <p:sp>
        <p:nvSpPr>
          <p:cNvPr id="11" name="Rechthoek: afgeronde hoeken 10">
            <a:extLst>
              <a:ext uri="{FF2B5EF4-FFF2-40B4-BE49-F238E27FC236}">
                <a16:creationId xmlns:a16="http://schemas.microsoft.com/office/drawing/2014/main" id="{4069094D-E79C-D668-BC5B-FAA93D6721D6}"/>
              </a:ext>
            </a:extLst>
          </p:cNvPr>
          <p:cNvSpPr/>
          <p:nvPr/>
        </p:nvSpPr>
        <p:spPr>
          <a:xfrm>
            <a:off x="6776763" y="2970545"/>
            <a:ext cx="3355527" cy="138545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err="1"/>
              <a:t>Quality</a:t>
            </a:r>
            <a:r>
              <a:rPr lang="nl-NL" b="1" dirty="0"/>
              <a:t> </a:t>
            </a:r>
            <a:r>
              <a:rPr lang="nl-NL" b="1" dirty="0" err="1"/>
              <a:t>improvement</a:t>
            </a:r>
            <a:endParaRPr lang="nl-NL" b="1" dirty="0"/>
          </a:p>
          <a:p>
            <a:pPr algn="ctr"/>
            <a:endParaRPr lang="nl-NL" b="1" dirty="0"/>
          </a:p>
          <a:p>
            <a:pPr algn="ctr"/>
            <a:r>
              <a:rPr lang="nl-NL" dirty="0"/>
              <a:t>Tracking </a:t>
            </a:r>
            <a:r>
              <a:rPr lang="nl-NL" dirty="0" err="1"/>
              <a:t>what</a:t>
            </a:r>
            <a:r>
              <a:rPr lang="nl-NL" dirty="0"/>
              <a:t> </a:t>
            </a:r>
            <a:r>
              <a:rPr lang="nl-NL" dirty="0" err="1"/>
              <a:t>goes</a:t>
            </a:r>
            <a:r>
              <a:rPr lang="nl-NL" dirty="0"/>
              <a:t> well, </a:t>
            </a:r>
            <a:r>
              <a:rPr lang="nl-NL" dirty="0" err="1"/>
              <a:t>and</a:t>
            </a:r>
            <a:r>
              <a:rPr lang="nl-NL" dirty="0"/>
              <a:t> </a:t>
            </a:r>
            <a:r>
              <a:rPr lang="nl-NL" dirty="0" err="1"/>
              <a:t>what</a:t>
            </a:r>
            <a:r>
              <a:rPr lang="nl-NL" dirty="0"/>
              <a:t> has room </a:t>
            </a:r>
            <a:r>
              <a:rPr lang="nl-NL" dirty="0" err="1"/>
              <a:t>for</a:t>
            </a:r>
            <a:r>
              <a:rPr lang="nl-NL" dirty="0"/>
              <a:t> </a:t>
            </a:r>
            <a:r>
              <a:rPr lang="nl-NL" dirty="0" err="1"/>
              <a:t>improvement</a:t>
            </a:r>
            <a:endParaRPr lang="nl-NL" dirty="0"/>
          </a:p>
        </p:txBody>
      </p:sp>
      <p:sp>
        <p:nvSpPr>
          <p:cNvPr id="12" name="Rechthoek: afgeronde hoeken 11">
            <a:extLst>
              <a:ext uri="{FF2B5EF4-FFF2-40B4-BE49-F238E27FC236}">
                <a16:creationId xmlns:a16="http://schemas.microsoft.com/office/drawing/2014/main" id="{A178C19F-96D8-F41C-D29F-C1E6D6586361}"/>
              </a:ext>
            </a:extLst>
          </p:cNvPr>
          <p:cNvSpPr/>
          <p:nvPr/>
        </p:nvSpPr>
        <p:spPr>
          <a:xfrm>
            <a:off x="4246545" y="4465818"/>
            <a:ext cx="3278909" cy="13854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t>Policy </a:t>
            </a:r>
            <a:r>
              <a:rPr lang="nl-NL" b="1" dirty="0" err="1"/>
              <a:t>purposes</a:t>
            </a:r>
            <a:endParaRPr lang="nl-NL" b="1" dirty="0"/>
          </a:p>
          <a:p>
            <a:pPr algn="ctr"/>
            <a:endParaRPr lang="nl-NL" b="1" dirty="0"/>
          </a:p>
          <a:p>
            <a:pPr algn="ctr"/>
            <a:r>
              <a:rPr lang="nl-NL" dirty="0" err="1"/>
              <a:t>Gives</a:t>
            </a:r>
            <a:r>
              <a:rPr lang="nl-NL" dirty="0"/>
              <a:t> </a:t>
            </a:r>
            <a:r>
              <a:rPr lang="nl-NL" dirty="0" err="1"/>
              <a:t>insights</a:t>
            </a:r>
            <a:r>
              <a:rPr lang="nl-NL" dirty="0"/>
              <a:t> </a:t>
            </a:r>
            <a:r>
              <a:rPr lang="nl-NL" dirty="0" err="1"/>
              <a:t>into</a:t>
            </a:r>
            <a:r>
              <a:rPr lang="nl-NL" dirty="0"/>
              <a:t> benefits of IPS </a:t>
            </a:r>
            <a:r>
              <a:rPr lang="nl-NL" dirty="0" err="1"/>
              <a:t>for</a:t>
            </a:r>
            <a:r>
              <a:rPr lang="nl-NL" dirty="0"/>
              <a:t> policy makers </a:t>
            </a:r>
            <a:r>
              <a:rPr lang="nl-NL" dirty="0" err="1"/>
              <a:t>and</a:t>
            </a:r>
            <a:r>
              <a:rPr lang="nl-NL" dirty="0"/>
              <a:t> </a:t>
            </a:r>
            <a:r>
              <a:rPr lang="nl-NL" dirty="0" err="1"/>
              <a:t>healthcare</a:t>
            </a:r>
            <a:r>
              <a:rPr lang="nl-NL" dirty="0"/>
              <a:t> leaders</a:t>
            </a:r>
          </a:p>
        </p:txBody>
      </p:sp>
      <p:cxnSp>
        <p:nvCxnSpPr>
          <p:cNvPr id="6" name="Rechte verbindingslijn met pijl 5">
            <a:extLst>
              <a:ext uri="{FF2B5EF4-FFF2-40B4-BE49-F238E27FC236}">
                <a16:creationId xmlns:a16="http://schemas.microsoft.com/office/drawing/2014/main" id="{38B893A6-E95C-62AF-D587-028EF8556762}"/>
              </a:ext>
            </a:extLst>
          </p:cNvPr>
          <p:cNvCxnSpPr/>
          <p:nvPr/>
        </p:nvCxnSpPr>
        <p:spPr>
          <a:xfrm>
            <a:off x="3205017" y="4054764"/>
            <a:ext cx="471055" cy="0"/>
          </a:xfrm>
          <a:prstGeom prst="straightConnector1">
            <a:avLst/>
          </a:prstGeom>
          <a:ln w="28575">
            <a:solidFill>
              <a:schemeClr val="bg1"/>
            </a:solidFill>
            <a:headEnd type="triangle"/>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7029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“First” Cup of Tea</a:t>
            </a:r>
          </a:p>
        </p:txBody>
      </p:sp>
      <p:sp>
        <p:nvSpPr>
          <p:cNvPr id="6" name="Slide Number Placeholder 5"/>
          <p:cNvSpPr>
            <a:spLocks noGrp="1"/>
          </p:cNvSpPr>
          <p:nvPr>
            <p:ph type="sldNum" sz="quarter" idx="12"/>
          </p:nvPr>
        </p:nvSpPr>
        <p:spPr/>
        <p:txBody>
          <a:bodyPr/>
          <a:lstStyle/>
          <a:p>
            <a:fld id="{C22CD585-7B5E-4D59-BB15-C40DF24D25AB}" type="slidenum">
              <a:rPr lang="en-US" smtClean="0"/>
              <a:pPr/>
              <a:t>30</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995055" y="2819400"/>
            <a:ext cx="8229600" cy="1569660"/>
          </a:xfrm>
          <a:prstGeom prst="rect">
            <a:avLst/>
          </a:prstGeom>
          <a:noFill/>
        </p:spPr>
        <p:txBody>
          <a:bodyPr wrap="square" rtlCol="0">
            <a:spAutoFit/>
          </a:bodyPr>
          <a:lstStyle/>
          <a:p>
            <a:r>
              <a:rPr lang="en-US" sz="3200" u="sng" dirty="0">
                <a:solidFill>
                  <a:srgbClr val="0072CF"/>
                </a:solidFill>
              </a:rPr>
              <a:t>Follow Up:</a:t>
            </a:r>
          </a:p>
          <a:p>
            <a:r>
              <a:rPr lang="en-US" sz="3200" dirty="0">
                <a:solidFill>
                  <a:srgbClr val="0072CF"/>
                </a:solidFill>
              </a:rPr>
              <a:t>Confirm your appointment.</a:t>
            </a: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3020871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“Second” Cup of Tea </a:t>
            </a:r>
          </a:p>
        </p:txBody>
      </p:sp>
      <p:sp>
        <p:nvSpPr>
          <p:cNvPr id="6" name="Slide Number Placeholder 5"/>
          <p:cNvSpPr>
            <a:spLocks noGrp="1"/>
          </p:cNvSpPr>
          <p:nvPr>
            <p:ph type="sldNum" sz="quarter" idx="12"/>
          </p:nvPr>
        </p:nvSpPr>
        <p:spPr/>
        <p:txBody>
          <a:bodyPr/>
          <a:lstStyle/>
          <a:p>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967345" y="2851601"/>
            <a:ext cx="8229600" cy="3539430"/>
          </a:xfrm>
          <a:prstGeom prst="rect">
            <a:avLst/>
          </a:prstGeom>
          <a:noFill/>
        </p:spPr>
        <p:txBody>
          <a:bodyPr wrap="square" rtlCol="0">
            <a:spAutoFit/>
          </a:bodyPr>
          <a:lstStyle/>
          <a:p>
            <a:r>
              <a:rPr lang="en-US" sz="3200" u="sng" dirty="0">
                <a:solidFill>
                  <a:srgbClr val="0072CF"/>
                </a:solidFill>
              </a:rPr>
              <a:t>Purpose:</a:t>
            </a:r>
            <a:r>
              <a:rPr lang="en-US" sz="3200" dirty="0">
                <a:solidFill>
                  <a:srgbClr val="0072CF"/>
                </a:solidFill>
              </a:rPr>
              <a:t> To learn as much as you can about the company and continue building the relationship with the employer.</a:t>
            </a:r>
          </a:p>
          <a:p>
            <a:r>
              <a:rPr lang="en-US" sz="3200" dirty="0">
                <a:solidFill>
                  <a:srgbClr val="0072CF"/>
                </a:solidFill>
              </a:rPr>
              <a:t>	-Should take 15-30 minutes</a:t>
            </a:r>
          </a:p>
          <a:p>
            <a:pPr marL="457200" indent="-457200">
              <a:buFont typeface="Arial" panose="020B0604020202020204" pitchFamily="34" charset="0"/>
              <a:buChar char="•"/>
            </a:pPr>
            <a:endParaRPr lang="en-US" sz="3200" dirty="0">
              <a:solidFill>
                <a:srgbClr val="0072CF"/>
              </a:solidFill>
            </a:endParaRPr>
          </a:p>
          <a:p>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161441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“Second”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32</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981200" y="2612704"/>
            <a:ext cx="8229600" cy="3046988"/>
          </a:xfrm>
          <a:prstGeom prst="rect">
            <a:avLst/>
          </a:prstGeom>
          <a:noFill/>
        </p:spPr>
        <p:txBody>
          <a:bodyPr wrap="square" rtlCol="0">
            <a:spAutoFit/>
          </a:bodyPr>
          <a:lstStyle/>
          <a:p>
            <a:r>
              <a:rPr lang="en-US" sz="3200" u="sng" dirty="0">
                <a:solidFill>
                  <a:srgbClr val="0072CF"/>
                </a:solidFill>
              </a:rPr>
              <a:t>The Approach:</a:t>
            </a:r>
            <a:r>
              <a:rPr lang="en-US" sz="3200" dirty="0">
                <a:solidFill>
                  <a:srgbClr val="0072CF"/>
                </a:solidFill>
              </a:rPr>
              <a:t> This is your time to learn everything you want to know about this particular employer and their hiring practices.</a:t>
            </a:r>
          </a:p>
          <a:p>
            <a:r>
              <a:rPr lang="en-US" sz="3200" dirty="0">
                <a:solidFill>
                  <a:srgbClr val="0072CF"/>
                </a:solidFill>
              </a:rPr>
              <a:t>	-It is still only about the employer.</a:t>
            </a:r>
          </a:p>
          <a:p>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3458687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“Second”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33</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838425" y="2627697"/>
            <a:ext cx="8372375" cy="3170099"/>
          </a:xfrm>
          <a:prstGeom prst="rect">
            <a:avLst/>
          </a:prstGeom>
          <a:noFill/>
        </p:spPr>
        <p:txBody>
          <a:bodyPr wrap="square" rtlCol="0">
            <a:spAutoFit/>
          </a:bodyPr>
          <a:lstStyle/>
          <a:p>
            <a:r>
              <a:rPr lang="en-US" sz="2800" u="sng" dirty="0">
                <a:solidFill>
                  <a:srgbClr val="0072CF"/>
                </a:solidFill>
              </a:rPr>
              <a:t>How to Prepare:</a:t>
            </a:r>
          </a:p>
          <a:p>
            <a:pPr marL="457200" indent="-457200">
              <a:buFont typeface="Arial" panose="020B0604020202020204" pitchFamily="34" charset="0"/>
              <a:buChar char="•"/>
            </a:pPr>
            <a:r>
              <a:rPr lang="en-US" sz="2800" dirty="0">
                <a:solidFill>
                  <a:srgbClr val="0072CF"/>
                </a:solidFill>
              </a:rPr>
              <a:t>Research the business on line (product, shifts, history in community)</a:t>
            </a:r>
          </a:p>
          <a:p>
            <a:pPr marL="457200" indent="-457200">
              <a:buFont typeface="Arial" panose="020B0604020202020204" pitchFamily="34" charset="0"/>
              <a:buChar char="•"/>
            </a:pPr>
            <a:r>
              <a:rPr lang="en-US" sz="2800" dirty="0">
                <a:solidFill>
                  <a:srgbClr val="0072CF"/>
                </a:solidFill>
              </a:rPr>
              <a:t>Look for the mission statement, values, and information regarding company culture on their website</a:t>
            </a:r>
          </a:p>
          <a:p>
            <a:endParaRPr lang="en-US" sz="3200" dirty="0">
              <a:solidFill>
                <a:srgbClr val="0072CF"/>
              </a:solidFill>
            </a:endParaRPr>
          </a:p>
        </p:txBody>
      </p:sp>
    </p:spTree>
    <p:extLst>
      <p:ext uri="{BB962C8B-B14F-4D97-AF65-F5344CB8AC3E}">
        <p14:creationId xmlns:p14="http://schemas.microsoft.com/office/powerpoint/2010/main" val="3819741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“Second”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34</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523999" y="2735999"/>
            <a:ext cx="8714510" cy="4462760"/>
          </a:xfrm>
          <a:prstGeom prst="rect">
            <a:avLst/>
          </a:prstGeom>
          <a:noFill/>
        </p:spPr>
        <p:txBody>
          <a:bodyPr wrap="square" rtlCol="0">
            <a:spAutoFit/>
          </a:bodyPr>
          <a:lstStyle/>
          <a:p>
            <a:r>
              <a:rPr lang="en-US" sz="2800" u="sng" dirty="0">
                <a:solidFill>
                  <a:srgbClr val="0072CF"/>
                </a:solidFill>
              </a:rPr>
              <a:t>How to Prepare:</a:t>
            </a:r>
          </a:p>
          <a:p>
            <a:pPr marL="457200" indent="-457200">
              <a:buFont typeface="Arial" panose="020B0604020202020204" pitchFamily="34" charset="0"/>
              <a:buChar char="•"/>
            </a:pPr>
            <a:r>
              <a:rPr lang="en-US" sz="2800" dirty="0">
                <a:solidFill>
                  <a:srgbClr val="0072CF"/>
                </a:solidFill>
              </a:rPr>
              <a:t>Prepare questions to ask of the employer:</a:t>
            </a:r>
          </a:p>
          <a:p>
            <a:pPr marL="914400" lvl="1" indent="-457200">
              <a:buFont typeface="Arial" panose="020B0604020202020204" pitchFamily="34" charset="0"/>
              <a:buChar char="•"/>
            </a:pPr>
            <a:r>
              <a:rPr lang="en-US" sz="2800" dirty="0">
                <a:solidFill>
                  <a:srgbClr val="0072CF"/>
                </a:solidFill>
              </a:rPr>
              <a:t>What do you look for in an employee?</a:t>
            </a:r>
          </a:p>
          <a:p>
            <a:pPr marL="914400" lvl="1" indent="-457200">
              <a:buFont typeface="Arial" panose="020B0604020202020204" pitchFamily="34" charset="0"/>
              <a:buChar char="•"/>
            </a:pPr>
            <a:r>
              <a:rPr lang="en-US" sz="2800" dirty="0">
                <a:solidFill>
                  <a:srgbClr val="0072CF"/>
                </a:solidFill>
              </a:rPr>
              <a:t>Are there certain jobs with high turnover rates? What sort of challenges do you have hiring/keep good employees?</a:t>
            </a:r>
          </a:p>
          <a:p>
            <a:pPr marL="914400" lvl="1" indent="-457200">
              <a:buFont typeface="Arial" panose="020B0604020202020204" pitchFamily="34" charset="0"/>
              <a:buChar char="•"/>
            </a:pPr>
            <a:r>
              <a:rPr lang="en-US" sz="2800" dirty="0">
                <a:solidFill>
                  <a:srgbClr val="0072CF"/>
                </a:solidFill>
              </a:rPr>
              <a:t>What are your needs at present? </a:t>
            </a:r>
          </a:p>
          <a:p>
            <a:pPr marL="914400" lvl="1" indent="-457200">
              <a:buFont typeface="Arial" panose="020B0604020202020204" pitchFamily="34" charset="0"/>
              <a:buChar char="•"/>
            </a:pPr>
            <a:r>
              <a:rPr lang="en-US" sz="2800" dirty="0">
                <a:solidFill>
                  <a:srgbClr val="0072CF"/>
                </a:solidFill>
              </a:rPr>
              <a:t>What types of jobs might you have that I might not know about? </a:t>
            </a: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54572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“Second”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35</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2242685" y="3031958"/>
            <a:ext cx="7995823" cy="4031873"/>
          </a:xfrm>
          <a:prstGeom prst="rect">
            <a:avLst/>
          </a:prstGeom>
          <a:noFill/>
        </p:spPr>
        <p:txBody>
          <a:bodyPr wrap="square" rtlCol="0">
            <a:spAutoFit/>
          </a:bodyPr>
          <a:lstStyle/>
          <a:p>
            <a:r>
              <a:rPr lang="en-US" sz="2400" u="sng" dirty="0">
                <a:solidFill>
                  <a:srgbClr val="0072CF"/>
                </a:solidFill>
              </a:rPr>
              <a:t>How to Prepare:</a:t>
            </a:r>
          </a:p>
          <a:p>
            <a:pPr marL="457200" indent="-457200">
              <a:buFont typeface="Arial" panose="020B0604020202020204" pitchFamily="34" charset="0"/>
              <a:buChar char="•"/>
            </a:pPr>
            <a:r>
              <a:rPr lang="en-US" sz="2400" dirty="0">
                <a:solidFill>
                  <a:srgbClr val="0072CF"/>
                </a:solidFill>
              </a:rPr>
              <a:t>Prepare questions to ask of the employer:</a:t>
            </a:r>
          </a:p>
          <a:p>
            <a:pPr marL="914400" lvl="1" indent="-457200">
              <a:buFont typeface="Arial" panose="020B0604020202020204" pitchFamily="34" charset="0"/>
              <a:buChar char="•"/>
            </a:pPr>
            <a:r>
              <a:rPr lang="en-US" sz="2400" dirty="0">
                <a:solidFill>
                  <a:srgbClr val="0072CF"/>
                </a:solidFill>
              </a:rPr>
              <a:t>How do people typically move up in the field?</a:t>
            </a:r>
          </a:p>
          <a:p>
            <a:pPr marL="914400" lvl="1" indent="-457200">
              <a:buFont typeface="Arial" panose="020B0604020202020204" pitchFamily="34" charset="0"/>
              <a:buChar char="•"/>
            </a:pPr>
            <a:r>
              <a:rPr lang="en-US" sz="2400" dirty="0">
                <a:solidFill>
                  <a:srgbClr val="0072CF"/>
                </a:solidFill>
              </a:rPr>
              <a:t>What part-time/full-time jobs do you have? Seasonal/temp positions?</a:t>
            </a:r>
          </a:p>
          <a:p>
            <a:pPr marL="914400" lvl="1" indent="-457200">
              <a:buFont typeface="Arial" panose="020B0604020202020204" pitchFamily="34" charset="0"/>
              <a:buChar char="•"/>
            </a:pPr>
            <a:r>
              <a:rPr lang="en-US" sz="2400" dirty="0">
                <a:solidFill>
                  <a:srgbClr val="0072CF"/>
                </a:solidFill>
              </a:rPr>
              <a:t>Do you hire employees for 2-3 hour shifts, or possibly 2-3 hours per week?</a:t>
            </a:r>
          </a:p>
          <a:p>
            <a:pPr marL="914400" lvl="1" indent="-457200">
              <a:buFont typeface="Arial" panose="020B0604020202020204" pitchFamily="34" charset="0"/>
              <a:buChar char="•"/>
            </a:pPr>
            <a:r>
              <a:rPr lang="en-US" sz="2400" dirty="0">
                <a:solidFill>
                  <a:srgbClr val="0072CF"/>
                </a:solidFill>
              </a:rPr>
              <a:t>Are you planning to expand?</a:t>
            </a:r>
          </a:p>
          <a:p>
            <a:pPr lvl="1"/>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38462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“Second”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36</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838425" y="2735999"/>
            <a:ext cx="8400084" cy="5016758"/>
          </a:xfrm>
          <a:prstGeom prst="rect">
            <a:avLst/>
          </a:prstGeom>
          <a:noFill/>
        </p:spPr>
        <p:txBody>
          <a:bodyPr wrap="square" rtlCol="0">
            <a:spAutoFit/>
          </a:bodyPr>
          <a:lstStyle/>
          <a:p>
            <a:r>
              <a:rPr lang="en-US" sz="3200" u="sng" dirty="0">
                <a:solidFill>
                  <a:srgbClr val="0072CF"/>
                </a:solidFill>
              </a:rPr>
              <a:t>How to Prepare:</a:t>
            </a:r>
          </a:p>
          <a:p>
            <a:pPr marL="457200" indent="-457200">
              <a:buFont typeface="Arial" panose="020B0604020202020204" pitchFamily="34" charset="0"/>
              <a:buChar char="•"/>
            </a:pPr>
            <a:r>
              <a:rPr lang="en-US" sz="3200" dirty="0">
                <a:solidFill>
                  <a:srgbClr val="0072CF"/>
                </a:solidFill>
              </a:rPr>
              <a:t>Prepare questions to ask of the employer:</a:t>
            </a:r>
          </a:p>
          <a:p>
            <a:pPr marL="914400" lvl="1" indent="-457200">
              <a:buFont typeface="Arial" panose="020B0604020202020204" pitchFamily="34" charset="0"/>
              <a:buChar char="•"/>
            </a:pPr>
            <a:r>
              <a:rPr lang="en-US" sz="3200" dirty="0">
                <a:solidFill>
                  <a:srgbClr val="0072CF"/>
                </a:solidFill>
              </a:rPr>
              <a:t>How would you describe your best employee?</a:t>
            </a:r>
          </a:p>
          <a:p>
            <a:pPr marL="914400" lvl="1" indent="-457200">
              <a:buFont typeface="Arial" panose="020B0604020202020204" pitchFamily="34" charset="0"/>
              <a:buChar char="•"/>
            </a:pPr>
            <a:r>
              <a:rPr lang="en-US" sz="3200" dirty="0">
                <a:solidFill>
                  <a:srgbClr val="0072CF"/>
                </a:solidFill>
              </a:rPr>
              <a:t>What is your hiring process like? (online screenings, etc.)</a:t>
            </a:r>
          </a:p>
          <a:p>
            <a:pPr marL="914400" lvl="1" indent="-457200">
              <a:buFont typeface="Arial" panose="020B0604020202020204" pitchFamily="34" charset="0"/>
              <a:buChar char="•"/>
            </a:pPr>
            <a:endParaRPr lang="en-US" sz="3200" dirty="0">
              <a:solidFill>
                <a:srgbClr val="0072CF"/>
              </a:solidFill>
            </a:endParaRPr>
          </a:p>
          <a:p>
            <a:pPr marL="914400" lvl="1" indent="-457200">
              <a:buFont typeface="Arial" panose="020B0604020202020204" pitchFamily="34" charset="0"/>
              <a:buChar char="•"/>
            </a:pPr>
            <a:endParaRPr lang="en-US" sz="3200" dirty="0">
              <a:solidFill>
                <a:srgbClr val="0072CF"/>
              </a:solidFill>
            </a:endParaRPr>
          </a:p>
          <a:p>
            <a:pPr lvl="1"/>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398621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“Second”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37</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2165683" y="2520000"/>
            <a:ext cx="8072825" cy="5016758"/>
          </a:xfrm>
          <a:prstGeom prst="rect">
            <a:avLst/>
          </a:prstGeom>
          <a:noFill/>
        </p:spPr>
        <p:txBody>
          <a:bodyPr wrap="square" rtlCol="0">
            <a:spAutoFit/>
          </a:bodyPr>
          <a:lstStyle/>
          <a:p>
            <a:r>
              <a:rPr lang="en-US" sz="2800" u="sng" dirty="0">
                <a:solidFill>
                  <a:srgbClr val="0072CF"/>
                </a:solidFill>
              </a:rPr>
              <a:t>What to bring:</a:t>
            </a:r>
          </a:p>
          <a:p>
            <a:pPr marL="457200" indent="-457200">
              <a:buFont typeface="Arial" panose="020B0604020202020204" pitchFamily="34" charset="0"/>
              <a:buChar char="•"/>
            </a:pPr>
            <a:r>
              <a:rPr lang="en-US" sz="2800" dirty="0">
                <a:solidFill>
                  <a:srgbClr val="0072CF"/>
                </a:solidFill>
              </a:rPr>
              <a:t>Smart phone with calendar or appointment book</a:t>
            </a:r>
          </a:p>
          <a:p>
            <a:pPr marL="457200" indent="-457200">
              <a:buFont typeface="Arial" panose="020B0604020202020204" pitchFamily="34" charset="0"/>
              <a:buChar char="•"/>
            </a:pPr>
            <a:r>
              <a:rPr lang="en-US" sz="2800" dirty="0">
                <a:solidFill>
                  <a:srgbClr val="0072CF"/>
                </a:solidFill>
              </a:rPr>
              <a:t>Just in case the conversation flows naturally to the Third Cup, also be prepared with:</a:t>
            </a:r>
          </a:p>
          <a:p>
            <a:pPr marL="1371600" lvl="2" indent="-457200">
              <a:buFont typeface="Arial" panose="020B0604020202020204" pitchFamily="34" charset="0"/>
              <a:buChar char="•"/>
            </a:pPr>
            <a:r>
              <a:rPr lang="en-US" sz="2800" dirty="0">
                <a:solidFill>
                  <a:srgbClr val="0072CF"/>
                </a:solidFill>
              </a:rPr>
              <a:t>Employer References</a:t>
            </a:r>
          </a:p>
          <a:p>
            <a:pPr marL="1371600" lvl="2" indent="-457200">
              <a:buFont typeface="Arial" panose="020B0604020202020204" pitchFamily="34" charset="0"/>
              <a:buChar char="•"/>
            </a:pPr>
            <a:r>
              <a:rPr lang="en-US" sz="2800" dirty="0">
                <a:solidFill>
                  <a:srgbClr val="0072CF"/>
                </a:solidFill>
              </a:rPr>
              <a:t>Information packet on your agency</a:t>
            </a:r>
          </a:p>
          <a:p>
            <a:pPr marL="1371600" lvl="2" indent="-457200">
              <a:buFont typeface="Arial" panose="020B0604020202020204" pitchFamily="34" charset="0"/>
              <a:buChar char="•"/>
            </a:pPr>
            <a:r>
              <a:rPr lang="en-US" sz="2800" dirty="0">
                <a:solidFill>
                  <a:srgbClr val="0072CF"/>
                </a:solidFill>
              </a:rPr>
              <a:t>Success stories/articles</a:t>
            </a:r>
          </a:p>
          <a:p>
            <a:pPr marL="1371600" lvl="2" indent="-457200">
              <a:buFont typeface="Arial" panose="020B0604020202020204" pitchFamily="34" charset="0"/>
              <a:buChar char="•"/>
            </a:pPr>
            <a:r>
              <a:rPr lang="en-US" sz="2800" dirty="0">
                <a:solidFill>
                  <a:srgbClr val="0072CF"/>
                </a:solidFill>
              </a:rPr>
              <a:t>A few resumes that may be a good match</a:t>
            </a:r>
          </a:p>
          <a:p>
            <a:pPr marL="914400" lvl="1" indent="-457200">
              <a:buFont typeface="Arial" panose="020B0604020202020204" pitchFamily="34" charset="0"/>
              <a:buChar char="•"/>
            </a:pPr>
            <a:endParaRPr lang="en-US" sz="3200" dirty="0">
              <a:solidFill>
                <a:srgbClr val="0072CF"/>
              </a:solidFill>
            </a:endParaRPr>
          </a:p>
          <a:p>
            <a:pPr lvl="1"/>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3835945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“Second”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38</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925053" y="2736000"/>
            <a:ext cx="8313456" cy="2554545"/>
          </a:xfrm>
          <a:prstGeom prst="rect">
            <a:avLst/>
          </a:prstGeom>
          <a:noFill/>
        </p:spPr>
        <p:txBody>
          <a:bodyPr wrap="square" rtlCol="0">
            <a:spAutoFit/>
          </a:bodyPr>
          <a:lstStyle/>
          <a:p>
            <a:r>
              <a:rPr lang="en-US" sz="3200" u="sng" dirty="0">
                <a:solidFill>
                  <a:srgbClr val="0072CF"/>
                </a:solidFill>
              </a:rPr>
              <a:t>Follow Up:</a:t>
            </a:r>
          </a:p>
          <a:p>
            <a:pPr marL="914400" lvl="1" indent="-457200">
              <a:buFont typeface="Arial" panose="020B0604020202020204" pitchFamily="34" charset="0"/>
              <a:buChar char="•"/>
            </a:pPr>
            <a:r>
              <a:rPr lang="en-US" sz="3200" dirty="0">
                <a:solidFill>
                  <a:srgbClr val="0072CF"/>
                </a:solidFill>
              </a:rPr>
              <a:t>Send a thank you note to the employer.</a:t>
            </a:r>
          </a:p>
          <a:p>
            <a:pPr marL="914400" lvl="1" indent="-457200">
              <a:buFont typeface="Arial" panose="020B0604020202020204" pitchFamily="34" charset="0"/>
              <a:buChar char="•"/>
            </a:pPr>
            <a:r>
              <a:rPr lang="en-US" sz="3200" dirty="0">
                <a:solidFill>
                  <a:srgbClr val="0072CF"/>
                </a:solidFill>
              </a:rPr>
              <a:t>Document and track the contact for others at your agency.  </a:t>
            </a: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1793337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“Third”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39</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934678" y="2736000"/>
            <a:ext cx="8303831" cy="6001643"/>
          </a:xfrm>
          <a:prstGeom prst="rect">
            <a:avLst/>
          </a:prstGeom>
          <a:noFill/>
        </p:spPr>
        <p:txBody>
          <a:bodyPr wrap="square" rtlCol="0">
            <a:spAutoFit/>
          </a:bodyPr>
          <a:lstStyle/>
          <a:p>
            <a:r>
              <a:rPr lang="en-US" sz="3200" u="sng" dirty="0">
                <a:solidFill>
                  <a:srgbClr val="0072CF"/>
                </a:solidFill>
              </a:rPr>
              <a:t>How to Prepare:</a:t>
            </a:r>
          </a:p>
          <a:p>
            <a:pPr marL="457200" indent="-457200">
              <a:buFont typeface="Arial" panose="020B0604020202020204" pitchFamily="34" charset="0"/>
              <a:buChar char="•"/>
            </a:pPr>
            <a:r>
              <a:rPr lang="en-US" sz="3200" dirty="0">
                <a:solidFill>
                  <a:srgbClr val="0072CF"/>
                </a:solidFill>
              </a:rPr>
              <a:t>Review your notes from the previous two meetings.</a:t>
            </a:r>
          </a:p>
          <a:p>
            <a:pPr marL="457200" indent="-457200">
              <a:buFont typeface="Arial" panose="020B0604020202020204" pitchFamily="34" charset="0"/>
              <a:buChar char="•"/>
            </a:pPr>
            <a:r>
              <a:rPr lang="en-US" sz="3200" dirty="0">
                <a:solidFill>
                  <a:srgbClr val="0072CF"/>
                </a:solidFill>
              </a:rPr>
              <a:t>Be prepared to describe at least three strengths of the individual you plan to recommend as a candidate.</a:t>
            </a:r>
          </a:p>
          <a:p>
            <a:pPr marL="457200" indent="-457200">
              <a:buFont typeface="Arial" panose="020B0604020202020204" pitchFamily="34" charset="0"/>
              <a:buChar char="•"/>
            </a:pPr>
            <a:r>
              <a:rPr lang="en-US" sz="3200" dirty="0">
                <a:solidFill>
                  <a:srgbClr val="0072CF"/>
                </a:solidFill>
              </a:rPr>
              <a:t>Make sure that the individual has an up to date resume.</a:t>
            </a:r>
          </a:p>
          <a:p>
            <a:endParaRPr lang="en-US" sz="3200" dirty="0">
              <a:solidFill>
                <a:srgbClr val="0072CF"/>
              </a:solidFill>
            </a:endParaRPr>
          </a:p>
          <a:p>
            <a:endParaRPr lang="en-US" sz="3200" dirty="0">
              <a:solidFill>
                <a:srgbClr val="0072CF"/>
              </a:solidFill>
            </a:endParaRPr>
          </a:p>
          <a:p>
            <a:pPr lvl="1"/>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293721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28088-7F9A-AC14-5B38-B87C75E03CB1}"/>
              </a:ext>
            </a:extLst>
          </p:cNvPr>
          <p:cNvSpPr>
            <a:spLocks noGrp="1"/>
          </p:cNvSpPr>
          <p:nvPr>
            <p:ph type="title"/>
          </p:nvPr>
        </p:nvSpPr>
        <p:spPr>
          <a:xfrm>
            <a:off x="1440376" y="400408"/>
            <a:ext cx="9311999" cy="1080000"/>
          </a:xfrm>
        </p:spPr>
        <p:txBody>
          <a:bodyPr/>
          <a:lstStyle/>
          <a:p>
            <a:pPr algn="ctr"/>
            <a:r>
              <a:rPr lang="nl-NL" dirty="0" err="1"/>
              <a:t>Fidelity</a:t>
            </a:r>
            <a:r>
              <a:rPr lang="nl-NL" dirty="0"/>
              <a:t> </a:t>
            </a:r>
            <a:r>
              <a:rPr lang="nl-NL" dirty="0" err="1"/>
              <a:t>and</a:t>
            </a:r>
            <a:r>
              <a:rPr lang="nl-NL" dirty="0"/>
              <a:t> </a:t>
            </a:r>
            <a:r>
              <a:rPr lang="nl-NL" dirty="0" err="1"/>
              <a:t>outcomes</a:t>
            </a:r>
            <a:r>
              <a:rPr lang="nl-NL" dirty="0"/>
              <a:t> are </a:t>
            </a:r>
            <a:r>
              <a:rPr lang="nl-NL" dirty="0" err="1"/>
              <a:t>interrelated</a:t>
            </a:r>
            <a:r>
              <a:rPr lang="nl-NL" dirty="0"/>
              <a:t>!</a:t>
            </a:r>
          </a:p>
        </p:txBody>
      </p:sp>
      <p:sp>
        <p:nvSpPr>
          <p:cNvPr id="4" name="Tijdelijke aanduiding voor datum 3">
            <a:extLst>
              <a:ext uri="{FF2B5EF4-FFF2-40B4-BE49-F238E27FC236}">
                <a16:creationId xmlns:a16="http://schemas.microsoft.com/office/drawing/2014/main" id="{FECF2EAC-40DB-B97F-1164-914596B11750}"/>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0A98F0DF-AB9E-046C-8BFE-03AA7073E4C5}"/>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833ABF07-9750-81BF-B10A-EF8491F0644E}"/>
              </a:ext>
            </a:extLst>
          </p:cNvPr>
          <p:cNvSpPr>
            <a:spLocks noGrp="1"/>
          </p:cNvSpPr>
          <p:nvPr>
            <p:ph type="sldNum" sz="quarter" idx="12"/>
          </p:nvPr>
        </p:nvSpPr>
        <p:spPr/>
        <p:txBody>
          <a:bodyPr/>
          <a:lstStyle/>
          <a:p>
            <a:fld id="{2358F049-0539-3E42-AA29-C449933F54AC}" type="slidenum">
              <a:rPr lang="nl-NL" smtClean="0"/>
              <a:pPr/>
              <a:t>4</a:t>
            </a:fld>
            <a:endParaRPr lang="nl-NL" dirty="0"/>
          </a:p>
        </p:txBody>
      </p:sp>
      <p:sp>
        <p:nvSpPr>
          <p:cNvPr id="11" name="Rechthoek 10">
            <a:extLst>
              <a:ext uri="{FF2B5EF4-FFF2-40B4-BE49-F238E27FC236}">
                <a16:creationId xmlns:a16="http://schemas.microsoft.com/office/drawing/2014/main" id="{073D8F30-B599-0433-B884-79A569C49C1B}"/>
              </a:ext>
            </a:extLst>
          </p:cNvPr>
          <p:cNvSpPr/>
          <p:nvPr/>
        </p:nvSpPr>
        <p:spPr>
          <a:xfrm>
            <a:off x="892462" y="1559993"/>
            <a:ext cx="5349718" cy="44271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solidFill>
                  <a:schemeClr val="tx1"/>
                </a:solidFill>
              </a:rPr>
              <a:t>Is </a:t>
            </a:r>
            <a:r>
              <a:rPr lang="nl-NL" dirty="0" err="1">
                <a:solidFill>
                  <a:schemeClr val="tx1"/>
                </a:solidFill>
              </a:rPr>
              <a:t>improvement</a:t>
            </a:r>
            <a:r>
              <a:rPr lang="nl-NL" dirty="0">
                <a:solidFill>
                  <a:schemeClr val="tx1"/>
                </a:solidFill>
              </a:rPr>
              <a:t> in </a:t>
            </a:r>
            <a:r>
              <a:rPr lang="nl-NL" dirty="0" err="1">
                <a:solidFill>
                  <a:schemeClr val="tx1"/>
                </a:solidFill>
              </a:rPr>
              <a:t>fidelity</a:t>
            </a:r>
            <a:r>
              <a:rPr lang="nl-NL" dirty="0">
                <a:solidFill>
                  <a:schemeClr val="tx1"/>
                </a:solidFill>
              </a:rPr>
              <a:t> </a:t>
            </a:r>
            <a:r>
              <a:rPr lang="nl-NL" dirty="0" err="1">
                <a:solidFill>
                  <a:schemeClr val="tx1"/>
                </a:solidFill>
              </a:rPr>
              <a:t>associated</a:t>
            </a:r>
            <a:r>
              <a:rPr lang="nl-NL" dirty="0">
                <a:solidFill>
                  <a:schemeClr val="tx1"/>
                </a:solidFill>
              </a:rPr>
              <a:t> </a:t>
            </a:r>
            <a:r>
              <a:rPr lang="nl-NL" dirty="0" err="1">
                <a:solidFill>
                  <a:schemeClr val="tx1"/>
                </a:solidFill>
              </a:rPr>
              <a:t>with</a:t>
            </a:r>
            <a:r>
              <a:rPr lang="nl-NL" dirty="0">
                <a:solidFill>
                  <a:schemeClr val="tx1"/>
                </a:solidFill>
              </a:rPr>
              <a:t> </a:t>
            </a:r>
            <a:r>
              <a:rPr lang="nl-NL" dirty="0" err="1">
                <a:solidFill>
                  <a:schemeClr val="tx1"/>
                </a:solidFill>
              </a:rPr>
              <a:t>improvement</a:t>
            </a:r>
            <a:r>
              <a:rPr lang="nl-NL" dirty="0">
                <a:solidFill>
                  <a:schemeClr val="tx1"/>
                </a:solidFill>
              </a:rPr>
              <a:t> in </a:t>
            </a:r>
            <a:r>
              <a:rPr lang="nl-NL" dirty="0" err="1">
                <a:solidFill>
                  <a:schemeClr val="tx1"/>
                </a:solidFill>
              </a:rPr>
              <a:t>outcomes</a:t>
            </a:r>
            <a:r>
              <a:rPr lang="nl-NL" dirty="0">
                <a:solidFill>
                  <a:schemeClr val="tx1"/>
                </a:solidFill>
              </a:rPr>
              <a:t>?</a:t>
            </a:r>
          </a:p>
          <a:p>
            <a:endParaRPr lang="nl-NL" dirty="0">
              <a:solidFill>
                <a:schemeClr val="tx1"/>
              </a:solidFill>
            </a:endParaRPr>
          </a:p>
          <a:p>
            <a:r>
              <a:rPr lang="nl-NL" dirty="0">
                <a:solidFill>
                  <a:schemeClr val="tx1"/>
                </a:solidFill>
              </a:rPr>
              <a:t>The </a:t>
            </a:r>
            <a:r>
              <a:rPr lang="nl-NL" dirty="0" err="1">
                <a:solidFill>
                  <a:schemeClr val="tx1"/>
                </a:solidFill>
              </a:rPr>
              <a:t>answer</a:t>
            </a:r>
            <a:r>
              <a:rPr lang="nl-NL" dirty="0">
                <a:solidFill>
                  <a:schemeClr val="tx1"/>
                </a:solidFill>
              </a:rPr>
              <a:t>: </a:t>
            </a:r>
            <a:r>
              <a:rPr lang="nl-NL" b="1" dirty="0">
                <a:solidFill>
                  <a:schemeClr val="tx1"/>
                </a:solidFill>
              </a:rPr>
              <a:t>Yes!</a:t>
            </a:r>
          </a:p>
          <a:p>
            <a:endParaRPr lang="nl-NL" dirty="0">
              <a:solidFill>
                <a:schemeClr val="tx1"/>
              </a:solidFill>
            </a:endParaRPr>
          </a:p>
          <a:p>
            <a:pPr marL="285750" indent="-285750">
              <a:buFont typeface="Arial" panose="020B0604020202020204" pitchFamily="34" charset="0"/>
              <a:buChar char="•"/>
            </a:pPr>
            <a:r>
              <a:rPr lang="nl-NL" dirty="0" err="1">
                <a:solidFill>
                  <a:schemeClr val="tx1"/>
                </a:solidFill>
              </a:rPr>
              <a:t>Longitudinal</a:t>
            </a:r>
            <a:r>
              <a:rPr lang="nl-NL" dirty="0">
                <a:solidFill>
                  <a:schemeClr val="tx1"/>
                </a:solidFill>
              </a:rPr>
              <a:t> </a:t>
            </a:r>
            <a:r>
              <a:rPr lang="nl-NL" dirty="0" err="1">
                <a:solidFill>
                  <a:schemeClr val="tx1"/>
                </a:solidFill>
              </a:rPr>
              <a:t>association</a:t>
            </a:r>
            <a:r>
              <a:rPr lang="nl-NL" dirty="0">
                <a:solidFill>
                  <a:schemeClr val="tx1"/>
                </a:solidFill>
              </a:rPr>
              <a:t> was found</a:t>
            </a:r>
          </a:p>
          <a:p>
            <a:pPr marL="285750" indent="-285750">
              <a:buFont typeface="Arial" panose="020B0604020202020204" pitchFamily="34" charset="0"/>
              <a:buChar char="•"/>
            </a:pPr>
            <a:r>
              <a:rPr lang="nl-NL" dirty="0" err="1">
                <a:solidFill>
                  <a:schemeClr val="tx1"/>
                </a:solidFill>
              </a:rPr>
              <a:t>This</a:t>
            </a:r>
            <a:r>
              <a:rPr lang="nl-NL" dirty="0">
                <a:solidFill>
                  <a:schemeClr val="tx1"/>
                </a:solidFill>
              </a:rPr>
              <a:t> means </a:t>
            </a:r>
            <a:r>
              <a:rPr lang="nl-NL" dirty="0" err="1">
                <a:solidFill>
                  <a:schemeClr val="tx1"/>
                </a:solidFill>
              </a:rPr>
              <a:t>that</a:t>
            </a:r>
            <a:r>
              <a:rPr lang="nl-NL" dirty="0">
                <a:solidFill>
                  <a:schemeClr val="tx1"/>
                </a:solidFill>
              </a:rPr>
              <a:t> IPS programs </a:t>
            </a:r>
            <a:r>
              <a:rPr lang="nl-NL" dirty="0" err="1">
                <a:solidFill>
                  <a:schemeClr val="tx1"/>
                </a:solidFill>
              </a:rPr>
              <a:t>that</a:t>
            </a:r>
            <a:r>
              <a:rPr lang="nl-NL" dirty="0">
                <a:solidFill>
                  <a:schemeClr val="tx1"/>
                </a:solidFill>
              </a:rPr>
              <a:t> </a:t>
            </a:r>
            <a:r>
              <a:rPr lang="nl-NL" dirty="0" err="1">
                <a:solidFill>
                  <a:schemeClr val="tx1"/>
                </a:solidFill>
              </a:rPr>
              <a:t>improve</a:t>
            </a:r>
            <a:r>
              <a:rPr lang="nl-NL" dirty="0">
                <a:solidFill>
                  <a:schemeClr val="tx1"/>
                </a:solidFill>
              </a:rPr>
              <a:t> </a:t>
            </a:r>
            <a:r>
              <a:rPr lang="nl-NL" dirty="0" err="1">
                <a:solidFill>
                  <a:schemeClr val="tx1"/>
                </a:solidFill>
              </a:rPr>
              <a:t>better</a:t>
            </a:r>
            <a:r>
              <a:rPr lang="nl-NL" dirty="0">
                <a:solidFill>
                  <a:schemeClr val="tx1"/>
                </a:solidFill>
              </a:rPr>
              <a:t> in </a:t>
            </a:r>
            <a:r>
              <a:rPr lang="nl-NL" dirty="0" err="1">
                <a:solidFill>
                  <a:schemeClr val="tx1"/>
                </a:solidFill>
              </a:rPr>
              <a:t>fidelity</a:t>
            </a:r>
            <a:r>
              <a:rPr lang="nl-NL" dirty="0">
                <a:solidFill>
                  <a:schemeClr val="tx1"/>
                </a:solidFill>
              </a:rPr>
              <a:t> </a:t>
            </a:r>
            <a:r>
              <a:rPr lang="nl-NL" dirty="0" err="1">
                <a:solidFill>
                  <a:schemeClr val="tx1"/>
                </a:solidFill>
              </a:rPr>
              <a:t>also</a:t>
            </a:r>
            <a:r>
              <a:rPr lang="nl-NL" dirty="0">
                <a:solidFill>
                  <a:schemeClr val="tx1"/>
                </a:solidFill>
              </a:rPr>
              <a:t> </a:t>
            </a:r>
            <a:r>
              <a:rPr lang="nl-NL" dirty="0" err="1">
                <a:solidFill>
                  <a:schemeClr val="tx1"/>
                </a:solidFill>
              </a:rPr>
              <a:t>improve</a:t>
            </a:r>
            <a:r>
              <a:rPr lang="nl-NL" dirty="0">
                <a:solidFill>
                  <a:schemeClr val="tx1"/>
                </a:solidFill>
              </a:rPr>
              <a:t> </a:t>
            </a:r>
            <a:r>
              <a:rPr lang="nl-NL" dirty="0" err="1">
                <a:solidFill>
                  <a:schemeClr val="tx1"/>
                </a:solidFill>
              </a:rPr>
              <a:t>better</a:t>
            </a:r>
            <a:r>
              <a:rPr lang="nl-NL" dirty="0">
                <a:solidFill>
                  <a:schemeClr val="tx1"/>
                </a:solidFill>
              </a:rPr>
              <a:t> in </a:t>
            </a:r>
            <a:r>
              <a:rPr lang="nl-NL" dirty="0" err="1">
                <a:solidFill>
                  <a:schemeClr val="tx1"/>
                </a:solidFill>
              </a:rPr>
              <a:t>quarterly</a:t>
            </a:r>
            <a:r>
              <a:rPr lang="nl-NL" dirty="0">
                <a:solidFill>
                  <a:schemeClr val="tx1"/>
                </a:solidFill>
              </a:rPr>
              <a:t> </a:t>
            </a:r>
            <a:r>
              <a:rPr lang="nl-NL" dirty="0" err="1">
                <a:solidFill>
                  <a:schemeClr val="tx1"/>
                </a:solidFill>
              </a:rPr>
              <a:t>outcomes</a:t>
            </a:r>
            <a:r>
              <a:rPr lang="nl-NL" dirty="0">
                <a:solidFill>
                  <a:schemeClr val="tx1"/>
                </a:solidFill>
              </a:rPr>
              <a:t> </a:t>
            </a:r>
            <a:r>
              <a:rPr lang="nl-NL" dirty="0" err="1">
                <a:solidFill>
                  <a:schemeClr val="tx1"/>
                </a:solidFill>
              </a:rPr>
              <a:t>between</a:t>
            </a:r>
            <a:r>
              <a:rPr lang="nl-NL" dirty="0">
                <a:solidFill>
                  <a:schemeClr val="tx1"/>
                </a:solidFill>
              </a:rPr>
              <a:t> assessments</a:t>
            </a:r>
          </a:p>
          <a:p>
            <a:pPr marL="285750" indent="-285750">
              <a:buFont typeface="Arial" panose="020B0604020202020204" pitchFamily="34" charset="0"/>
              <a:buChar char="•"/>
            </a:pPr>
            <a:r>
              <a:rPr lang="nl-NL" dirty="0" err="1">
                <a:solidFill>
                  <a:schemeClr val="tx1"/>
                </a:solidFill>
              </a:rPr>
              <a:t>This</a:t>
            </a:r>
            <a:r>
              <a:rPr lang="nl-NL" dirty="0">
                <a:solidFill>
                  <a:schemeClr val="tx1"/>
                </a:solidFill>
              </a:rPr>
              <a:t> was </a:t>
            </a:r>
            <a:r>
              <a:rPr lang="nl-NL" dirty="0" err="1">
                <a:solidFill>
                  <a:schemeClr val="tx1"/>
                </a:solidFill>
              </a:rPr>
              <a:t>also</a:t>
            </a:r>
            <a:r>
              <a:rPr lang="nl-NL" dirty="0">
                <a:solidFill>
                  <a:schemeClr val="tx1"/>
                </a:solidFill>
              </a:rPr>
              <a:t> </a:t>
            </a:r>
            <a:r>
              <a:rPr lang="nl-NL" dirty="0" err="1">
                <a:solidFill>
                  <a:schemeClr val="tx1"/>
                </a:solidFill>
              </a:rPr>
              <a:t>the</a:t>
            </a:r>
            <a:r>
              <a:rPr lang="nl-NL" dirty="0">
                <a:solidFill>
                  <a:schemeClr val="tx1"/>
                </a:solidFill>
              </a:rPr>
              <a:t> case </a:t>
            </a:r>
            <a:r>
              <a:rPr lang="nl-NL" dirty="0" err="1">
                <a:solidFill>
                  <a:schemeClr val="tx1"/>
                </a:solidFill>
              </a:rPr>
              <a:t>for</a:t>
            </a:r>
            <a:r>
              <a:rPr lang="nl-NL" dirty="0">
                <a:solidFill>
                  <a:schemeClr val="tx1"/>
                </a:solidFill>
              </a:rPr>
              <a:t> programs </a:t>
            </a:r>
            <a:r>
              <a:rPr lang="nl-NL" dirty="0" err="1">
                <a:solidFill>
                  <a:schemeClr val="tx1"/>
                </a:solidFill>
              </a:rPr>
              <a:t>who</a:t>
            </a:r>
            <a:r>
              <a:rPr lang="nl-NL" dirty="0">
                <a:solidFill>
                  <a:schemeClr val="tx1"/>
                </a:solidFill>
              </a:rPr>
              <a:t> </a:t>
            </a:r>
            <a:r>
              <a:rPr lang="nl-NL" dirty="0" err="1">
                <a:solidFill>
                  <a:schemeClr val="tx1"/>
                </a:solidFill>
              </a:rPr>
              <a:t>already</a:t>
            </a:r>
            <a:r>
              <a:rPr lang="nl-NL" dirty="0">
                <a:solidFill>
                  <a:schemeClr val="tx1"/>
                </a:solidFill>
              </a:rPr>
              <a:t> </a:t>
            </a:r>
            <a:r>
              <a:rPr lang="nl-NL" dirty="0" err="1">
                <a:solidFill>
                  <a:schemeClr val="tx1"/>
                </a:solidFill>
              </a:rPr>
              <a:t>achieved</a:t>
            </a:r>
            <a:r>
              <a:rPr lang="nl-NL" dirty="0">
                <a:solidFill>
                  <a:schemeClr val="tx1"/>
                </a:solidFill>
              </a:rPr>
              <a:t> </a:t>
            </a:r>
            <a:r>
              <a:rPr lang="nl-NL" dirty="0" err="1">
                <a:solidFill>
                  <a:schemeClr val="tx1"/>
                </a:solidFill>
              </a:rPr>
              <a:t>good</a:t>
            </a:r>
            <a:r>
              <a:rPr lang="nl-NL" dirty="0">
                <a:solidFill>
                  <a:schemeClr val="tx1"/>
                </a:solidFill>
              </a:rPr>
              <a:t> or </a:t>
            </a:r>
            <a:r>
              <a:rPr lang="nl-NL" dirty="0" err="1">
                <a:solidFill>
                  <a:schemeClr val="tx1"/>
                </a:solidFill>
              </a:rPr>
              <a:t>exemplary</a:t>
            </a:r>
            <a:r>
              <a:rPr lang="nl-NL" dirty="0">
                <a:solidFill>
                  <a:schemeClr val="tx1"/>
                </a:solidFill>
              </a:rPr>
              <a:t> </a:t>
            </a:r>
            <a:r>
              <a:rPr lang="nl-NL" dirty="0" err="1">
                <a:solidFill>
                  <a:schemeClr val="tx1"/>
                </a:solidFill>
              </a:rPr>
              <a:t>fidelity</a:t>
            </a:r>
            <a:r>
              <a:rPr lang="nl-NL" dirty="0">
                <a:solidFill>
                  <a:schemeClr val="tx1"/>
                </a:solidFill>
              </a:rPr>
              <a:t> scores. </a:t>
            </a:r>
          </a:p>
          <a:p>
            <a:pPr marL="285750" indent="-285750">
              <a:buFont typeface="Arial" panose="020B0604020202020204" pitchFamily="34" charset="0"/>
              <a:buChar char="•"/>
            </a:pPr>
            <a:r>
              <a:rPr lang="nl-NL" dirty="0" err="1">
                <a:solidFill>
                  <a:schemeClr val="tx1"/>
                </a:solidFill>
              </a:rPr>
              <a:t>So</a:t>
            </a:r>
            <a:r>
              <a:rPr lang="nl-NL" dirty="0">
                <a:solidFill>
                  <a:schemeClr val="tx1"/>
                </a:solidFill>
              </a:rPr>
              <a:t> </a:t>
            </a:r>
            <a:r>
              <a:rPr lang="nl-NL" dirty="0" err="1">
                <a:solidFill>
                  <a:schemeClr val="tx1"/>
                </a:solidFill>
              </a:rPr>
              <a:t>it</a:t>
            </a:r>
            <a:r>
              <a:rPr lang="nl-NL" dirty="0">
                <a:solidFill>
                  <a:schemeClr val="tx1"/>
                </a:solidFill>
              </a:rPr>
              <a:t> is </a:t>
            </a:r>
            <a:r>
              <a:rPr lang="nl-NL" dirty="0" err="1">
                <a:solidFill>
                  <a:schemeClr val="tx1"/>
                </a:solidFill>
              </a:rPr>
              <a:t>always</a:t>
            </a:r>
            <a:r>
              <a:rPr lang="nl-NL" dirty="0">
                <a:solidFill>
                  <a:schemeClr val="tx1"/>
                </a:solidFill>
              </a:rPr>
              <a:t> </a:t>
            </a:r>
            <a:r>
              <a:rPr lang="nl-NL" dirty="0" err="1">
                <a:solidFill>
                  <a:schemeClr val="tx1"/>
                </a:solidFill>
              </a:rPr>
              <a:t>worth</a:t>
            </a:r>
            <a:r>
              <a:rPr lang="nl-NL" dirty="0">
                <a:solidFill>
                  <a:schemeClr val="tx1"/>
                </a:solidFill>
              </a:rPr>
              <a:t> </a:t>
            </a:r>
            <a:r>
              <a:rPr lang="nl-NL" dirty="0" err="1">
                <a:solidFill>
                  <a:schemeClr val="tx1"/>
                </a:solidFill>
              </a:rPr>
              <a:t>investing</a:t>
            </a:r>
            <a:r>
              <a:rPr lang="nl-NL" dirty="0">
                <a:solidFill>
                  <a:schemeClr val="tx1"/>
                </a:solidFill>
              </a:rPr>
              <a:t> in </a:t>
            </a:r>
            <a:r>
              <a:rPr lang="nl-NL" dirty="0" err="1">
                <a:solidFill>
                  <a:schemeClr val="tx1"/>
                </a:solidFill>
              </a:rPr>
              <a:t>quality</a:t>
            </a:r>
            <a:r>
              <a:rPr lang="nl-NL" dirty="0">
                <a:solidFill>
                  <a:schemeClr val="tx1"/>
                </a:solidFill>
              </a:rPr>
              <a:t> </a:t>
            </a:r>
            <a:r>
              <a:rPr lang="nl-NL" dirty="0" err="1">
                <a:solidFill>
                  <a:schemeClr val="tx1"/>
                </a:solidFill>
              </a:rPr>
              <a:t>improvement</a:t>
            </a:r>
            <a:r>
              <a:rPr lang="nl-NL" dirty="0">
                <a:solidFill>
                  <a:schemeClr val="tx1"/>
                </a:solidFill>
              </a:rPr>
              <a:t>.</a:t>
            </a:r>
          </a:p>
        </p:txBody>
      </p:sp>
      <p:pic>
        <p:nvPicPr>
          <p:cNvPr id="12" name="Tijdelijke aanduiding voor inhoud 7">
            <a:extLst>
              <a:ext uri="{FF2B5EF4-FFF2-40B4-BE49-F238E27FC236}">
                <a16:creationId xmlns:a16="http://schemas.microsoft.com/office/drawing/2014/main" id="{0F2B851C-35E1-D4EB-C84F-920C48102C03}"/>
              </a:ext>
            </a:extLst>
          </p:cNvPr>
          <p:cNvPicPr>
            <a:picLocks noGrp="1" noChangeAspect="1"/>
          </p:cNvPicPr>
          <p:nvPr>
            <p:ph idx="1"/>
          </p:nvPr>
        </p:nvPicPr>
        <p:blipFill>
          <a:blip r:embed="rId2"/>
          <a:stretch>
            <a:fillRect/>
          </a:stretch>
        </p:blipFill>
        <p:spPr>
          <a:xfrm>
            <a:off x="6344355" y="1366538"/>
            <a:ext cx="5319077" cy="4741832"/>
          </a:xfrm>
        </p:spPr>
      </p:pic>
    </p:spTree>
    <p:extLst>
      <p:ext uri="{BB962C8B-B14F-4D97-AF65-F5344CB8AC3E}">
        <p14:creationId xmlns:p14="http://schemas.microsoft.com/office/powerpoint/2010/main" val="632344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“Third”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40</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732547" y="2736000"/>
            <a:ext cx="8505962" cy="4524315"/>
          </a:xfrm>
          <a:prstGeom prst="rect">
            <a:avLst/>
          </a:prstGeom>
          <a:noFill/>
        </p:spPr>
        <p:txBody>
          <a:bodyPr wrap="square" rtlCol="0">
            <a:spAutoFit/>
          </a:bodyPr>
          <a:lstStyle/>
          <a:p>
            <a:r>
              <a:rPr lang="en-US" sz="2800" u="sng" dirty="0">
                <a:solidFill>
                  <a:srgbClr val="0072CF"/>
                </a:solidFill>
              </a:rPr>
              <a:t>Approach:</a:t>
            </a:r>
          </a:p>
          <a:p>
            <a:r>
              <a:rPr lang="en-US" sz="2800" dirty="0">
                <a:solidFill>
                  <a:srgbClr val="0072CF"/>
                </a:solidFill>
              </a:rPr>
              <a:t>Say “ I’ve been thinking about what you told me about your company and the jobs that are typically difficult to fill and I have a person in mind that I’d like you to meet- I think he would be a great match for your hiring needs.  He’s good with details (describe the person’s strengths).  Would you like me to set up a time for you to meet with him?</a:t>
            </a:r>
          </a:p>
          <a:p>
            <a:pPr lvl="1"/>
            <a:endParaRPr lang="en-US" sz="3200" dirty="0">
              <a:solidFill>
                <a:srgbClr val="0072CF"/>
              </a:solidFill>
            </a:endParaRPr>
          </a:p>
          <a:p>
            <a:pPr marL="457200" indent="-457200">
              <a:buFont typeface="Arial" panose="020B0604020202020204" pitchFamily="34" charset="0"/>
              <a:buChar char="•"/>
            </a:pPr>
            <a:endParaRPr lang="en-US" sz="3200" dirty="0">
              <a:solidFill>
                <a:srgbClr val="0072CF"/>
              </a:solidFill>
            </a:endParaRPr>
          </a:p>
        </p:txBody>
      </p:sp>
    </p:spTree>
    <p:extLst>
      <p:ext uri="{BB962C8B-B14F-4D97-AF65-F5344CB8AC3E}">
        <p14:creationId xmlns:p14="http://schemas.microsoft.com/office/powerpoint/2010/main" val="806190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The “Third” Cup of Tea </a:t>
            </a:r>
          </a:p>
        </p:txBody>
      </p:sp>
      <p:sp>
        <p:nvSpPr>
          <p:cNvPr id="6" name="Slide Number Placeholder 5"/>
          <p:cNvSpPr>
            <a:spLocks noGrp="1"/>
          </p:cNvSpPr>
          <p:nvPr>
            <p:ph type="sldNum" sz="quarter" idx="12"/>
          </p:nvPr>
        </p:nvSpPr>
        <p:spPr/>
        <p:txBody>
          <a:bodyPr/>
          <a:lstStyle/>
          <a:p>
            <a:fld id="{C22CD585-7B5E-4D59-BB15-C40DF24D25AB}" type="slidenum">
              <a:rPr lang="en-US" smtClean="0"/>
              <a:pPr/>
              <a:t>41</a:t>
            </a:fld>
            <a:endParaRPr lang="en-US" dirty="0"/>
          </a:p>
        </p:txBody>
      </p:sp>
      <p:sp>
        <p:nvSpPr>
          <p:cNvPr id="3" name="Content Placeholder 2"/>
          <p:cNvSpPr>
            <a:spLocks noGrp="1"/>
          </p:cNvSpPr>
          <p:nvPr>
            <p:ph idx="1"/>
          </p:nvPr>
        </p:nvSpPr>
        <p:spPr/>
        <p:txBody>
          <a:bodyPr/>
          <a:lstStyle/>
          <a:p>
            <a:pPr marL="0" indent="0">
              <a:buNone/>
            </a:pPr>
            <a:r>
              <a:rPr lang="en-US" dirty="0">
                <a:solidFill>
                  <a:srgbClr val="0072CF"/>
                </a:solidFill>
              </a:rPr>
              <a:t> </a:t>
            </a:r>
          </a:p>
        </p:txBody>
      </p:sp>
      <p:sp>
        <p:nvSpPr>
          <p:cNvPr id="5" name="TextBox 4"/>
          <p:cNvSpPr txBox="1"/>
          <p:nvPr/>
        </p:nvSpPr>
        <p:spPr>
          <a:xfrm>
            <a:off x="1626669" y="3080083"/>
            <a:ext cx="8611840" cy="1569660"/>
          </a:xfrm>
          <a:prstGeom prst="rect">
            <a:avLst/>
          </a:prstGeom>
          <a:noFill/>
        </p:spPr>
        <p:txBody>
          <a:bodyPr wrap="square" rtlCol="0">
            <a:spAutoFit/>
          </a:bodyPr>
          <a:lstStyle/>
          <a:p>
            <a:r>
              <a:rPr lang="en-US" sz="3200" u="sng" dirty="0">
                <a:solidFill>
                  <a:srgbClr val="0072CF"/>
                </a:solidFill>
              </a:rPr>
              <a:t>Follow Up:</a:t>
            </a:r>
          </a:p>
          <a:p>
            <a:pPr marL="457200" indent="-457200">
              <a:buFont typeface="Arial" panose="020B0604020202020204" pitchFamily="34" charset="0"/>
              <a:buChar char="•"/>
            </a:pPr>
            <a:r>
              <a:rPr lang="en-US" sz="3200" dirty="0">
                <a:solidFill>
                  <a:srgbClr val="0072CF"/>
                </a:solidFill>
              </a:rPr>
              <a:t>Send a thank you note.</a:t>
            </a:r>
          </a:p>
          <a:p>
            <a:pPr marL="457200" indent="-457200">
              <a:buFont typeface="Arial" panose="020B0604020202020204" pitchFamily="34" charset="0"/>
              <a:buChar char="•"/>
            </a:pPr>
            <a:r>
              <a:rPr lang="en-US" sz="3200" dirty="0">
                <a:solidFill>
                  <a:srgbClr val="0072CF"/>
                </a:solidFill>
              </a:rPr>
              <a:t>Drop in again or set up the person’s interview.</a:t>
            </a:r>
          </a:p>
        </p:txBody>
      </p:sp>
    </p:spTree>
    <p:extLst>
      <p:ext uri="{BB962C8B-B14F-4D97-AF65-F5344CB8AC3E}">
        <p14:creationId xmlns:p14="http://schemas.microsoft.com/office/powerpoint/2010/main" val="4149069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“Three Cups of Tea”</a:t>
            </a:r>
          </a:p>
        </p:txBody>
      </p:sp>
      <p:sp>
        <p:nvSpPr>
          <p:cNvPr id="6" name="Slide Number Placeholder 5"/>
          <p:cNvSpPr>
            <a:spLocks noGrp="1"/>
          </p:cNvSpPr>
          <p:nvPr>
            <p:ph type="sldNum" sz="quarter" idx="12"/>
          </p:nvPr>
        </p:nvSpPr>
        <p:spPr/>
        <p:txBody>
          <a:bodyPr/>
          <a:lstStyle/>
          <a:p>
            <a:fld id="{C22CD585-7B5E-4D59-BB15-C40DF24D25AB}" type="slidenum">
              <a:rPr lang="en-US" smtClean="0"/>
              <a:pPr/>
              <a:t>42</a:t>
            </a:fld>
            <a:endParaRPr lang="en-US" dirty="0"/>
          </a:p>
        </p:txBody>
      </p:sp>
      <p:sp>
        <p:nvSpPr>
          <p:cNvPr id="3" name="Content Placeholder 2"/>
          <p:cNvSpPr>
            <a:spLocks noGrp="1"/>
          </p:cNvSpPr>
          <p:nvPr>
            <p:ph idx="1"/>
          </p:nvPr>
        </p:nvSpPr>
        <p:spPr/>
        <p:txBody>
          <a:bodyPr>
            <a:normAutofit/>
          </a:bodyPr>
          <a:lstStyle/>
          <a:p>
            <a:r>
              <a:rPr lang="en-US" sz="2800" dirty="0">
                <a:solidFill>
                  <a:srgbClr val="0072CF"/>
                </a:solidFill>
              </a:rPr>
              <a:t>First cup may flow into the third, but that shouldn’t be the goal. </a:t>
            </a:r>
          </a:p>
          <a:p>
            <a:r>
              <a:rPr lang="en-US" sz="2800" dirty="0">
                <a:solidFill>
                  <a:srgbClr val="0072CF"/>
                </a:solidFill>
              </a:rPr>
              <a:t>Should keep going back for the fourth, fifth, sixth cups of teas….</a:t>
            </a:r>
          </a:p>
          <a:p>
            <a:r>
              <a:rPr lang="en-US" sz="2800" dirty="0">
                <a:solidFill>
                  <a:srgbClr val="0072CF"/>
                </a:solidFill>
              </a:rPr>
              <a:t>It isn’t always going to work or always be the right approach to use, but it lessens the stress on staff going out to build these relationships and offers a clear process to follow.</a:t>
            </a:r>
          </a:p>
          <a:p>
            <a:pPr marL="0" indent="0">
              <a:buNone/>
            </a:pPr>
            <a:r>
              <a:rPr lang="en-US" dirty="0">
                <a:solidFill>
                  <a:srgbClr val="0072CF"/>
                </a:solidFill>
              </a:rPr>
              <a:t>	</a:t>
            </a:r>
          </a:p>
          <a:p>
            <a:pPr marL="0" indent="0">
              <a:buNone/>
            </a:pPr>
            <a:endParaRPr lang="en-US" dirty="0">
              <a:solidFill>
                <a:srgbClr val="0072CF"/>
              </a:solidFill>
            </a:endParaRPr>
          </a:p>
        </p:txBody>
      </p:sp>
    </p:spTree>
    <p:extLst>
      <p:ext uri="{BB962C8B-B14F-4D97-AF65-F5344CB8AC3E}">
        <p14:creationId xmlns:p14="http://schemas.microsoft.com/office/powerpoint/2010/main" val="3386650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Conclusions</a:t>
            </a:r>
          </a:p>
        </p:txBody>
      </p:sp>
      <p:sp>
        <p:nvSpPr>
          <p:cNvPr id="6" name="Slide Number Placeholder 5"/>
          <p:cNvSpPr>
            <a:spLocks noGrp="1"/>
          </p:cNvSpPr>
          <p:nvPr>
            <p:ph type="sldNum" sz="quarter" idx="12"/>
          </p:nvPr>
        </p:nvSpPr>
        <p:spPr/>
        <p:txBody>
          <a:bodyPr/>
          <a:lstStyle/>
          <a:p>
            <a:fld id="{C22CD585-7B5E-4D59-BB15-C40DF24D25AB}" type="slidenum">
              <a:rPr lang="en-US" smtClean="0"/>
              <a:pPr/>
              <a:t>43</a:t>
            </a:fld>
            <a:endParaRPr lang="en-US" dirty="0"/>
          </a:p>
        </p:txBody>
      </p:sp>
      <p:sp>
        <p:nvSpPr>
          <p:cNvPr id="3" name="Content Placeholder 2"/>
          <p:cNvSpPr>
            <a:spLocks noGrp="1"/>
          </p:cNvSpPr>
          <p:nvPr>
            <p:ph idx="1"/>
          </p:nvPr>
        </p:nvSpPr>
        <p:spPr/>
        <p:txBody>
          <a:bodyPr>
            <a:normAutofit/>
          </a:bodyPr>
          <a:lstStyle/>
          <a:p>
            <a:pPr marL="0" indent="0">
              <a:buNone/>
            </a:pPr>
            <a:endParaRPr lang="en-US" dirty="0">
              <a:solidFill>
                <a:srgbClr val="0072CF"/>
              </a:solidFill>
            </a:endParaRPr>
          </a:p>
          <a:p>
            <a:r>
              <a:rPr lang="en-US" sz="2400" dirty="0">
                <a:solidFill>
                  <a:srgbClr val="0072CF"/>
                </a:solidFill>
              </a:rPr>
              <a:t>Use different strategies to find jobs (Cold &amp; Warm strategies)</a:t>
            </a:r>
          </a:p>
          <a:p>
            <a:r>
              <a:rPr lang="en-US" sz="2400" b="1" dirty="0">
                <a:solidFill>
                  <a:srgbClr val="0072CF"/>
                </a:solidFill>
              </a:rPr>
              <a:t>Warm: </a:t>
            </a:r>
            <a:r>
              <a:rPr lang="en-US" sz="2400" dirty="0">
                <a:solidFill>
                  <a:srgbClr val="0072CF"/>
                </a:solidFill>
              </a:rPr>
              <a:t>network of the clients and colleagues, employer meetings, your own network, Social Return on Investment</a:t>
            </a:r>
          </a:p>
          <a:p>
            <a:r>
              <a:rPr lang="en-US" sz="2400" b="1" dirty="0">
                <a:solidFill>
                  <a:srgbClr val="0072CF"/>
                </a:solidFill>
              </a:rPr>
              <a:t>Cold: </a:t>
            </a:r>
            <a:r>
              <a:rPr lang="en-US" sz="2400" dirty="0">
                <a:solidFill>
                  <a:srgbClr val="0072CF"/>
                </a:solidFill>
              </a:rPr>
              <a:t>three cups of thee and building up a relation </a:t>
            </a:r>
          </a:p>
        </p:txBody>
      </p:sp>
    </p:spTree>
    <p:extLst>
      <p:ext uri="{BB962C8B-B14F-4D97-AF65-F5344CB8AC3E}">
        <p14:creationId xmlns:p14="http://schemas.microsoft.com/office/powerpoint/2010/main" val="1249179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2AF32"/>
          </a:solidFill>
        </p:spPr>
        <p:txBody>
          <a:bodyPr>
            <a:normAutofit/>
          </a:bodyPr>
          <a:lstStyle/>
          <a:p>
            <a:r>
              <a:rPr lang="en-US" b="1" i="1" dirty="0">
                <a:solidFill>
                  <a:srgbClr val="0072CF"/>
                </a:solidFill>
                <a:ea typeface="Verdana" pitchFamily="34" charset="0"/>
                <a:cs typeface="Verdana" pitchFamily="34" charset="0"/>
              </a:rPr>
              <a:t>Questions?</a:t>
            </a:r>
          </a:p>
        </p:txBody>
      </p:sp>
      <p:sp>
        <p:nvSpPr>
          <p:cNvPr id="6" name="Slide Number Placeholder 5"/>
          <p:cNvSpPr>
            <a:spLocks noGrp="1"/>
          </p:cNvSpPr>
          <p:nvPr>
            <p:ph type="sldNum" sz="quarter" idx="12"/>
          </p:nvPr>
        </p:nvSpPr>
        <p:spPr/>
        <p:txBody>
          <a:bodyPr/>
          <a:lstStyle/>
          <a:p>
            <a:fld id="{C22CD585-7B5E-4D59-BB15-C40DF24D25AB}" type="slidenum">
              <a:rPr lang="en-US" smtClean="0"/>
              <a:pPr/>
              <a:t>44</a:t>
            </a:fld>
            <a:endParaRPr lang="en-US" dirty="0"/>
          </a:p>
        </p:txBody>
      </p:sp>
      <p:sp>
        <p:nvSpPr>
          <p:cNvPr id="3" name="Content Placeholder 2"/>
          <p:cNvSpPr>
            <a:spLocks noGrp="1"/>
          </p:cNvSpPr>
          <p:nvPr>
            <p:ph idx="1"/>
          </p:nvPr>
        </p:nvSpPr>
        <p:spPr/>
        <p:txBody>
          <a:bodyPr>
            <a:normAutofit/>
          </a:bodyPr>
          <a:lstStyle/>
          <a:p>
            <a:pPr marL="0" indent="0">
              <a:buNone/>
            </a:pPr>
            <a:endParaRPr lang="en-US" dirty="0">
              <a:solidFill>
                <a:srgbClr val="0072CF"/>
              </a:solidFill>
            </a:endParaRPr>
          </a:p>
          <a:p>
            <a:pPr marL="0" indent="0">
              <a:buNone/>
            </a:pPr>
            <a:endParaRPr lang="en-US" dirty="0">
              <a:solidFill>
                <a:srgbClr val="0072CF"/>
              </a:solidFill>
            </a:endParaRPr>
          </a:p>
        </p:txBody>
      </p:sp>
      <p:sp>
        <p:nvSpPr>
          <p:cNvPr id="4" name="TextBox 3"/>
          <p:cNvSpPr txBox="1"/>
          <p:nvPr/>
        </p:nvSpPr>
        <p:spPr>
          <a:xfrm>
            <a:off x="3086100" y="2514600"/>
            <a:ext cx="6019800" cy="1569660"/>
          </a:xfrm>
          <a:prstGeom prst="rect">
            <a:avLst/>
          </a:prstGeom>
          <a:noFill/>
        </p:spPr>
        <p:txBody>
          <a:bodyPr wrap="square" rtlCol="0">
            <a:spAutoFit/>
          </a:bodyPr>
          <a:lstStyle/>
          <a:p>
            <a:pPr algn="ctr"/>
            <a:r>
              <a:rPr lang="en-US" sz="9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64727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47AC9-DC90-5F44-9386-BFCE570F2A3F}"/>
              </a:ext>
            </a:extLst>
          </p:cNvPr>
          <p:cNvSpPr>
            <a:spLocks noGrp="1"/>
          </p:cNvSpPr>
          <p:nvPr>
            <p:ph type="title"/>
          </p:nvPr>
        </p:nvSpPr>
        <p:spPr/>
        <p:txBody>
          <a:bodyPr>
            <a:normAutofit/>
          </a:bodyPr>
          <a:lstStyle/>
          <a:p>
            <a:pPr algn="ctr"/>
            <a:r>
              <a:rPr lang="nl-NL" sz="2800" b="1" dirty="0" err="1">
                <a:latin typeface="Calibri Light" panose="020F0302020204030204" pitchFamily="34" charset="0"/>
                <a:cs typeface="Calibri Light" panose="020F0302020204030204" pitchFamily="34" charset="0"/>
              </a:rPr>
              <a:t>Implementation</a:t>
            </a:r>
            <a:endParaRPr lang="nl-NL" sz="2800" b="1" dirty="0">
              <a:latin typeface="Calibri Light" panose="020F0302020204030204" pitchFamily="34" charset="0"/>
              <a:cs typeface="Calibri Light" panose="020F0302020204030204" pitchFamily="34" charset="0"/>
            </a:endParaRPr>
          </a:p>
        </p:txBody>
      </p:sp>
      <p:sp>
        <p:nvSpPr>
          <p:cNvPr id="3" name="Tijdelijke aanduiding voor inhoud 2">
            <a:extLst>
              <a:ext uri="{FF2B5EF4-FFF2-40B4-BE49-F238E27FC236}">
                <a16:creationId xmlns:a16="http://schemas.microsoft.com/office/drawing/2014/main" id="{68D590F1-5A17-2E44-BD00-C849FA73F2AA}"/>
              </a:ext>
            </a:extLst>
          </p:cNvPr>
          <p:cNvSpPr>
            <a:spLocks noGrp="1"/>
          </p:cNvSpPr>
          <p:nvPr>
            <p:ph idx="1"/>
          </p:nvPr>
        </p:nvSpPr>
        <p:spPr>
          <a:xfrm>
            <a:off x="662474" y="2736000"/>
            <a:ext cx="11000792" cy="3240000"/>
          </a:xfrm>
        </p:spPr>
        <p:txBody>
          <a:bodyPr>
            <a:normAutofit/>
          </a:bodyPr>
          <a:lstStyle/>
          <a:p>
            <a:endParaRPr lang="nl-NL" sz="1600" b="1" dirty="0">
              <a:latin typeface="Calibri Light" panose="020F0302020204030204" pitchFamily="34" charset="0"/>
              <a:cs typeface="Calibri Light" panose="020F0302020204030204" pitchFamily="34" charset="0"/>
            </a:endParaRPr>
          </a:p>
          <a:p>
            <a:r>
              <a:rPr lang="nl-NL" sz="1600" b="1" dirty="0" err="1">
                <a:latin typeface="Calibri Light" panose="020F0302020204030204" pitchFamily="34" charset="0"/>
                <a:cs typeface="Calibri Light" panose="020F0302020204030204" pitchFamily="34" charset="0"/>
              </a:rPr>
              <a:t>Fidelity</a:t>
            </a:r>
            <a:r>
              <a:rPr lang="nl-NL" sz="1600" b="1" dirty="0">
                <a:latin typeface="Calibri Light" panose="020F0302020204030204" pitchFamily="34" charset="0"/>
                <a:cs typeface="Calibri Light" panose="020F0302020204030204" pitchFamily="34" charset="0"/>
              </a:rPr>
              <a:t> assessment:</a:t>
            </a:r>
            <a:r>
              <a:rPr lang="nl-NL" sz="1600" dirty="0">
                <a:latin typeface="Calibri Light" panose="020F0302020204030204" pitchFamily="34" charset="0"/>
                <a:cs typeface="Calibri Light" panose="020F0302020204030204" pitchFamily="34" charset="0"/>
              </a:rPr>
              <a:t> 		</a:t>
            </a:r>
            <a:r>
              <a:rPr lang="nl-NL" sz="1600" dirty="0" err="1">
                <a:latin typeface="Calibri Light" panose="020F0302020204030204" pitchFamily="34" charset="0"/>
                <a:cs typeface="Calibri Light" panose="020F0302020204030204" pitchFamily="34" charset="0"/>
              </a:rPr>
              <a:t>once</a:t>
            </a:r>
            <a:r>
              <a:rPr lang="nl-NL" sz="1600" dirty="0">
                <a:latin typeface="Calibri Light" panose="020F0302020204030204" pitchFamily="34" charset="0"/>
                <a:cs typeface="Calibri Light" panose="020F0302020204030204" pitchFamily="34" charset="0"/>
              </a:rPr>
              <a:t> in 2 </a:t>
            </a:r>
            <a:r>
              <a:rPr lang="nl-NL" sz="1600" dirty="0" err="1">
                <a:latin typeface="Calibri Light" panose="020F0302020204030204" pitchFamily="34" charset="0"/>
                <a:cs typeface="Calibri Light" panose="020F0302020204030204" pitchFamily="34" charset="0"/>
              </a:rPr>
              <a:t>years</a:t>
            </a:r>
            <a:r>
              <a:rPr lang="nl-NL" sz="1600" dirty="0">
                <a:latin typeface="Calibri Light" panose="020F0302020204030204" pitchFamily="34" charset="0"/>
                <a:cs typeface="Calibri Light" panose="020F0302020204030204" pitchFamily="34" charset="0"/>
              </a:rPr>
              <a:t> </a:t>
            </a:r>
            <a:r>
              <a:rPr lang="nl-NL" sz="1600" dirty="0">
                <a:latin typeface="Calibri Light" panose="020F0302020204030204" pitchFamily="34" charset="0"/>
                <a:cs typeface="Calibri Light" panose="020F0302020204030204" pitchFamily="34" charset="0"/>
                <a:sym typeface="Wingdings" panose="05000000000000000000" pitchFamily="2" charset="2"/>
              </a:rPr>
              <a:t> </a:t>
            </a:r>
            <a:r>
              <a:rPr lang="nl-NL" sz="1600" dirty="0" err="1">
                <a:latin typeface="Calibri Light" panose="020F0302020204030204" pitchFamily="34" charset="0"/>
                <a:cs typeface="Calibri Light" panose="020F0302020204030204" pitchFamily="34" charset="0"/>
                <a:sym typeface="Wingdings" panose="05000000000000000000" pitchFamily="2" charset="2"/>
              </a:rPr>
              <a:t>assessed</a:t>
            </a:r>
            <a:r>
              <a:rPr lang="nl-NL" sz="1600" dirty="0">
                <a:latin typeface="Calibri Light" panose="020F0302020204030204" pitchFamily="34" charset="0"/>
                <a:cs typeface="Calibri Light" panose="020F0302020204030204" pitchFamily="34" charset="0"/>
                <a:sym typeface="Wingdings" panose="05000000000000000000" pitchFamily="2" charset="2"/>
              </a:rPr>
              <a:t> </a:t>
            </a:r>
            <a:r>
              <a:rPr lang="nl-NL" sz="1600" dirty="0" err="1">
                <a:latin typeface="Calibri Light" panose="020F0302020204030204" pitchFamily="34" charset="0"/>
                <a:cs typeface="Calibri Light" panose="020F0302020204030204" pitchFamily="34" charset="0"/>
                <a:sym typeface="Wingdings" panose="05000000000000000000" pitchFamily="2" charset="2"/>
              </a:rPr>
              <a:t>by</a:t>
            </a:r>
            <a:r>
              <a:rPr lang="nl-NL" sz="1600" dirty="0">
                <a:latin typeface="Calibri Light" panose="020F0302020204030204" pitchFamily="34" charset="0"/>
                <a:cs typeface="Calibri Light" panose="020F0302020204030204" pitchFamily="34" charset="0"/>
                <a:sym typeface="Wingdings" panose="05000000000000000000" pitchFamily="2" charset="2"/>
              </a:rPr>
              <a:t> </a:t>
            </a:r>
            <a:r>
              <a:rPr lang="nl-NL" sz="1600" dirty="0" err="1">
                <a:latin typeface="Calibri Light" panose="020F0302020204030204" pitchFamily="34" charset="0"/>
                <a:cs typeface="Calibri Light" panose="020F0302020204030204" pitchFamily="34" charset="0"/>
                <a:sym typeface="Wingdings" panose="05000000000000000000" pitchFamily="2" charset="2"/>
              </a:rPr>
              <a:t>Phrenos</a:t>
            </a:r>
            <a:endParaRPr lang="nl-NL" sz="1600" dirty="0">
              <a:latin typeface="Calibri Light" panose="020F0302020204030204" pitchFamily="34" charset="0"/>
              <a:cs typeface="Calibri Light" panose="020F0302020204030204" pitchFamily="34" charset="0"/>
            </a:endParaRPr>
          </a:p>
          <a:p>
            <a:endParaRPr lang="nl-NL" sz="1600" dirty="0">
              <a:latin typeface="Calibri Light" panose="020F0302020204030204" pitchFamily="34" charset="0"/>
              <a:cs typeface="Calibri Light" panose="020F0302020204030204" pitchFamily="34" charset="0"/>
            </a:endParaRPr>
          </a:p>
          <a:p>
            <a:r>
              <a:rPr lang="nl-NL" sz="1600" b="1" dirty="0" err="1">
                <a:latin typeface="Calibri Light" panose="020F0302020204030204" pitchFamily="34" charset="0"/>
                <a:cs typeface="Calibri Light" panose="020F0302020204030204" pitchFamily="34" charset="0"/>
              </a:rPr>
              <a:t>Outcome</a:t>
            </a:r>
            <a:r>
              <a:rPr lang="nl-NL" sz="1600" b="1" dirty="0">
                <a:latin typeface="Calibri Light" panose="020F0302020204030204" pitchFamily="34" charset="0"/>
                <a:cs typeface="Calibri Light" panose="020F0302020204030204" pitchFamily="34" charset="0"/>
              </a:rPr>
              <a:t> monitoring</a:t>
            </a:r>
            <a:r>
              <a:rPr lang="nl-NL" sz="1600" dirty="0">
                <a:latin typeface="Calibri Light" panose="020F0302020204030204" pitchFamily="34" charset="0"/>
                <a:cs typeface="Calibri Light" panose="020F0302020204030204" pitchFamily="34" charset="0"/>
              </a:rPr>
              <a:t>: 		Assembled 4 </a:t>
            </a:r>
            <a:r>
              <a:rPr lang="nl-NL" sz="1600" dirty="0" err="1">
                <a:latin typeface="Calibri Light" panose="020F0302020204030204" pitchFamily="34" charset="0"/>
                <a:cs typeface="Calibri Light" panose="020F0302020204030204" pitchFamily="34" charset="0"/>
              </a:rPr>
              <a:t>times</a:t>
            </a:r>
            <a:r>
              <a:rPr lang="nl-NL" sz="1600" dirty="0">
                <a:latin typeface="Calibri Light" panose="020F0302020204030204" pitchFamily="34" charset="0"/>
                <a:cs typeface="Calibri Light" panose="020F0302020204030204" pitchFamily="34" charset="0"/>
              </a:rPr>
              <a:t> per </a:t>
            </a:r>
            <a:r>
              <a:rPr lang="nl-NL" sz="1600" dirty="0" err="1">
                <a:latin typeface="Calibri Light" panose="020F0302020204030204" pitchFamily="34" charset="0"/>
                <a:cs typeface="Calibri Light" panose="020F0302020204030204" pitchFamily="34" charset="0"/>
              </a:rPr>
              <a:t>year</a:t>
            </a:r>
            <a:r>
              <a:rPr lang="nl-NL" sz="1600" dirty="0">
                <a:latin typeface="Calibri Light" panose="020F0302020204030204" pitchFamily="34" charset="0"/>
                <a:cs typeface="Calibri Light" panose="020F0302020204030204" pitchFamily="34" charset="0"/>
              </a:rPr>
              <a:t> on IPS program level </a:t>
            </a:r>
            <a:r>
              <a:rPr lang="nl-NL" sz="1600" dirty="0">
                <a:latin typeface="Calibri Light" panose="020F0302020204030204" pitchFamily="34" charset="0"/>
                <a:cs typeface="Calibri Light" panose="020F0302020204030204" pitchFamily="34" charset="0"/>
                <a:sym typeface="Wingdings" panose="05000000000000000000" pitchFamily="2" charset="2"/>
              </a:rPr>
              <a:t> assembled </a:t>
            </a:r>
            <a:r>
              <a:rPr lang="nl-NL" sz="1600" dirty="0" err="1">
                <a:latin typeface="Calibri Light" panose="020F0302020204030204" pitchFamily="34" charset="0"/>
                <a:cs typeface="Calibri Light" panose="020F0302020204030204" pitchFamily="34" charset="0"/>
                <a:sym typeface="Wingdings" panose="05000000000000000000" pitchFamily="2" charset="2"/>
              </a:rPr>
              <a:t>by</a:t>
            </a:r>
            <a:r>
              <a:rPr lang="nl-NL" sz="1600" dirty="0">
                <a:latin typeface="Calibri Light" panose="020F0302020204030204" pitchFamily="34" charset="0"/>
                <a:cs typeface="Calibri Light" panose="020F0302020204030204" pitchFamily="34" charset="0"/>
                <a:sym typeface="Wingdings" panose="05000000000000000000" pitchFamily="2" charset="2"/>
              </a:rPr>
              <a:t> </a:t>
            </a:r>
            <a:r>
              <a:rPr lang="nl-NL" sz="1600" dirty="0" err="1">
                <a:latin typeface="Calibri Light" panose="020F0302020204030204" pitchFamily="34" charset="0"/>
                <a:cs typeface="Calibri Light" panose="020F0302020204030204" pitchFamily="34" charset="0"/>
                <a:sym typeface="Wingdings" panose="05000000000000000000" pitchFamily="2" charset="2"/>
              </a:rPr>
              <a:t>Phrenos</a:t>
            </a:r>
            <a:r>
              <a:rPr lang="nl-NL" sz="1600" dirty="0">
                <a:latin typeface="Calibri Light" panose="020F0302020204030204" pitchFamily="34" charset="0"/>
                <a:cs typeface="Calibri Light" panose="020F0302020204030204" pitchFamily="34" charset="0"/>
                <a:sym typeface="Wingdings" panose="05000000000000000000" pitchFamily="2" charset="2"/>
              </a:rPr>
              <a:t> in dataportal</a:t>
            </a:r>
            <a:endParaRPr lang="nl-NL" sz="1600" dirty="0">
              <a:latin typeface="Calibri Light" panose="020F0302020204030204" pitchFamily="34" charset="0"/>
              <a:cs typeface="Calibri Light" panose="020F0302020204030204" pitchFamily="34" charset="0"/>
            </a:endParaRPr>
          </a:p>
          <a:p>
            <a:endParaRPr lang="nl-NL" sz="1600" dirty="0">
              <a:latin typeface="Calibri Light" panose="020F0302020204030204" pitchFamily="34" charset="0"/>
              <a:cs typeface="Calibri Light" panose="020F0302020204030204" pitchFamily="34" charset="0"/>
            </a:endParaRPr>
          </a:p>
          <a:p>
            <a:r>
              <a:rPr lang="nl-NL" sz="1600" b="1" dirty="0" err="1">
                <a:latin typeface="Calibri Light" panose="020F0302020204030204" pitchFamily="34" charset="0"/>
                <a:cs typeface="Calibri Light" panose="020F0302020204030204" pitchFamily="34" charset="0"/>
              </a:rPr>
              <a:t>Quality</a:t>
            </a:r>
            <a:r>
              <a:rPr lang="nl-NL" sz="1600" b="1" dirty="0">
                <a:latin typeface="Calibri Light" panose="020F0302020204030204" pitchFamily="34" charset="0"/>
                <a:cs typeface="Calibri Light" panose="020F0302020204030204" pitchFamily="34" charset="0"/>
              </a:rPr>
              <a:t> </a:t>
            </a:r>
            <a:r>
              <a:rPr lang="nl-NL" sz="1600" b="1" dirty="0" err="1">
                <a:latin typeface="Calibri Light" panose="020F0302020204030204" pitchFamily="34" charset="0"/>
                <a:cs typeface="Calibri Light" panose="020F0302020204030204" pitchFamily="34" charset="0"/>
              </a:rPr>
              <a:t>reports</a:t>
            </a:r>
            <a:r>
              <a:rPr lang="nl-NL" sz="1600" dirty="0">
                <a:latin typeface="Calibri Light" panose="020F0302020204030204" pitchFamily="34" charset="0"/>
                <a:cs typeface="Calibri Light" panose="020F0302020204030204" pitchFamily="34" charset="0"/>
              </a:rPr>
              <a:t>:			</a:t>
            </a:r>
            <a:r>
              <a:rPr lang="nl-NL" sz="1600" dirty="0" err="1">
                <a:latin typeface="Calibri Light" panose="020F0302020204030204" pitchFamily="34" charset="0"/>
                <a:cs typeface="Calibri Light" panose="020F0302020204030204" pitchFamily="34" charset="0"/>
              </a:rPr>
              <a:t>Twice</a:t>
            </a:r>
            <a:r>
              <a:rPr lang="nl-NL" sz="1600" dirty="0">
                <a:latin typeface="Calibri Light" panose="020F0302020204030204" pitchFamily="34" charset="0"/>
                <a:cs typeface="Calibri Light" panose="020F0302020204030204" pitchFamily="34" charset="0"/>
              </a:rPr>
              <a:t> a </a:t>
            </a:r>
            <a:r>
              <a:rPr lang="nl-NL" sz="1600" dirty="0" err="1">
                <a:latin typeface="Calibri Light" panose="020F0302020204030204" pitchFamily="34" charset="0"/>
                <a:cs typeface="Calibri Light" panose="020F0302020204030204" pitchFamily="34" charset="0"/>
              </a:rPr>
              <a:t>year</a:t>
            </a:r>
            <a:r>
              <a:rPr lang="nl-NL" sz="1600" dirty="0">
                <a:latin typeface="Calibri Light" panose="020F0302020204030204" pitchFamily="34" charset="0"/>
                <a:cs typeface="Calibri Light" panose="020F0302020204030204" pitchFamily="34" charset="0"/>
              </a:rPr>
              <a:t>: </a:t>
            </a:r>
            <a:r>
              <a:rPr lang="nl-NL" sz="1600" dirty="0" err="1">
                <a:latin typeface="Calibri Light" panose="020F0302020204030204" pitchFamily="34" charset="0"/>
                <a:cs typeface="Calibri Light" panose="020F0302020204030204" pitchFamily="34" charset="0"/>
              </a:rPr>
              <a:t>reports</a:t>
            </a:r>
            <a:r>
              <a:rPr lang="nl-NL" sz="1600" dirty="0">
                <a:latin typeface="Calibri Light" panose="020F0302020204030204" pitchFamily="34" charset="0"/>
                <a:cs typeface="Calibri Light" panose="020F0302020204030204" pitchFamily="34" charset="0"/>
              </a:rPr>
              <a:t> </a:t>
            </a:r>
            <a:r>
              <a:rPr lang="nl-NL" sz="1600" dirty="0" err="1">
                <a:latin typeface="Calibri Light" panose="020F0302020204030204" pitchFamily="34" charset="0"/>
                <a:cs typeface="Calibri Light" panose="020F0302020204030204" pitchFamily="34" charset="0"/>
              </a:rPr>
              <a:t>with</a:t>
            </a:r>
            <a:r>
              <a:rPr lang="nl-NL" sz="1600" dirty="0">
                <a:latin typeface="Calibri Light" panose="020F0302020204030204" pitchFamily="34" charset="0"/>
                <a:cs typeface="Calibri Light" panose="020F0302020204030204" pitchFamily="34" charset="0"/>
              </a:rPr>
              <a:t> feedback on </a:t>
            </a:r>
            <a:r>
              <a:rPr lang="nl-NL" sz="1600" dirty="0" err="1">
                <a:latin typeface="Calibri Light" panose="020F0302020204030204" pitchFamily="34" charset="0"/>
                <a:cs typeface="Calibri Light" panose="020F0302020204030204" pitchFamily="34" charset="0"/>
              </a:rPr>
              <a:t>how</a:t>
            </a:r>
            <a:r>
              <a:rPr lang="nl-NL" sz="1600" dirty="0">
                <a:latin typeface="Calibri Light" panose="020F0302020204030204" pitchFamily="34" charset="0"/>
                <a:cs typeface="Calibri Light" panose="020F0302020204030204" pitchFamily="34" charset="0"/>
              </a:rPr>
              <a:t> IPS programs are </a:t>
            </a:r>
            <a:r>
              <a:rPr lang="nl-NL" sz="1600" dirty="0" err="1">
                <a:latin typeface="Calibri Light" panose="020F0302020204030204" pitchFamily="34" charset="0"/>
                <a:cs typeface="Calibri Light" panose="020F0302020204030204" pitchFamily="34" charset="0"/>
              </a:rPr>
              <a:t>performing</a:t>
            </a:r>
            <a:endParaRPr lang="nl-NL" sz="1600" dirty="0">
              <a:latin typeface="Calibri Light" panose="020F0302020204030204" pitchFamily="34" charset="0"/>
              <a:cs typeface="Calibri Light" panose="020F0302020204030204" pitchFamily="34" charset="0"/>
            </a:endParaRPr>
          </a:p>
          <a:p>
            <a:endParaRPr lang="nl-NL" sz="1600" dirty="0">
              <a:latin typeface="Calibri Light" panose="020F0302020204030204" pitchFamily="34" charset="0"/>
              <a:cs typeface="Calibri Light" panose="020F0302020204030204" pitchFamily="34" charset="0"/>
            </a:endParaRPr>
          </a:p>
          <a:p>
            <a:r>
              <a:rPr lang="nl-NL" sz="1600" b="1" dirty="0">
                <a:latin typeface="Calibri Light" panose="020F0302020204030204" pitchFamily="34" charset="0"/>
                <a:cs typeface="Calibri Light" panose="020F0302020204030204" pitchFamily="34" charset="0"/>
              </a:rPr>
              <a:t>Plan </a:t>
            </a:r>
            <a:r>
              <a:rPr lang="nl-NL" sz="1600" b="1" dirty="0" err="1">
                <a:latin typeface="Calibri Light" panose="020F0302020204030204" pitchFamily="34" charset="0"/>
                <a:cs typeface="Calibri Light" panose="020F0302020204030204" pitchFamily="34" charset="0"/>
              </a:rPr>
              <a:t>for</a:t>
            </a:r>
            <a:r>
              <a:rPr lang="nl-NL" sz="1600" b="1" dirty="0">
                <a:latin typeface="Calibri Light" panose="020F0302020204030204" pitchFamily="34" charset="0"/>
                <a:cs typeface="Calibri Light" panose="020F0302020204030204" pitchFamily="34" charset="0"/>
              </a:rPr>
              <a:t> </a:t>
            </a:r>
            <a:r>
              <a:rPr lang="nl-NL" sz="1600" b="1" dirty="0" err="1">
                <a:latin typeface="Calibri Light" panose="020F0302020204030204" pitchFamily="34" charset="0"/>
                <a:cs typeface="Calibri Light" panose="020F0302020204030204" pitchFamily="34" charset="0"/>
              </a:rPr>
              <a:t>improvement</a:t>
            </a:r>
            <a:r>
              <a:rPr lang="nl-NL" sz="1600" b="1" dirty="0">
                <a:latin typeface="Calibri Light" panose="020F0302020204030204" pitchFamily="34" charset="0"/>
                <a:cs typeface="Calibri Light" panose="020F0302020204030204" pitchFamily="34" charset="0"/>
              </a:rPr>
              <a:t> points of feedback</a:t>
            </a:r>
          </a:p>
          <a:p>
            <a:pPr marL="0" indent="0">
              <a:buNone/>
            </a:pPr>
            <a:r>
              <a:rPr lang="nl-NL" sz="1600" dirty="0">
                <a:latin typeface="Calibri Light" panose="020F0302020204030204" pitchFamily="34" charset="0"/>
                <a:cs typeface="Calibri Light" panose="020F0302020204030204" pitchFamily="34" charset="0"/>
              </a:rPr>
              <a:t>					</a:t>
            </a:r>
          </a:p>
        </p:txBody>
      </p:sp>
      <p:sp>
        <p:nvSpPr>
          <p:cNvPr id="7" name="Tijdelijke aanduiding voor datum 5">
            <a:extLst>
              <a:ext uri="{FF2B5EF4-FFF2-40B4-BE49-F238E27FC236}">
                <a16:creationId xmlns:a16="http://schemas.microsoft.com/office/drawing/2014/main" id="{83D3D7C9-CF66-FA46-A8FB-CF13E32BE328}"/>
              </a:ext>
            </a:extLst>
          </p:cNvPr>
          <p:cNvSpPr>
            <a:spLocks noGrp="1"/>
          </p:cNvSpPr>
          <p:nvPr>
            <p:ph type="dt" sz="half" idx="10"/>
          </p:nvPr>
        </p:nvSpPr>
        <p:spPr>
          <a:xfrm>
            <a:off x="9169200" y="6300001"/>
            <a:ext cx="720000" cy="365125"/>
          </a:xfrm>
        </p:spPr>
        <p:txBody>
          <a:bodyPr vert="horz" lIns="0" tIns="0" rIns="0" bIns="0" rtlCol="0" anchor="ctr"/>
          <a:lstStyle/>
          <a:p>
            <a:fld id="{8B4F8386-9DC0-3B4E-8D55-D49ACB49C943}" type="datetime1">
              <a:rPr lang="nl-NL" sz="900">
                <a:solidFill>
                  <a:srgbClr val="753349"/>
                </a:solidFill>
              </a:rPr>
              <a:t>22-11-2023</a:t>
            </a:fld>
            <a:endParaRPr lang="nl-NL" sz="900" dirty="0">
              <a:solidFill>
                <a:srgbClr val="753349"/>
              </a:solidFill>
            </a:endParaRPr>
          </a:p>
        </p:txBody>
      </p:sp>
      <p:sp>
        <p:nvSpPr>
          <p:cNvPr id="8" name="Tijdelijke aanduiding voor dianummer 8">
            <a:extLst>
              <a:ext uri="{FF2B5EF4-FFF2-40B4-BE49-F238E27FC236}">
                <a16:creationId xmlns:a16="http://schemas.microsoft.com/office/drawing/2014/main" id="{B1BD9555-6163-5241-9E79-656FE904B401}"/>
              </a:ext>
            </a:extLst>
          </p:cNvPr>
          <p:cNvSpPr>
            <a:spLocks noGrp="1"/>
          </p:cNvSpPr>
          <p:nvPr>
            <p:ph type="sldNum" sz="quarter" idx="12"/>
          </p:nvPr>
        </p:nvSpPr>
        <p:spPr>
          <a:xfrm>
            <a:off x="10248002" y="6300001"/>
            <a:ext cx="503999" cy="365125"/>
          </a:xfrm>
        </p:spPr>
        <p:txBody>
          <a:bodyPr vert="horz" lIns="0" tIns="0" rIns="0" bIns="0" rtlCol="0" anchor="ctr"/>
          <a:lstStyle/>
          <a:p>
            <a:fld id="{2358F049-0539-3E42-AA29-C449933F54AC}" type="slidenum">
              <a:rPr lang="nl-NL" sz="900">
                <a:solidFill>
                  <a:srgbClr val="753349"/>
                </a:solidFill>
              </a:rPr>
              <a:t>5</a:t>
            </a:fld>
            <a:endParaRPr lang="nl-NL" sz="900" dirty="0">
              <a:solidFill>
                <a:srgbClr val="753349"/>
              </a:solidFill>
            </a:endParaRPr>
          </a:p>
        </p:txBody>
      </p:sp>
      <p:sp>
        <p:nvSpPr>
          <p:cNvPr id="9" name="Tijdelijke aanduiding voor voettekst 7">
            <a:extLst>
              <a:ext uri="{FF2B5EF4-FFF2-40B4-BE49-F238E27FC236}">
                <a16:creationId xmlns:a16="http://schemas.microsoft.com/office/drawing/2014/main" id="{919E022A-7258-8F4E-9EAE-83FA68C9E166}"/>
              </a:ext>
            </a:extLst>
          </p:cNvPr>
          <p:cNvSpPr>
            <a:spLocks noGrp="1"/>
          </p:cNvSpPr>
          <p:nvPr>
            <p:ph type="ftr" sz="quarter" idx="11"/>
          </p:nvPr>
        </p:nvSpPr>
        <p:spPr>
          <a:xfrm>
            <a:off x="1206000" y="6300001"/>
            <a:ext cx="4680000" cy="365125"/>
          </a:xfrm>
        </p:spPr>
        <p:txBody>
          <a:bodyPr vert="horz" lIns="0" tIns="0" rIns="0" bIns="0" rtlCol="0" anchor="ctr"/>
          <a:lstStyle/>
          <a:p>
            <a:r>
              <a:rPr lang="nl-NL" sz="900" b="0" dirty="0">
                <a:solidFill>
                  <a:srgbClr val="753349"/>
                </a:solidFill>
                <a:latin typeface="+mn-lt"/>
              </a:rPr>
              <a:t>Kennis delen over herstel, behandeling en participatie bij ernstige psychische aandoeningen</a:t>
            </a:r>
          </a:p>
        </p:txBody>
      </p:sp>
    </p:spTree>
    <p:extLst>
      <p:ext uri="{BB962C8B-B14F-4D97-AF65-F5344CB8AC3E}">
        <p14:creationId xmlns:p14="http://schemas.microsoft.com/office/powerpoint/2010/main" val="1636715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47AC9-DC90-5F44-9386-BFCE570F2A3F}"/>
              </a:ext>
            </a:extLst>
          </p:cNvPr>
          <p:cNvSpPr>
            <a:spLocks noGrp="1"/>
          </p:cNvSpPr>
          <p:nvPr>
            <p:ph type="title"/>
          </p:nvPr>
        </p:nvSpPr>
        <p:spPr/>
        <p:txBody>
          <a:bodyPr>
            <a:normAutofit/>
          </a:bodyPr>
          <a:lstStyle/>
          <a:p>
            <a:pPr algn="ctr"/>
            <a:r>
              <a:rPr lang="nl-NL" sz="2800" b="1" dirty="0" err="1">
                <a:latin typeface="Calibri Light" panose="020F0302020204030204" pitchFamily="34" charset="0"/>
                <a:cs typeface="Calibri Light" panose="020F0302020204030204" pitchFamily="34" charset="0"/>
              </a:rPr>
              <a:t>What</a:t>
            </a:r>
            <a:r>
              <a:rPr lang="nl-NL" sz="2800" b="1" dirty="0">
                <a:latin typeface="Calibri Light" panose="020F0302020204030204" pitchFamily="34" charset="0"/>
                <a:cs typeface="Calibri Light" panose="020F0302020204030204" pitchFamily="34" charset="0"/>
              </a:rPr>
              <a:t> </a:t>
            </a:r>
            <a:r>
              <a:rPr lang="nl-NL" sz="2800" b="1" dirty="0" err="1">
                <a:latin typeface="Calibri Light" panose="020F0302020204030204" pitchFamily="34" charset="0"/>
                <a:cs typeface="Calibri Light" panose="020F0302020204030204" pitchFamily="34" charset="0"/>
              </a:rPr>
              <a:t>outcomes</a:t>
            </a:r>
            <a:r>
              <a:rPr lang="nl-NL" sz="2800" b="1" dirty="0">
                <a:latin typeface="Calibri Light" panose="020F0302020204030204" pitchFamily="34" charset="0"/>
                <a:cs typeface="Calibri Light" panose="020F0302020204030204" pitchFamily="34" charset="0"/>
              </a:rPr>
              <a:t> do we </a:t>
            </a:r>
            <a:r>
              <a:rPr lang="nl-NL" sz="2800" b="1" dirty="0" err="1">
                <a:latin typeface="Calibri Light" panose="020F0302020204030204" pitchFamily="34" charset="0"/>
                <a:cs typeface="Calibri Light" panose="020F0302020204030204" pitchFamily="34" charset="0"/>
              </a:rPr>
              <a:t>assemble</a:t>
            </a:r>
            <a:r>
              <a:rPr lang="nl-NL" sz="2800" b="1" dirty="0">
                <a:latin typeface="Calibri Light" panose="020F0302020204030204" pitchFamily="34" charset="0"/>
                <a:cs typeface="Calibri Light" panose="020F0302020204030204" pitchFamily="34" charset="0"/>
              </a:rPr>
              <a:t>?</a:t>
            </a:r>
          </a:p>
        </p:txBody>
      </p:sp>
      <p:sp>
        <p:nvSpPr>
          <p:cNvPr id="3" name="Tijdelijke aanduiding voor inhoud 2">
            <a:extLst>
              <a:ext uri="{FF2B5EF4-FFF2-40B4-BE49-F238E27FC236}">
                <a16:creationId xmlns:a16="http://schemas.microsoft.com/office/drawing/2014/main" id="{68D590F1-5A17-2E44-BD00-C849FA73F2AA}"/>
              </a:ext>
            </a:extLst>
          </p:cNvPr>
          <p:cNvSpPr>
            <a:spLocks noGrp="1"/>
          </p:cNvSpPr>
          <p:nvPr>
            <p:ph idx="1"/>
          </p:nvPr>
        </p:nvSpPr>
        <p:spPr>
          <a:xfrm>
            <a:off x="373224" y="2736000"/>
            <a:ext cx="11346025" cy="3240000"/>
          </a:xfrm>
        </p:spPr>
        <p:txBody>
          <a:bodyPr>
            <a:normAutofit fontScale="92500" lnSpcReduction="20000"/>
          </a:bodyPr>
          <a:lstStyle/>
          <a:p>
            <a:pPr marL="0" indent="0" algn="ctr">
              <a:buNone/>
            </a:pPr>
            <a:r>
              <a:rPr lang="nl-NL" sz="1800" b="1" dirty="0" err="1">
                <a:latin typeface="Calibri Light" panose="020F0302020204030204" pitchFamily="34" charset="0"/>
                <a:cs typeface="Calibri Light" panose="020F0302020204030204" pitchFamily="34" charset="0"/>
              </a:rPr>
              <a:t>Should</a:t>
            </a:r>
            <a:r>
              <a:rPr lang="nl-NL" sz="1800" b="1" dirty="0">
                <a:latin typeface="Calibri Light" panose="020F0302020204030204" pitchFamily="34" charset="0"/>
                <a:cs typeface="Calibri Light" panose="020F0302020204030204" pitchFamily="34" charset="0"/>
              </a:rPr>
              <a:t> </a:t>
            </a:r>
            <a:r>
              <a:rPr lang="nl-NL" sz="1800" b="1" dirty="0" err="1">
                <a:latin typeface="Calibri Light" panose="020F0302020204030204" pitchFamily="34" charset="0"/>
                <a:cs typeface="Calibri Light" panose="020F0302020204030204" pitchFamily="34" charset="0"/>
              </a:rPr>
              <a:t>contain</a:t>
            </a:r>
            <a:r>
              <a:rPr lang="nl-NL" sz="1800" b="1" dirty="0">
                <a:latin typeface="Calibri Light" panose="020F0302020204030204" pitchFamily="34" charset="0"/>
                <a:cs typeface="Calibri Light" panose="020F0302020204030204" pitchFamily="34" charset="0"/>
              </a:rPr>
              <a:t> at </a:t>
            </a:r>
            <a:r>
              <a:rPr lang="nl-NL" sz="1800" b="1" dirty="0" err="1">
                <a:latin typeface="Calibri Light" panose="020F0302020204030204" pitchFamily="34" charset="0"/>
                <a:cs typeface="Calibri Light" panose="020F0302020204030204" pitchFamily="34" charset="0"/>
              </a:rPr>
              <a:t>least</a:t>
            </a:r>
            <a:r>
              <a:rPr lang="nl-NL" sz="1800" b="1" dirty="0">
                <a:latin typeface="Calibri Light" panose="020F0302020204030204" pitchFamily="34" charset="0"/>
                <a:cs typeface="Calibri Light" panose="020F0302020204030204" pitchFamily="34" charset="0"/>
              </a:rPr>
              <a:t> </a:t>
            </a:r>
            <a:r>
              <a:rPr lang="nl-NL" sz="1800" b="1" dirty="0" err="1">
                <a:latin typeface="Calibri Light" panose="020F0302020204030204" pitchFamily="34" charset="0"/>
                <a:cs typeface="Calibri Light" panose="020F0302020204030204" pitchFamily="34" charset="0"/>
              </a:rPr>
              <a:t>the</a:t>
            </a:r>
            <a:r>
              <a:rPr lang="nl-NL" sz="1800" b="1" dirty="0">
                <a:latin typeface="Calibri Light" panose="020F0302020204030204" pitchFamily="34" charset="0"/>
                <a:cs typeface="Calibri Light" panose="020F0302020204030204" pitchFamily="34" charset="0"/>
              </a:rPr>
              <a:t> </a:t>
            </a:r>
            <a:r>
              <a:rPr lang="nl-NL" sz="1800" b="1" dirty="0" err="1">
                <a:latin typeface="Calibri Light" panose="020F0302020204030204" pitchFamily="34" charset="0"/>
                <a:cs typeface="Calibri Light" panose="020F0302020204030204" pitchFamily="34" charset="0"/>
              </a:rPr>
              <a:t>following</a:t>
            </a:r>
            <a:r>
              <a:rPr lang="nl-NL" sz="1800" b="1" dirty="0">
                <a:latin typeface="Calibri Light" panose="020F0302020204030204" pitchFamily="34" charset="0"/>
                <a:cs typeface="Calibri Light" panose="020F0302020204030204" pitchFamily="34" charset="0"/>
              </a:rPr>
              <a:t> program level </a:t>
            </a:r>
            <a:r>
              <a:rPr lang="nl-NL" sz="1800" b="1" dirty="0" err="1">
                <a:latin typeface="Calibri Light" panose="020F0302020204030204" pitchFamily="34" charset="0"/>
                <a:cs typeface="Calibri Light" panose="020F0302020204030204" pitchFamily="34" charset="0"/>
              </a:rPr>
              <a:t>outcome</a:t>
            </a:r>
            <a:r>
              <a:rPr lang="nl-NL" sz="1800" b="1" dirty="0">
                <a:latin typeface="Calibri Light" panose="020F0302020204030204" pitchFamily="34" charset="0"/>
                <a:cs typeface="Calibri Light" panose="020F0302020204030204" pitchFamily="34" charset="0"/>
              </a:rPr>
              <a:t> </a:t>
            </a:r>
            <a:r>
              <a:rPr lang="nl-NL" sz="1800" b="1" dirty="0" err="1">
                <a:latin typeface="Calibri Light" panose="020F0302020204030204" pitchFamily="34" charset="0"/>
                <a:cs typeface="Calibri Light" panose="020F0302020204030204" pitchFamily="34" charset="0"/>
              </a:rPr>
              <a:t>metrics</a:t>
            </a:r>
            <a:r>
              <a:rPr lang="nl-NL" sz="1800" b="1" dirty="0">
                <a:latin typeface="Calibri Light" panose="020F0302020204030204" pitchFamily="34" charset="0"/>
                <a:cs typeface="Calibri Light" panose="020F0302020204030204" pitchFamily="34" charset="0"/>
              </a:rPr>
              <a:t>:</a:t>
            </a:r>
          </a:p>
          <a:p>
            <a:pPr marL="0" indent="0">
              <a:buNone/>
            </a:pPr>
            <a:endParaRPr lang="nl-NL" sz="1800" dirty="0">
              <a:latin typeface="Calibri Light" panose="020F0302020204030204" pitchFamily="34" charset="0"/>
              <a:cs typeface="Calibri Light" panose="020F0302020204030204" pitchFamily="34" charset="0"/>
            </a:endParaRPr>
          </a:p>
          <a:p>
            <a:pPr marL="342900" indent="-342900">
              <a:buFont typeface="+mj-lt"/>
              <a:buAutoNum type="arabicPeriod"/>
            </a:pPr>
            <a:r>
              <a:rPr lang="nl-NL" sz="1800" u="sng" dirty="0">
                <a:latin typeface="Calibri Light" panose="020F0302020204030204" pitchFamily="34" charset="0"/>
                <a:cs typeface="Calibri Light" panose="020F0302020204030204" pitchFamily="34" charset="0"/>
              </a:rPr>
              <a:t>Caseload </a:t>
            </a:r>
            <a:r>
              <a:rPr lang="nl-NL" sz="1800" u="sng" dirty="0" err="1">
                <a:latin typeface="Calibri Light" panose="020F0302020204030204" pitchFamily="34" charset="0"/>
                <a:cs typeface="Calibri Light" panose="020F0302020204030204" pitchFamily="34" charset="0"/>
              </a:rPr>
              <a:t>size</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Number</a:t>
            </a:r>
            <a:r>
              <a:rPr lang="nl-NL" sz="1800" dirty="0">
                <a:latin typeface="Calibri Light" panose="020F0302020204030204" pitchFamily="34" charset="0"/>
                <a:cs typeface="Calibri Light" panose="020F0302020204030204" pitchFamily="34" charset="0"/>
              </a:rPr>
              <a:t> of service users, </a:t>
            </a:r>
            <a:r>
              <a:rPr lang="nl-NL" sz="1800" dirty="0" err="1">
                <a:latin typeface="Calibri Light" panose="020F0302020204030204" pitchFamily="34" charset="0"/>
                <a:cs typeface="Calibri Light" panose="020F0302020204030204" pitchFamily="34" charset="0"/>
              </a:rPr>
              <a:t>how</a:t>
            </a:r>
            <a:r>
              <a:rPr lang="nl-NL" sz="1800" dirty="0">
                <a:latin typeface="Calibri Light" panose="020F0302020204030204" pitchFamily="34" charset="0"/>
                <a:cs typeface="Calibri Light" panose="020F0302020204030204" pitchFamily="34" charset="0"/>
              </a:rPr>
              <a:t> IPS is </a:t>
            </a:r>
            <a:r>
              <a:rPr lang="nl-NL" sz="1800" dirty="0" err="1">
                <a:latin typeface="Calibri Light" panose="020F0302020204030204" pitchFamily="34" charset="0"/>
                <a:cs typeface="Calibri Light" panose="020F0302020204030204" pitchFamily="34" charset="0"/>
              </a:rPr>
              <a:t>funded</a:t>
            </a:r>
            <a:r>
              <a:rPr lang="nl-NL" sz="1800" dirty="0">
                <a:latin typeface="Calibri Light" panose="020F0302020204030204" pitchFamily="34" charset="0"/>
                <a:cs typeface="Calibri Light" panose="020F0302020204030204" pitchFamily="34" charset="0"/>
              </a:rPr>
              <a:t> per person, type of IPS program (SMI, CMD) </a:t>
            </a:r>
          </a:p>
          <a:p>
            <a:pPr marL="342900" indent="-342900">
              <a:buFont typeface="+mj-lt"/>
              <a:buAutoNum type="arabicPeriod"/>
            </a:pPr>
            <a:endParaRPr lang="nl-NL" sz="1800" dirty="0">
              <a:latin typeface="Calibri Light" panose="020F0302020204030204" pitchFamily="34" charset="0"/>
              <a:cs typeface="Calibri Light" panose="020F0302020204030204" pitchFamily="34" charset="0"/>
            </a:endParaRPr>
          </a:p>
          <a:p>
            <a:pPr marL="342900" indent="-342900">
              <a:buFont typeface="+mj-lt"/>
              <a:buAutoNum type="arabicPeriod"/>
            </a:pPr>
            <a:r>
              <a:rPr lang="nl-NL" sz="1800" u="sng" dirty="0" err="1">
                <a:latin typeface="Calibri Light" panose="020F0302020204030204" pitchFamily="34" charset="0"/>
                <a:cs typeface="Calibri Light" panose="020F0302020204030204" pitchFamily="34" charset="0"/>
              </a:rPr>
              <a:t>Employment</a:t>
            </a:r>
            <a:r>
              <a:rPr lang="nl-NL" sz="1800" u="sng" dirty="0">
                <a:latin typeface="Calibri Light" panose="020F0302020204030204" pitchFamily="34" charset="0"/>
                <a:cs typeface="Calibri Light" panose="020F0302020204030204" pitchFamily="34" charset="0"/>
              </a:rPr>
              <a:t> </a:t>
            </a:r>
            <a:r>
              <a:rPr lang="nl-NL" sz="1800" u="sng" dirty="0" err="1">
                <a:latin typeface="Calibri Light" panose="020F0302020204030204" pitchFamily="34" charset="0"/>
                <a:cs typeface="Calibri Light" panose="020F0302020204030204" pitchFamily="34" charset="0"/>
              </a:rPr>
              <a:t>outcomes</a:t>
            </a:r>
            <a:r>
              <a:rPr lang="nl-NL" sz="1800" u="sng" dirty="0">
                <a:latin typeface="Calibri Light" panose="020F0302020204030204" pitchFamily="34" charset="0"/>
                <a:cs typeface="Calibri Light" panose="020F0302020204030204" pitchFamily="34" charset="0"/>
              </a:rPr>
              <a:t>:</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Number</a:t>
            </a:r>
            <a:r>
              <a:rPr lang="nl-NL" sz="1800" dirty="0">
                <a:latin typeface="Calibri Light" panose="020F0302020204030204" pitchFamily="34" charset="0"/>
                <a:cs typeface="Calibri Light" panose="020F0302020204030204" pitchFamily="34" charset="0"/>
              </a:rPr>
              <a:t> of </a:t>
            </a:r>
            <a:r>
              <a:rPr lang="nl-NL" sz="1800" dirty="0" err="1">
                <a:latin typeface="Calibri Light" panose="020F0302020204030204" pitchFamily="34" charset="0"/>
                <a:cs typeface="Calibri Light" panose="020F0302020204030204" pitchFamily="34" charset="0"/>
              </a:rPr>
              <a:t>people</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working</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starting</a:t>
            </a:r>
            <a:r>
              <a:rPr lang="nl-NL" sz="1800" dirty="0">
                <a:latin typeface="Calibri Light" panose="020F0302020204030204" pitchFamily="34" charset="0"/>
                <a:cs typeface="Calibri Light" panose="020F0302020204030204" pitchFamily="34" charset="0"/>
              </a:rPr>
              <a:t>/</a:t>
            </a:r>
            <a:r>
              <a:rPr lang="nl-NL" sz="1800" dirty="0" err="1">
                <a:latin typeface="Calibri Light" panose="020F0302020204030204" pitchFamily="34" charset="0"/>
                <a:cs typeface="Calibri Light" panose="020F0302020204030204" pitchFamily="34" charset="0"/>
              </a:rPr>
              <a:t>quiting</a:t>
            </a:r>
            <a:r>
              <a:rPr lang="nl-NL" sz="1800" dirty="0">
                <a:latin typeface="Calibri Light" panose="020F0302020204030204" pitchFamily="34" charset="0"/>
                <a:cs typeface="Calibri Light" panose="020F0302020204030204" pitchFamily="34" charset="0"/>
              </a:rPr>
              <a:t> job, </a:t>
            </a:r>
            <a:r>
              <a:rPr lang="nl-NL" sz="1800" dirty="0" err="1">
                <a:latin typeface="Calibri Light" panose="020F0302020204030204" pitchFamily="34" charset="0"/>
                <a:cs typeface="Calibri Light" panose="020F0302020204030204" pitchFamily="34" charset="0"/>
              </a:rPr>
              <a:t>sustainable</a:t>
            </a:r>
            <a:r>
              <a:rPr lang="nl-NL" sz="1800" dirty="0">
                <a:latin typeface="Calibri Light" panose="020F0302020204030204" pitchFamily="34" charset="0"/>
                <a:cs typeface="Calibri Light" panose="020F0302020204030204" pitchFamily="34" charset="0"/>
              </a:rPr>
              <a:t> </a:t>
            </a:r>
          </a:p>
          <a:p>
            <a:pPr marL="257243" lvl="1" indent="0">
              <a:buNone/>
            </a:pP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employment</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how</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fast</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people</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obtain</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their</a:t>
            </a:r>
            <a:r>
              <a:rPr lang="nl-NL" sz="1800" dirty="0">
                <a:latin typeface="Calibri Light" panose="020F0302020204030204" pitchFamily="34" charset="0"/>
                <a:cs typeface="Calibri Light" panose="020F0302020204030204" pitchFamily="34" charset="0"/>
              </a:rPr>
              <a:t> first job.</a:t>
            </a:r>
          </a:p>
          <a:p>
            <a:pPr marL="342900" indent="-342900">
              <a:buFont typeface="+mj-lt"/>
              <a:buAutoNum type="arabicPeriod"/>
            </a:pPr>
            <a:endParaRPr lang="nl-NL" sz="1800" dirty="0">
              <a:latin typeface="Calibri Light" panose="020F0302020204030204" pitchFamily="34" charset="0"/>
              <a:cs typeface="Calibri Light" panose="020F0302020204030204" pitchFamily="34" charset="0"/>
            </a:endParaRPr>
          </a:p>
          <a:p>
            <a:pPr marL="342900" indent="-342900">
              <a:buFont typeface="+mj-lt"/>
              <a:buAutoNum type="arabicPeriod"/>
            </a:pPr>
            <a:r>
              <a:rPr lang="nl-NL" sz="1800" u="sng" dirty="0" err="1">
                <a:latin typeface="Calibri Light" panose="020F0302020204030204" pitchFamily="34" charset="0"/>
                <a:cs typeface="Calibri Light" panose="020F0302020204030204" pitchFamily="34" charset="0"/>
              </a:rPr>
              <a:t>Education</a:t>
            </a:r>
            <a:r>
              <a:rPr lang="nl-NL" sz="1800" u="sng" dirty="0">
                <a:latin typeface="Calibri Light" panose="020F0302020204030204" pitchFamily="34" charset="0"/>
                <a:cs typeface="Calibri Light" panose="020F0302020204030204" pitchFamily="34" charset="0"/>
              </a:rPr>
              <a:t> </a:t>
            </a:r>
            <a:r>
              <a:rPr lang="nl-NL" sz="1800" u="sng" dirty="0" err="1">
                <a:latin typeface="Calibri Light" panose="020F0302020204030204" pitchFamily="34" charset="0"/>
                <a:cs typeface="Calibri Light" panose="020F0302020204030204" pitchFamily="34" charset="0"/>
              </a:rPr>
              <a:t>outcomes</a:t>
            </a:r>
            <a:r>
              <a:rPr lang="nl-NL" sz="1800" u="sng" dirty="0">
                <a:latin typeface="Calibri Light" panose="020F0302020204030204" pitchFamily="34" charset="0"/>
                <a:cs typeface="Calibri Light" panose="020F0302020204030204" pitchFamily="34" charset="0"/>
              </a:rPr>
              <a:t>:</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Number</a:t>
            </a:r>
            <a:r>
              <a:rPr lang="nl-NL" sz="1800" dirty="0">
                <a:latin typeface="Calibri Light" panose="020F0302020204030204" pitchFamily="34" charset="0"/>
                <a:cs typeface="Calibri Light" panose="020F0302020204030204" pitchFamily="34" charset="0"/>
              </a:rPr>
              <a:t> of </a:t>
            </a:r>
            <a:r>
              <a:rPr lang="nl-NL" sz="1800" dirty="0" err="1">
                <a:latin typeface="Calibri Light" panose="020F0302020204030204" pitchFamily="34" charset="0"/>
                <a:cs typeface="Calibri Light" panose="020F0302020204030204" pitchFamily="34" charset="0"/>
              </a:rPr>
              <a:t>people</a:t>
            </a:r>
            <a:r>
              <a:rPr lang="nl-NL" sz="1800" dirty="0">
                <a:latin typeface="Calibri Light" panose="020F0302020204030204" pitchFamily="34" charset="0"/>
                <a:cs typeface="Calibri Light" panose="020F0302020204030204" pitchFamily="34" charset="0"/>
              </a:rPr>
              <a:t> in </a:t>
            </a:r>
            <a:r>
              <a:rPr lang="nl-NL" sz="1800" dirty="0" err="1">
                <a:latin typeface="Calibri Light" panose="020F0302020204030204" pitchFamily="34" charset="0"/>
                <a:cs typeface="Calibri Light" panose="020F0302020204030204" pitchFamily="34" charset="0"/>
              </a:rPr>
              <a:t>education</a:t>
            </a:r>
            <a:r>
              <a:rPr lang="nl-NL" sz="1800" dirty="0">
                <a:latin typeface="Calibri Light" panose="020F0302020204030204" pitchFamily="34" charset="0"/>
                <a:cs typeface="Calibri Light" panose="020F0302020204030204" pitchFamily="34" charset="0"/>
              </a:rPr>
              <a:t> / </a:t>
            </a:r>
            <a:r>
              <a:rPr lang="nl-NL" sz="1800" dirty="0" err="1">
                <a:latin typeface="Calibri Light" panose="020F0302020204030204" pitchFamily="34" charset="0"/>
                <a:cs typeface="Calibri Light" panose="020F0302020204030204" pitchFamily="34" charset="0"/>
              </a:rPr>
              <a:t>starting</a:t>
            </a:r>
            <a:r>
              <a:rPr lang="nl-NL" sz="1800" dirty="0">
                <a:latin typeface="Calibri Light" panose="020F0302020204030204" pitchFamily="34" charset="0"/>
                <a:cs typeface="Calibri Light" panose="020F0302020204030204" pitchFamily="34" charset="0"/>
              </a:rPr>
              <a:t> / </a:t>
            </a:r>
            <a:r>
              <a:rPr lang="nl-NL" sz="1800" dirty="0" err="1">
                <a:latin typeface="Calibri Light" panose="020F0302020204030204" pitchFamily="34" charset="0"/>
                <a:cs typeface="Calibri Light" panose="020F0302020204030204" pitchFamily="34" charset="0"/>
              </a:rPr>
              <a:t>quiting</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education</a:t>
            </a:r>
            <a:endParaRPr lang="nl-NL" sz="1800" dirty="0">
              <a:latin typeface="Calibri Light" panose="020F0302020204030204" pitchFamily="34" charset="0"/>
              <a:cs typeface="Calibri Light" panose="020F0302020204030204" pitchFamily="34" charset="0"/>
            </a:endParaRPr>
          </a:p>
          <a:p>
            <a:pPr marL="342900" indent="-342900">
              <a:buFont typeface="+mj-lt"/>
              <a:buAutoNum type="arabicPeriod"/>
            </a:pPr>
            <a:endParaRPr lang="nl-NL" sz="1800" dirty="0">
              <a:latin typeface="Calibri Light" panose="020F0302020204030204" pitchFamily="34" charset="0"/>
              <a:cs typeface="Calibri Light" panose="020F0302020204030204" pitchFamily="34" charset="0"/>
            </a:endParaRPr>
          </a:p>
          <a:p>
            <a:pPr marL="342900" indent="-342900">
              <a:buFont typeface="+mj-lt"/>
              <a:buAutoNum type="arabicPeriod"/>
            </a:pPr>
            <a:r>
              <a:rPr lang="nl-NL" sz="1800" u="sng" dirty="0">
                <a:latin typeface="Calibri Light" panose="020F0302020204030204" pitchFamily="34" charset="0"/>
                <a:cs typeface="Calibri Light" panose="020F0302020204030204" pitchFamily="34" charset="0"/>
              </a:rPr>
              <a:t>Drop-out:</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Number</a:t>
            </a:r>
            <a:r>
              <a:rPr lang="nl-NL" sz="1800" dirty="0">
                <a:latin typeface="Calibri Light" panose="020F0302020204030204" pitchFamily="34" charset="0"/>
                <a:cs typeface="Calibri Light" panose="020F0302020204030204" pitchFamily="34" charset="0"/>
              </a:rPr>
              <a:t> of </a:t>
            </a:r>
            <a:r>
              <a:rPr lang="nl-NL" sz="1800" dirty="0" err="1">
                <a:latin typeface="Calibri Light" panose="020F0302020204030204" pitchFamily="34" charset="0"/>
                <a:cs typeface="Calibri Light" panose="020F0302020204030204" pitchFamily="34" charset="0"/>
              </a:rPr>
              <a:t>people</a:t>
            </a:r>
            <a:r>
              <a:rPr lang="nl-NL" sz="1800" dirty="0">
                <a:latin typeface="Calibri Light" panose="020F0302020204030204" pitchFamily="34" charset="0"/>
                <a:cs typeface="Calibri Light" panose="020F0302020204030204" pitchFamily="34" charset="0"/>
              </a:rPr>
              <a:t> dropping out of IPS incl. </a:t>
            </a:r>
            <a:r>
              <a:rPr lang="nl-NL" sz="1800" dirty="0" err="1">
                <a:latin typeface="Calibri Light" panose="020F0302020204030204" pitchFamily="34" charset="0"/>
                <a:cs typeface="Calibri Light" panose="020F0302020204030204" pitchFamily="34" charset="0"/>
              </a:rPr>
              <a:t>reasons</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for</a:t>
            </a:r>
            <a:r>
              <a:rPr lang="nl-NL" sz="1800" dirty="0">
                <a:latin typeface="Calibri Light" panose="020F0302020204030204" pitchFamily="34" charset="0"/>
                <a:cs typeface="Calibri Light" panose="020F0302020204030204" pitchFamily="34" charset="0"/>
              </a:rPr>
              <a:t> drop-out</a:t>
            </a:r>
          </a:p>
          <a:p>
            <a:pPr marL="342900" indent="-342900">
              <a:buFont typeface="+mj-lt"/>
              <a:buAutoNum type="arabicPeriod"/>
            </a:pPr>
            <a:endParaRPr lang="nl-NL" sz="1800" dirty="0">
              <a:latin typeface="Calibri Light" panose="020F0302020204030204" pitchFamily="34" charset="0"/>
              <a:cs typeface="Calibri Light" panose="020F0302020204030204" pitchFamily="34" charset="0"/>
            </a:endParaRPr>
          </a:p>
          <a:p>
            <a:pPr marL="342900" indent="-342900">
              <a:buFont typeface="+mj-lt"/>
              <a:buAutoNum type="arabicPeriod"/>
            </a:pPr>
            <a:r>
              <a:rPr lang="nl-NL" sz="1800" u="sng" dirty="0" err="1">
                <a:latin typeface="Calibri Light" panose="020F0302020204030204" pitchFamily="34" charset="0"/>
                <a:cs typeface="Calibri Light" panose="020F0302020204030204" pitchFamily="34" charset="0"/>
              </a:rPr>
              <a:t>Capacity</a:t>
            </a:r>
            <a:r>
              <a:rPr lang="nl-NL" sz="1800" u="sng" dirty="0">
                <a:latin typeface="Calibri Light" panose="020F0302020204030204" pitchFamily="34" charset="0"/>
                <a:cs typeface="Calibri Light" panose="020F0302020204030204" pitchFamily="34" charset="0"/>
              </a:rPr>
              <a:t>:</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Number</a:t>
            </a:r>
            <a:r>
              <a:rPr lang="nl-NL" sz="1800" dirty="0">
                <a:latin typeface="Calibri Light" panose="020F0302020204030204" pitchFamily="34" charset="0"/>
                <a:cs typeface="Calibri Light" panose="020F0302020204030204" pitchFamily="34" charset="0"/>
              </a:rPr>
              <a:t> of IPS </a:t>
            </a:r>
            <a:r>
              <a:rPr lang="nl-NL" sz="1800" dirty="0" err="1">
                <a:latin typeface="Calibri Light" panose="020F0302020204030204" pitchFamily="34" charset="0"/>
                <a:cs typeface="Calibri Light" panose="020F0302020204030204" pitchFamily="34" charset="0"/>
              </a:rPr>
              <a:t>specialists</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and</a:t>
            </a:r>
            <a:r>
              <a:rPr lang="nl-NL" sz="1800" dirty="0">
                <a:latin typeface="Calibri Light" panose="020F0302020204030204" pitchFamily="34" charset="0"/>
                <a:cs typeface="Calibri Light" panose="020F0302020204030204" pitchFamily="34" charset="0"/>
              </a:rPr>
              <a:t> time </a:t>
            </a:r>
            <a:r>
              <a:rPr lang="nl-NL" sz="1800" dirty="0" err="1">
                <a:latin typeface="Calibri Light" panose="020F0302020204030204" pitchFamily="34" charset="0"/>
                <a:cs typeface="Calibri Light" panose="020F0302020204030204" pitchFamily="34" charset="0"/>
              </a:rPr>
              <a:t>available</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for</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them</a:t>
            </a:r>
            <a:r>
              <a:rPr lang="nl-NL" sz="1800" dirty="0">
                <a:latin typeface="Calibri Light" panose="020F0302020204030204" pitchFamily="34" charset="0"/>
                <a:cs typeface="Calibri Light" panose="020F0302020204030204" pitchFamily="34" charset="0"/>
              </a:rPr>
              <a:t> (</a:t>
            </a:r>
            <a:r>
              <a:rPr lang="nl-NL" sz="1800" dirty="0" err="1">
                <a:latin typeface="Calibri Light" panose="020F0302020204030204" pitchFamily="34" charset="0"/>
                <a:cs typeface="Calibri Light" panose="020F0302020204030204" pitchFamily="34" charset="0"/>
              </a:rPr>
              <a:t>FTE’s</a:t>
            </a:r>
            <a:r>
              <a:rPr lang="nl-NL" sz="1800" dirty="0">
                <a:latin typeface="Calibri Light" panose="020F0302020204030204" pitchFamily="34" charset="0"/>
                <a:cs typeface="Calibri Light" panose="020F0302020204030204" pitchFamily="34" charset="0"/>
              </a:rPr>
              <a:t>)</a:t>
            </a:r>
            <a:endParaRPr lang="nl-NL" sz="1800" u="sng" dirty="0">
              <a:latin typeface="Calibri Light" panose="020F0302020204030204" pitchFamily="34" charset="0"/>
              <a:cs typeface="Calibri Light" panose="020F0302020204030204" pitchFamily="34" charset="0"/>
            </a:endParaRPr>
          </a:p>
          <a:p>
            <a:pPr marL="342900" indent="-342900">
              <a:buFont typeface="+mj-lt"/>
              <a:buAutoNum type="arabicPeriod"/>
            </a:pPr>
            <a:endParaRPr lang="nl-NL" sz="1800" dirty="0">
              <a:latin typeface="Calibri Light" panose="020F0302020204030204" pitchFamily="34" charset="0"/>
              <a:cs typeface="Calibri Light" panose="020F0302020204030204" pitchFamily="34" charset="0"/>
            </a:endParaRPr>
          </a:p>
        </p:txBody>
      </p:sp>
      <p:sp>
        <p:nvSpPr>
          <p:cNvPr id="7" name="Tijdelijke aanduiding voor datum 5">
            <a:extLst>
              <a:ext uri="{FF2B5EF4-FFF2-40B4-BE49-F238E27FC236}">
                <a16:creationId xmlns:a16="http://schemas.microsoft.com/office/drawing/2014/main" id="{83D3D7C9-CF66-FA46-A8FB-CF13E32BE328}"/>
              </a:ext>
            </a:extLst>
          </p:cNvPr>
          <p:cNvSpPr>
            <a:spLocks noGrp="1"/>
          </p:cNvSpPr>
          <p:nvPr>
            <p:ph type="dt" sz="half" idx="10"/>
          </p:nvPr>
        </p:nvSpPr>
        <p:spPr>
          <a:xfrm>
            <a:off x="9169200" y="6300001"/>
            <a:ext cx="720000" cy="365125"/>
          </a:xfrm>
        </p:spPr>
        <p:txBody>
          <a:bodyPr vert="horz" lIns="0" tIns="0" rIns="0" bIns="0" rtlCol="0" anchor="ctr"/>
          <a:lstStyle/>
          <a:p>
            <a:fld id="{8B4F8386-9DC0-3B4E-8D55-D49ACB49C943}" type="datetime1">
              <a:rPr lang="nl-NL" sz="900">
                <a:solidFill>
                  <a:srgbClr val="753349"/>
                </a:solidFill>
              </a:rPr>
              <a:t>22-11-2023</a:t>
            </a:fld>
            <a:endParaRPr lang="nl-NL" sz="900" dirty="0">
              <a:solidFill>
                <a:srgbClr val="753349"/>
              </a:solidFill>
            </a:endParaRPr>
          </a:p>
        </p:txBody>
      </p:sp>
      <p:sp>
        <p:nvSpPr>
          <p:cNvPr id="8" name="Tijdelijke aanduiding voor dianummer 8">
            <a:extLst>
              <a:ext uri="{FF2B5EF4-FFF2-40B4-BE49-F238E27FC236}">
                <a16:creationId xmlns:a16="http://schemas.microsoft.com/office/drawing/2014/main" id="{B1BD9555-6163-5241-9E79-656FE904B401}"/>
              </a:ext>
            </a:extLst>
          </p:cNvPr>
          <p:cNvSpPr>
            <a:spLocks noGrp="1"/>
          </p:cNvSpPr>
          <p:nvPr>
            <p:ph type="sldNum" sz="quarter" idx="12"/>
          </p:nvPr>
        </p:nvSpPr>
        <p:spPr>
          <a:xfrm>
            <a:off x="10248002" y="6300001"/>
            <a:ext cx="503999" cy="365125"/>
          </a:xfrm>
        </p:spPr>
        <p:txBody>
          <a:bodyPr vert="horz" lIns="0" tIns="0" rIns="0" bIns="0" rtlCol="0" anchor="ctr"/>
          <a:lstStyle/>
          <a:p>
            <a:fld id="{2358F049-0539-3E42-AA29-C449933F54AC}" type="slidenum">
              <a:rPr lang="nl-NL" sz="900">
                <a:solidFill>
                  <a:srgbClr val="753349"/>
                </a:solidFill>
              </a:rPr>
              <a:t>6</a:t>
            </a:fld>
            <a:endParaRPr lang="nl-NL" sz="900" dirty="0">
              <a:solidFill>
                <a:srgbClr val="753349"/>
              </a:solidFill>
            </a:endParaRPr>
          </a:p>
        </p:txBody>
      </p:sp>
      <p:sp>
        <p:nvSpPr>
          <p:cNvPr id="9" name="Tijdelijke aanduiding voor voettekst 7">
            <a:extLst>
              <a:ext uri="{FF2B5EF4-FFF2-40B4-BE49-F238E27FC236}">
                <a16:creationId xmlns:a16="http://schemas.microsoft.com/office/drawing/2014/main" id="{919E022A-7258-8F4E-9EAE-83FA68C9E166}"/>
              </a:ext>
            </a:extLst>
          </p:cNvPr>
          <p:cNvSpPr>
            <a:spLocks noGrp="1"/>
          </p:cNvSpPr>
          <p:nvPr>
            <p:ph type="ftr" sz="quarter" idx="11"/>
          </p:nvPr>
        </p:nvSpPr>
        <p:spPr>
          <a:xfrm>
            <a:off x="1206000" y="6300001"/>
            <a:ext cx="4680000" cy="365125"/>
          </a:xfrm>
        </p:spPr>
        <p:txBody>
          <a:bodyPr vert="horz" lIns="0" tIns="0" rIns="0" bIns="0" rtlCol="0" anchor="ctr"/>
          <a:lstStyle/>
          <a:p>
            <a:r>
              <a:rPr lang="nl-NL" sz="900" b="0" dirty="0">
                <a:solidFill>
                  <a:srgbClr val="753349"/>
                </a:solidFill>
                <a:latin typeface="+mn-lt"/>
              </a:rPr>
              <a:t>Kennis delen over herstel, behandeling en participatie bij ernstige psychische aandoeningen</a:t>
            </a:r>
          </a:p>
        </p:txBody>
      </p:sp>
    </p:spTree>
    <p:extLst>
      <p:ext uri="{BB962C8B-B14F-4D97-AF65-F5344CB8AC3E}">
        <p14:creationId xmlns:p14="http://schemas.microsoft.com/office/powerpoint/2010/main" val="95832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47AC9-DC90-5F44-9386-BFCE570F2A3F}"/>
              </a:ext>
            </a:extLst>
          </p:cNvPr>
          <p:cNvSpPr>
            <a:spLocks noGrp="1"/>
          </p:cNvSpPr>
          <p:nvPr>
            <p:ph type="title"/>
          </p:nvPr>
        </p:nvSpPr>
        <p:spPr>
          <a:xfrm>
            <a:off x="1310980" y="368015"/>
            <a:ext cx="9311999" cy="1080000"/>
          </a:xfrm>
        </p:spPr>
        <p:txBody>
          <a:bodyPr>
            <a:normAutofit/>
          </a:bodyPr>
          <a:lstStyle/>
          <a:p>
            <a:pPr algn="ctr"/>
            <a:r>
              <a:rPr lang="nl-NL" sz="2400" dirty="0">
                <a:latin typeface="Calibri Light" panose="020F0302020204030204" pitchFamily="34" charset="0"/>
                <a:cs typeface="Calibri Light" panose="020F0302020204030204" pitchFamily="34" charset="0"/>
              </a:rPr>
              <a:t>Procedure </a:t>
            </a:r>
            <a:r>
              <a:rPr lang="nl-NL" sz="2400" dirty="0" err="1">
                <a:latin typeface="Calibri Light" panose="020F0302020204030204" pitchFamily="34" charset="0"/>
                <a:cs typeface="Calibri Light" panose="020F0302020204030204" pitchFamily="34" charset="0"/>
              </a:rPr>
              <a:t>outcome</a:t>
            </a:r>
            <a:r>
              <a:rPr lang="nl-NL" sz="2400" dirty="0">
                <a:latin typeface="Calibri Light" panose="020F0302020204030204" pitchFamily="34" charset="0"/>
                <a:cs typeface="Calibri Light" panose="020F0302020204030204" pitchFamily="34" charset="0"/>
              </a:rPr>
              <a:t> monitoring </a:t>
            </a:r>
            <a:r>
              <a:rPr lang="nl-NL" sz="2400" dirty="0" err="1">
                <a:latin typeface="Calibri Light" panose="020F0302020204030204" pitchFamily="34" charset="0"/>
                <a:cs typeface="Calibri Light" panose="020F0302020204030204" pitchFamily="34" charset="0"/>
              </a:rPr>
              <a:t>and</a:t>
            </a:r>
            <a:r>
              <a:rPr lang="nl-NL" sz="2400" dirty="0">
                <a:latin typeface="Calibri Light" panose="020F0302020204030204" pitchFamily="34" charset="0"/>
                <a:cs typeface="Calibri Light" panose="020F0302020204030204" pitchFamily="34" charset="0"/>
              </a:rPr>
              <a:t> </a:t>
            </a:r>
            <a:r>
              <a:rPr lang="nl-NL" sz="2400" dirty="0" err="1">
                <a:latin typeface="Calibri Light" panose="020F0302020204030204" pitchFamily="34" charset="0"/>
                <a:cs typeface="Calibri Light" panose="020F0302020204030204" pitchFamily="34" charset="0"/>
              </a:rPr>
              <a:t>quality</a:t>
            </a:r>
            <a:r>
              <a:rPr lang="nl-NL" sz="2400" dirty="0">
                <a:latin typeface="Calibri Light" panose="020F0302020204030204" pitchFamily="34" charset="0"/>
                <a:cs typeface="Calibri Light" panose="020F0302020204030204" pitchFamily="34" charset="0"/>
              </a:rPr>
              <a:t> </a:t>
            </a:r>
            <a:r>
              <a:rPr lang="nl-NL" sz="2400" dirty="0" err="1">
                <a:latin typeface="Calibri Light" panose="020F0302020204030204" pitchFamily="34" charset="0"/>
                <a:cs typeface="Calibri Light" panose="020F0302020204030204" pitchFamily="34" charset="0"/>
              </a:rPr>
              <a:t>reporting</a:t>
            </a:r>
            <a:endParaRPr lang="nl-NL" sz="2400" dirty="0">
              <a:latin typeface="Calibri Light" panose="020F0302020204030204" pitchFamily="34" charset="0"/>
              <a:cs typeface="Calibri Light" panose="020F0302020204030204" pitchFamily="34" charset="0"/>
            </a:endParaRPr>
          </a:p>
        </p:txBody>
      </p:sp>
      <p:graphicFrame>
        <p:nvGraphicFramePr>
          <p:cNvPr id="4" name="Tabel 4">
            <a:extLst>
              <a:ext uri="{FF2B5EF4-FFF2-40B4-BE49-F238E27FC236}">
                <a16:creationId xmlns:a16="http://schemas.microsoft.com/office/drawing/2014/main" id="{1B273F17-BCF7-9D28-7945-5E473C3D4F6A}"/>
              </a:ext>
            </a:extLst>
          </p:cNvPr>
          <p:cNvGraphicFramePr>
            <a:graphicFrameLocks noGrp="1"/>
          </p:cNvGraphicFramePr>
          <p:nvPr>
            <p:ph idx="1"/>
            <p:extLst>
              <p:ext uri="{D42A27DB-BD31-4B8C-83A1-F6EECF244321}">
                <p14:modId xmlns:p14="http://schemas.microsoft.com/office/powerpoint/2010/main" val="3905314059"/>
              </p:ext>
            </p:extLst>
          </p:nvPr>
        </p:nvGraphicFramePr>
        <p:xfrm>
          <a:off x="405439" y="1374036"/>
          <a:ext cx="11585277" cy="5049073"/>
        </p:xfrm>
        <a:graphic>
          <a:graphicData uri="http://schemas.openxmlformats.org/drawingml/2006/table">
            <a:tbl>
              <a:tblPr firstRow="1" bandRow="1">
                <a:tableStyleId>{5C22544A-7EE6-4342-B048-85BDC9FD1C3A}</a:tableStyleId>
              </a:tblPr>
              <a:tblGrid>
                <a:gridCol w="2070713">
                  <a:extLst>
                    <a:ext uri="{9D8B030D-6E8A-4147-A177-3AD203B41FA5}">
                      <a16:colId xmlns:a16="http://schemas.microsoft.com/office/drawing/2014/main" val="2992720444"/>
                    </a:ext>
                  </a:extLst>
                </a:gridCol>
                <a:gridCol w="2293849">
                  <a:extLst>
                    <a:ext uri="{9D8B030D-6E8A-4147-A177-3AD203B41FA5}">
                      <a16:colId xmlns:a16="http://schemas.microsoft.com/office/drawing/2014/main" val="1351418512"/>
                    </a:ext>
                  </a:extLst>
                </a:gridCol>
                <a:gridCol w="2820452">
                  <a:extLst>
                    <a:ext uri="{9D8B030D-6E8A-4147-A177-3AD203B41FA5}">
                      <a16:colId xmlns:a16="http://schemas.microsoft.com/office/drawing/2014/main" val="4091054348"/>
                    </a:ext>
                  </a:extLst>
                </a:gridCol>
                <a:gridCol w="2311700">
                  <a:extLst>
                    <a:ext uri="{9D8B030D-6E8A-4147-A177-3AD203B41FA5}">
                      <a16:colId xmlns:a16="http://schemas.microsoft.com/office/drawing/2014/main" val="1593183363"/>
                    </a:ext>
                  </a:extLst>
                </a:gridCol>
                <a:gridCol w="2088563">
                  <a:extLst>
                    <a:ext uri="{9D8B030D-6E8A-4147-A177-3AD203B41FA5}">
                      <a16:colId xmlns:a16="http://schemas.microsoft.com/office/drawing/2014/main" val="920916988"/>
                    </a:ext>
                  </a:extLst>
                </a:gridCol>
              </a:tblGrid>
              <a:tr h="635315">
                <a:tc>
                  <a:txBody>
                    <a:bodyPr/>
                    <a:lstStyle/>
                    <a:p>
                      <a:pPr algn="ctr"/>
                      <a:r>
                        <a:rPr lang="nl-NL" sz="1400" b="0" dirty="0" err="1">
                          <a:solidFill>
                            <a:schemeClr val="tx1"/>
                          </a:solidFill>
                        </a:rPr>
                        <a:t>Registration</a:t>
                      </a:r>
                      <a:endParaRPr lang="nl-NL"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14487" rtl="0" eaLnBrk="1" fontAlgn="auto" latinLnBrk="0" hangingPunct="1">
                        <a:lnSpc>
                          <a:spcPct val="100000"/>
                        </a:lnSpc>
                        <a:spcBef>
                          <a:spcPts val="0"/>
                        </a:spcBef>
                        <a:spcAft>
                          <a:spcPts val="0"/>
                        </a:spcAft>
                        <a:buClrTx/>
                        <a:buSzTx/>
                        <a:buFontTx/>
                        <a:buNone/>
                        <a:tabLst/>
                        <a:defRPr/>
                      </a:pPr>
                      <a:r>
                        <a:rPr lang="nl-NL" sz="1400" b="0" dirty="0" err="1">
                          <a:solidFill>
                            <a:schemeClr val="tx1"/>
                          </a:solidFill>
                        </a:rPr>
                        <a:t>Outcome</a:t>
                      </a:r>
                      <a:r>
                        <a:rPr lang="nl-NL" sz="1400" b="0" dirty="0">
                          <a:solidFill>
                            <a:schemeClr val="tx1"/>
                          </a:solidFill>
                        </a:rPr>
                        <a:t> </a:t>
                      </a:r>
                      <a:r>
                        <a:rPr lang="nl-NL" sz="1400" b="0" dirty="0" err="1">
                          <a:solidFill>
                            <a:schemeClr val="tx1"/>
                          </a:solidFill>
                        </a:rPr>
                        <a:t>reporting</a:t>
                      </a:r>
                      <a:endParaRPr lang="nl-NL" sz="1400" b="0" dirty="0">
                        <a:solidFill>
                          <a:schemeClr val="tx1"/>
                        </a:solidFill>
                      </a:endParaRPr>
                    </a:p>
                    <a:p>
                      <a:endParaRPr lang="nl-NL" sz="1400" b="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b="0" dirty="0" err="1">
                          <a:solidFill>
                            <a:schemeClr val="tx1"/>
                          </a:solidFill>
                        </a:rPr>
                        <a:t>Outcome</a:t>
                      </a:r>
                      <a:r>
                        <a:rPr lang="nl-NL" sz="1400" b="0" dirty="0">
                          <a:solidFill>
                            <a:schemeClr val="tx1"/>
                          </a:solidFill>
                        </a:rPr>
                        <a:t> processing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b="0" dirty="0">
                          <a:solidFill>
                            <a:schemeClr val="tx1"/>
                          </a:solidFill>
                        </a:rPr>
                        <a:t>Feedback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NL" sz="1400" b="0" dirty="0">
                          <a:solidFill>
                            <a:schemeClr val="tx1"/>
                          </a:solidFill>
                        </a:rPr>
                        <a:t>Action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664202"/>
                  </a:ext>
                </a:extLst>
              </a:tr>
              <a:tr h="4290650">
                <a:tc gridSpan="5">
                  <a:txBody>
                    <a:bodyPr/>
                    <a:lstStyle/>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endParaRPr lang="nl-NL" dirty="0">
                        <a:solidFill>
                          <a:schemeClr val="tx1"/>
                        </a:solidFill>
                      </a:endParaRPr>
                    </a:p>
                    <a:p>
                      <a:r>
                        <a:rPr lang="nl-NL" b="1" dirty="0">
                          <a:solidFill>
                            <a:schemeClr val="tx1"/>
                          </a:solidFill>
                        </a:rPr>
                        <a:t>Legenda:           </a:t>
                      </a:r>
                      <a:r>
                        <a:rPr lang="nl-NL" b="1" dirty="0" err="1">
                          <a:solidFill>
                            <a:schemeClr val="tx1"/>
                          </a:solidFill>
                        </a:rPr>
                        <a:t>Mental</a:t>
                      </a:r>
                      <a:r>
                        <a:rPr lang="nl-NL" b="1" dirty="0">
                          <a:solidFill>
                            <a:schemeClr val="tx1"/>
                          </a:solidFill>
                        </a:rPr>
                        <a:t> health             </a:t>
                      </a:r>
                      <a:r>
                        <a:rPr lang="nl-NL" b="1" dirty="0" err="1">
                          <a:solidFill>
                            <a:schemeClr val="tx1"/>
                          </a:solidFill>
                        </a:rPr>
                        <a:t>Phrenos</a:t>
                      </a:r>
                      <a:r>
                        <a:rPr lang="nl-NL" b="1" dirty="0">
                          <a:solidFill>
                            <a:schemeClr val="tx1"/>
                          </a:solidFill>
                        </a:rPr>
                        <a:t>                      Dataportal (</a:t>
                      </a:r>
                      <a:r>
                        <a:rPr lang="nl-NL" b="1" dirty="0" err="1">
                          <a:solidFill>
                            <a:schemeClr val="tx1"/>
                          </a:solidFill>
                        </a:rPr>
                        <a:t>Akwa</a:t>
                      </a:r>
                      <a:r>
                        <a:rPr lang="nl-NL" b="1" dirty="0">
                          <a:solidFill>
                            <a:schemeClr val="tx1"/>
                          </a:solidFill>
                        </a:rPr>
                        <a:t> GGZ)               Labour market </a:t>
                      </a:r>
                      <a:r>
                        <a:rPr lang="nl-NL" b="1" dirty="0" err="1">
                          <a:solidFill>
                            <a:schemeClr val="tx1"/>
                          </a:solidFill>
                        </a:rPr>
                        <a:t>regions</a:t>
                      </a:r>
                      <a:r>
                        <a:rPr lang="nl-NL" b="1" dirty="0">
                          <a:solidFill>
                            <a:schemeClr val="tx1"/>
                          </a:solidFill>
                        </a:rPr>
                        <a:t>             National policy makers (Hoofdzaak Werk / Divosa)</a:t>
                      </a:r>
                    </a:p>
                    <a:p>
                      <a:endParaRPr lang="nl-NL" dirty="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l-NL"/>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nl-NL"/>
                    </a:p>
                  </a:txBody>
                  <a:tcPr/>
                </a:tc>
                <a:tc hMerge="1">
                  <a:txBody>
                    <a:bodyPr/>
                    <a:lstStyle/>
                    <a:p>
                      <a:endParaRPr lang="nl-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nl-NL"/>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65439816"/>
                  </a:ext>
                </a:extLst>
              </a:tr>
            </a:tbl>
          </a:graphicData>
        </a:graphic>
      </p:graphicFrame>
      <p:sp>
        <p:nvSpPr>
          <p:cNvPr id="7" name="Tijdelijke aanduiding voor datum 5">
            <a:extLst>
              <a:ext uri="{FF2B5EF4-FFF2-40B4-BE49-F238E27FC236}">
                <a16:creationId xmlns:a16="http://schemas.microsoft.com/office/drawing/2014/main" id="{83D3D7C9-CF66-FA46-A8FB-CF13E32BE328}"/>
              </a:ext>
            </a:extLst>
          </p:cNvPr>
          <p:cNvSpPr>
            <a:spLocks noGrp="1"/>
          </p:cNvSpPr>
          <p:nvPr>
            <p:ph type="dt" sz="half" idx="10"/>
          </p:nvPr>
        </p:nvSpPr>
        <p:spPr>
          <a:xfrm>
            <a:off x="9169200" y="6300001"/>
            <a:ext cx="720000" cy="365125"/>
          </a:xfrm>
        </p:spPr>
        <p:txBody>
          <a:bodyPr vert="horz" lIns="0" tIns="0" rIns="0" bIns="0" rtlCol="0" anchor="ctr"/>
          <a:lstStyle/>
          <a:p>
            <a:fld id="{8B4F8386-9DC0-3B4E-8D55-D49ACB49C943}" type="datetime1">
              <a:rPr lang="nl-NL" sz="900">
                <a:solidFill>
                  <a:srgbClr val="753349"/>
                </a:solidFill>
              </a:rPr>
              <a:t>22-11-2023</a:t>
            </a:fld>
            <a:endParaRPr lang="nl-NL" sz="900" dirty="0">
              <a:solidFill>
                <a:srgbClr val="753349"/>
              </a:solidFill>
            </a:endParaRPr>
          </a:p>
        </p:txBody>
      </p:sp>
      <p:sp>
        <p:nvSpPr>
          <p:cNvPr id="8" name="Tijdelijke aanduiding voor dianummer 8">
            <a:extLst>
              <a:ext uri="{FF2B5EF4-FFF2-40B4-BE49-F238E27FC236}">
                <a16:creationId xmlns:a16="http://schemas.microsoft.com/office/drawing/2014/main" id="{B1BD9555-6163-5241-9E79-656FE904B401}"/>
              </a:ext>
            </a:extLst>
          </p:cNvPr>
          <p:cNvSpPr>
            <a:spLocks noGrp="1"/>
          </p:cNvSpPr>
          <p:nvPr>
            <p:ph type="sldNum" sz="quarter" idx="12"/>
          </p:nvPr>
        </p:nvSpPr>
        <p:spPr>
          <a:xfrm>
            <a:off x="10248002" y="6300001"/>
            <a:ext cx="503999" cy="365125"/>
          </a:xfrm>
        </p:spPr>
        <p:txBody>
          <a:bodyPr vert="horz" lIns="0" tIns="0" rIns="0" bIns="0" rtlCol="0" anchor="ctr"/>
          <a:lstStyle/>
          <a:p>
            <a:fld id="{2358F049-0539-3E42-AA29-C449933F54AC}" type="slidenum">
              <a:rPr lang="nl-NL" sz="900">
                <a:solidFill>
                  <a:srgbClr val="753349"/>
                </a:solidFill>
              </a:rPr>
              <a:t>7</a:t>
            </a:fld>
            <a:endParaRPr lang="nl-NL" sz="900" dirty="0">
              <a:solidFill>
                <a:srgbClr val="753349"/>
              </a:solidFill>
            </a:endParaRPr>
          </a:p>
        </p:txBody>
      </p:sp>
      <p:sp>
        <p:nvSpPr>
          <p:cNvPr id="9" name="Tijdelijke aanduiding voor voettekst 7">
            <a:extLst>
              <a:ext uri="{FF2B5EF4-FFF2-40B4-BE49-F238E27FC236}">
                <a16:creationId xmlns:a16="http://schemas.microsoft.com/office/drawing/2014/main" id="{919E022A-7258-8F4E-9EAE-83FA68C9E166}"/>
              </a:ext>
            </a:extLst>
          </p:cNvPr>
          <p:cNvSpPr>
            <a:spLocks noGrp="1"/>
          </p:cNvSpPr>
          <p:nvPr>
            <p:ph type="ftr" sz="quarter" idx="11"/>
          </p:nvPr>
        </p:nvSpPr>
        <p:spPr>
          <a:xfrm>
            <a:off x="1206000" y="6300001"/>
            <a:ext cx="4680000" cy="365125"/>
          </a:xfrm>
        </p:spPr>
        <p:txBody>
          <a:bodyPr vert="horz" lIns="0" tIns="0" rIns="0" bIns="0" rtlCol="0" anchor="ctr"/>
          <a:lstStyle/>
          <a:p>
            <a:r>
              <a:rPr lang="nl-NL" sz="900" b="0" dirty="0">
                <a:solidFill>
                  <a:srgbClr val="753349"/>
                </a:solidFill>
                <a:latin typeface="+mn-lt"/>
              </a:rPr>
              <a:t>Kennis delen over herstel, behandeling en participatie bij ernstige psychische aandoeningen</a:t>
            </a:r>
          </a:p>
        </p:txBody>
      </p:sp>
      <p:sp>
        <p:nvSpPr>
          <p:cNvPr id="5" name="Rechthoek: afgeronde hoeken 4">
            <a:extLst>
              <a:ext uri="{FF2B5EF4-FFF2-40B4-BE49-F238E27FC236}">
                <a16:creationId xmlns:a16="http://schemas.microsoft.com/office/drawing/2014/main" id="{DE35E3BA-9138-920B-CDE0-4075F7A0997F}"/>
              </a:ext>
            </a:extLst>
          </p:cNvPr>
          <p:cNvSpPr/>
          <p:nvPr/>
        </p:nvSpPr>
        <p:spPr>
          <a:xfrm>
            <a:off x="603848" y="2121576"/>
            <a:ext cx="1647645" cy="8497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err="1">
                <a:solidFill>
                  <a:schemeClr val="bg1"/>
                </a:solidFill>
              </a:rPr>
              <a:t>Registration</a:t>
            </a:r>
            <a:r>
              <a:rPr lang="nl-NL" sz="1000" dirty="0">
                <a:solidFill>
                  <a:schemeClr val="bg1"/>
                </a:solidFill>
              </a:rPr>
              <a:t> </a:t>
            </a:r>
            <a:r>
              <a:rPr lang="nl-NL" sz="1000" dirty="0" err="1">
                <a:solidFill>
                  <a:schemeClr val="bg1"/>
                </a:solidFill>
              </a:rPr>
              <a:t>aggregated</a:t>
            </a:r>
            <a:r>
              <a:rPr lang="nl-NL" sz="1000" dirty="0">
                <a:solidFill>
                  <a:schemeClr val="bg1"/>
                </a:solidFill>
              </a:rPr>
              <a:t> information</a:t>
            </a:r>
          </a:p>
        </p:txBody>
      </p:sp>
      <p:sp>
        <p:nvSpPr>
          <p:cNvPr id="6" name="Rechthoek: afgeronde hoeken 5">
            <a:extLst>
              <a:ext uri="{FF2B5EF4-FFF2-40B4-BE49-F238E27FC236}">
                <a16:creationId xmlns:a16="http://schemas.microsoft.com/office/drawing/2014/main" id="{01CACE87-707F-B030-CA01-9CA06CA2047B}"/>
              </a:ext>
            </a:extLst>
          </p:cNvPr>
          <p:cNvSpPr/>
          <p:nvPr/>
        </p:nvSpPr>
        <p:spPr>
          <a:xfrm>
            <a:off x="603847" y="3377001"/>
            <a:ext cx="1647645" cy="8497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000" dirty="0">
                <a:solidFill>
                  <a:schemeClr val="tx1"/>
                </a:solidFill>
              </a:rPr>
              <a:t>Support in </a:t>
            </a:r>
            <a:r>
              <a:rPr lang="nl-NL" sz="1000" dirty="0" err="1">
                <a:solidFill>
                  <a:schemeClr val="tx1"/>
                </a:solidFill>
              </a:rPr>
              <a:t>registration</a:t>
            </a:r>
            <a:r>
              <a:rPr lang="nl-NL" sz="1000" dirty="0">
                <a:solidFill>
                  <a:schemeClr val="tx1"/>
                </a:solidFill>
              </a:rPr>
              <a:t> </a:t>
            </a:r>
            <a:r>
              <a:rPr lang="nl-NL" sz="1000" dirty="0" err="1">
                <a:solidFill>
                  <a:schemeClr val="tx1"/>
                </a:solidFill>
              </a:rPr>
              <a:t>with</a:t>
            </a:r>
            <a:r>
              <a:rPr lang="nl-NL" sz="1000" dirty="0">
                <a:solidFill>
                  <a:schemeClr val="tx1"/>
                </a:solidFill>
              </a:rPr>
              <a:t> </a:t>
            </a:r>
            <a:r>
              <a:rPr lang="nl-NL" sz="1000" dirty="0" err="1">
                <a:solidFill>
                  <a:schemeClr val="tx1"/>
                </a:solidFill>
              </a:rPr>
              <a:t>documents</a:t>
            </a:r>
            <a:r>
              <a:rPr lang="nl-NL" sz="1000" dirty="0">
                <a:solidFill>
                  <a:schemeClr val="tx1"/>
                </a:solidFill>
              </a:rPr>
              <a:t> </a:t>
            </a:r>
            <a:r>
              <a:rPr lang="nl-NL" sz="1000" dirty="0" err="1">
                <a:solidFill>
                  <a:schemeClr val="tx1"/>
                </a:solidFill>
              </a:rPr>
              <a:t>and</a:t>
            </a:r>
            <a:r>
              <a:rPr lang="nl-NL" sz="1000" dirty="0">
                <a:solidFill>
                  <a:schemeClr val="tx1"/>
                </a:solidFill>
              </a:rPr>
              <a:t> </a:t>
            </a:r>
            <a:r>
              <a:rPr lang="nl-NL" sz="1000" dirty="0" err="1">
                <a:solidFill>
                  <a:schemeClr val="tx1"/>
                </a:solidFill>
              </a:rPr>
              <a:t>advice</a:t>
            </a:r>
            <a:endParaRPr lang="nl-NL" sz="1000" dirty="0">
              <a:solidFill>
                <a:schemeClr val="tx1"/>
              </a:solidFill>
            </a:endParaRPr>
          </a:p>
        </p:txBody>
      </p:sp>
      <p:sp>
        <p:nvSpPr>
          <p:cNvPr id="10" name="Rechthoek: afgeronde hoeken 9">
            <a:extLst>
              <a:ext uri="{FF2B5EF4-FFF2-40B4-BE49-F238E27FC236}">
                <a16:creationId xmlns:a16="http://schemas.microsoft.com/office/drawing/2014/main" id="{69C401C6-68A0-43D8-A313-85A895610820}"/>
              </a:ext>
            </a:extLst>
          </p:cNvPr>
          <p:cNvSpPr/>
          <p:nvPr/>
        </p:nvSpPr>
        <p:spPr>
          <a:xfrm>
            <a:off x="603849" y="4778894"/>
            <a:ext cx="8928342" cy="43132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1200" dirty="0">
                <a:solidFill>
                  <a:schemeClr val="tx1"/>
                </a:solidFill>
              </a:rPr>
              <a:t>Steering proces of </a:t>
            </a:r>
            <a:r>
              <a:rPr lang="nl-NL" sz="1200" dirty="0" err="1">
                <a:solidFill>
                  <a:schemeClr val="tx1"/>
                </a:solidFill>
              </a:rPr>
              <a:t>registration</a:t>
            </a:r>
            <a:r>
              <a:rPr lang="nl-NL" sz="1200" dirty="0">
                <a:solidFill>
                  <a:schemeClr val="tx1"/>
                </a:solidFill>
              </a:rPr>
              <a:t>, </a:t>
            </a:r>
            <a:r>
              <a:rPr lang="nl-NL" sz="1200" dirty="0" err="1">
                <a:solidFill>
                  <a:schemeClr val="tx1"/>
                </a:solidFill>
              </a:rPr>
              <a:t>reporting</a:t>
            </a:r>
            <a:r>
              <a:rPr lang="nl-NL" sz="1200" dirty="0">
                <a:solidFill>
                  <a:schemeClr val="tx1"/>
                </a:solidFill>
              </a:rPr>
              <a:t> </a:t>
            </a:r>
            <a:r>
              <a:rPr lang="nl-NL" sz="1200" dirty="0" err="1">
                <a:solidFill>
                  <a:schemeClr val="tx1"/>
                </a:solidFill>
              </a:rPr>
              <a:t>and</a:t>
            </a:r>
            <a:r>
              <a:rPr lang="nl-NL" sz="1200" dirty="0">
                <a:solidFill>
                  <a:schemeClr val="tx1"/>
                </a:solidFill>
              </a:rPr>
              <a:t> feedback on </a:t>
            </a:r>
            <a:r>
              <a:rPr lang="nl-NL" sz="1200" dirty="0" err="1">
                <a:solidFill>
                  <a:schemeClr val="tx1"/>
                </a:solidFill>
              </a:rPr>
              <a:t>quality</a:t>
            </a:r>
            <a:r>
              <a:rPr lang="nl-NL" sz="1200" dirty="0">
                <a:solidFill>
                  <a:schemeClr val="tx1"/>
                </a:solidFill>
              </a:rPr>
              <a:t> </a:t>
            </a:r>
            <a:r>
              <a:rPr lang="nl-NL" sz="1200" dirty="0" err="1">
                <a:solidFill>
                  <a:schemeClr val="tx1"/>
                </a:solidFill>
              </a:rPr>
              <a:t>reports</a:t>
            </a:r>
            <a:endParaRPr lang="nl-NL" sz="1200" dirty="0">
              <a:solidFill>
                <a:schemeClr val="tx1"/>
              </a:solidFill>
            </a:endParaRPr>
          </a:p>
        </p:txBody>
      </p:sp>
      <p:sp>
        <p:nvSpPr>
          <p:cNvPr id="11" name="Rechthoek: afgeronde hoeken 10">
            <a:extLst>
              <a:ext uri="{FF2B5EF4-FFF2-40B4-BE49-F238E27FC236}">
                <a16:creationId xmlns:a16="http://schemas.microsoft.com/office/drawing/2014/main" id="{5BEAAB38-E23B-0C51-A430-93699E7A1F78}"/>
              </a:ext>
            </a:extLst>
          </p:cNvPr>
          <p:cNvSpPr/>
          <p:nvPr/>
        </p:nvSpPr>
        <p:spPr>
          <a:xfrm>
            <a:off x="603848" y="5302191"/>
            <a:ext cx="9207713" cy="43132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200" dirty="0">
                <a:solidFill>
                  <a:schemeClr val="tx1"/>
                </a:solidFill>
              </a:rPr>
              <a:t>Steering proces of </a:t>
            </a:r>
            <a:r>
              <a:rPr lang="nl-NL" sz="1200" dirty="0" err="1">
                <a:solidFill>
                  <a:schemeClr val="tx1"/>
                </a:solidFill>
              </a:rPr>
              <a:t>registration</a:t>
            </a:r>
            <a:r>
              <a:rPr lang="nl-NL" sz="1200" dirty="0">
                <a:solidFill>
                  <a:schemeClr val="tx1"/>
                </a:solidFill>
              </a:rPr>
              <a:t>, </a:t>
            </a:r>
            <a:r>
              <a:rPr lang="nl-NL" sz="1200" dirty="0" err="1">
                <a:solidFill>
                  <a:schemeClr val="tx1"/>
                </a:solidFill>
              </a:rPr>
              <a:t>reporting</a:t>
            </a:r>
            <a:r>
              <a:rPr lang="nl-NL" sz="1200" dirty="0">
                <a:solidFill>
                  <a:schemeClr val="tx1"/>
                </a:solidFill>
              </a:rPr>
              <a:t> </a:t>
            </a:r>
            <a:r>
              <a:rPr lang="nl-NL" sz="1200" dirty="0" err="1">
                <a:solidFill>
                  <a:schemeClr val="tx1"/>
                </a:solidFill>
              </a:rPr>
              <a:t>and</a:t>
            </a:r>
            <a:r>
              <a:rPr lang="nl-NL" sz="1200" dirty="0">
                <a:solidFill>
                  <a:schemeClr val="tx1"/>
                </a:solidFill>
              </a:rPr>
              <a:t> feedback on </a:t>
            </a:r>
            <a:r>
              <a:rPr lang="nl-NL" sz="1200" dirty="0" err="1">
                <a:solidFill>
                  <a:schemeClr val="tx1"/>
                </a:solidFill>
              </a:rPr>
              <a:t>quality</a:t>
            </a:r>
            <a:r>
              <a:rPr lang="nl-NL" sz="1200" dirty="0">
                <a:solidFill>
                  <a:schemeClr val="tx1"/>
                </a:solidFill>
              </a:rPr>
              <a:t> </a:t>
            </a:r>
            <a:r>
              <a:rPr lang="nl-NL" sz="1200" dirty="0" err="1">
                <a:solidFill>
                  <a:schemeClr val="tx1"/>
                </a:solidFill>
              </a:rPr>
              <a:t>reports</a:t>
            </a:r>
            <a:endParaRPr lang="nl-NL" sz="1200" dirty="0">
              <a:solidFill>
                <a:schemeClr val="tx1"/>
              </a:solidFill>
            </a:endParaRPr>
          </a:p>
        </p:txBody>
      </p:sp>
      <p:sp>
        <p:nvSpPr>
          <p:cNvPr id="12" name="Rechthoek 11">
            <a:extLst>
              <a:ext uri="{FF2B5EF4-FFF2-40B4-BE49-F238E27FC236}">
                <a16:creationId xmlns:a16="http://schemas.microsoft.com/office/drawing/2014/main" id="{D9B5F125-2977-0027-F072-A54361545507}"/>
              </a:ext>
            </a:extLst>
          </p:cNvPr>
          <p:cNvSpPr/>
          <p:nvPr/>
        </p:nvSpPr>
        <p:spPr>
          <a:xfrm>
            <a:off x="1035170" y="6071828"/>
            <a:ext cx="170830" cy="144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D67CFF5-06EE-F8DC-9A8B-3BD4F35AB1AB}"/>
              </a:ext>
            </a:extLst>
          </p:cNvPr>
          <p:cNvSpPr/>
          <p:nvPr/>
        </p:nvSpPr>
        <p:spPr>
          <a:xfrm>
            <a:off x="2206230" y="6061597"/>
            <a:ext cx="170830" cy="1444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EA1DE286-B386-7F73-BF0E-411EE87C018F}"/>
              </a:ext>
            </a:extLst>
          </p:cNvPr>
          <p:cNvSpPr/>
          <p:nvPr/>
        </p:nvSpPr>
        <p:spPr>
          <a:xfrm>
            <a:off x="3228895" y="6048271"/>
            <a:ext cx="170830" cy="1444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7566889-DB90-703E-E441-A2649D15E19D}"/>
              </a:ext>
            </a:extLst>
          </p:cNvPr>
          <p:cNvSpPr/>
          <p:nvPr/>
        </p:nvSpPr>
        <p:spPr>
          <a:xfrm>
            <a:off x="4897190" y="6061597"/>
            <a:ext cx="170830" cy="14440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58FA556D-3E01-1083-C8D2-3078FE648E18}"/>
              </a:ext>
            </a:extLst>
          </p:cNvPr>
          <p:cNvSpPr/>
          <p:nvPr/>
        </p:nvSpPr>
        <p:spPr>
          <a:xfrm>
            <a:off x="6512943" y="6071828"/>
            <a:ext cx="170830" cy="14440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cxnSp>
        <p:nvCxnSpPr>
          <p:cNvPr id="18" name="Rechte verbindingslijn met pijl 17">
            <a:extLst>
              <a:ext uri="{FF2B5EF4-FFF2-40B4-BE49-F238E27FC236}">
                <a16:creationId xmlns:a16="http://schemas.microsoft.com/office/drawing/2014/main" id="{1CBCE30C-1115-6D16-FFE1-BA4BF2936C47}"/>
              </a:ext>
            </a:extLst>
          </p:cNvPr>
          <p:cNvCxnSpPr>
            <a:stCxn id="6" idx="0"/>
          </p:cNvCxnSpPr>
          <p:nvPr/>
        </p:nvCxnSpPr>
        <p:spPr>
          <a:xfrm flipH="1" flipV="1">
            <a:off x="1427669" y="2971278"/>
            <a:ext cx="1" cy="4057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hthoek: afgeronde hoeken 18">
            <a:extLst>
              <a:ext uri="{FF2B5EF4-FFF2-40B4-BE49-F238E27FC236}">
                <a16:creationId xmlns:a16="http://schemas.microsoft.com/office/drawing/2014/main" id="{A758ED63-5E52-BFC9-1A80-CE2F927D0379}"/>
              </a:ext>
            </a:extLst>
          </p:cNvPr>
          <p:cNvSpPr/>
          <p:nvPr/>
        </p:nvSpPr>
        <p:spPr>
          <a:xfrm>
            <a:off x="2872596" y="2125171"/>
            <a:ext cx="1388853" cy="626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t>Deliverable in dataportal</a:t>
            </a:r>
          </a:p>
        </p:txBody>
      </p:sp>
      <p:sp>
        <p:nvSpPr>
          <p:cNvPr id="20" name="Rechthoek: afgeronde hoeken 19">
            <a:extLst>
              <a:ext uri="{FF2B5EF4-FFF2-40B4-BE49-F238E27FC236}">
                <a16:creationId xmlns:a16="http://schemas.microsoft.com/office/drawing/2014/main" id="{F82D51E9-7609-B23D-53D6-EE2B11F7DA81}"/>
              </a:ext>
            </a:extLst>
          </p:cNvPr>
          <p:cNvSpPr/>
          <p:nvPr/>
        </p:nvSpPr>
        <p:spPr>
          <a:xfrm>
            <a:off x="2881766" y="3956184"/>
            <a:ext cx="1388853" cy="6266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000" dirty="0" err="1">
                <a:solidFill>
                  <a:schemeClr val="tx1"/>
                </a:solidFill>
              </a:rPr>
              <a:t>Facilitate</a:t>
            </a:r>
            <a:r>
              <a:rPr lang="nl-NL" sz="1000" dirty="0">
                <a:solidFill>
                  <a:schemeClr val="tx1"/>
                </a:solidFill>
              </a:rPr>
              <a:t> </a:t>
            </a:r>
            <a:r>
              <a:rPr lang="nl-NL" sz="1000" dirty="0" err="1">
                <a:solidFill>
                  <a:schemeClr val="tx1"/>
                </a:solidFill>
              </a:rPr>
              <a:t>with</a:t>
            </a:r>
            <a:r>
              <a:rPr lang="nl-NL" sz="1000" dirty="0">
                <a:solidFill>
                  <a:schemeClr val="tx1"/>
                </a:solidFill>
              </a:rPr>
              <a:t> </a:t>
            </a:r>
            <a:r>
              <a:rPr lang="nl-NL" sz="1000" dirty="0" err="1">
                <a:solidFill>
                  <a:schemeClr val="tx1"/>
                </a:solidFill>
              </a:rPr>
              <a:t>the</a:t>
            </a:r>
            <a:r>
              <a:rPr lang="nl-NL" sz="1000" dirty="0">
                <a:solidFill>
                  <a:schemeClr val="tx1"/>
                </a:solidFill>
              </a:rPr>
              <a:t> content</a:t>
            </a:r>
          </a:p>
        </p:txBody>
      </p:sp>
      <p:sp>
        <p:nvSpPr>
          <p:cNvPr id="21" name="Rechthoek: afgeronde hoeken 20">
            <a:extLst>
              <a:ext uri="{FF2B5EF4-FFF2-40B4-BE49-F238E27FC236}">
                <a16:creationId xmlns:a16="http://schemas.microsoft.com/office/drawing/2014/main" id="{A216A147-843E-D8A3-43E0-0C56F00C3DFF}"/>
              </a:ext>
            </a:extLst>
          </p:cNvPr>
          <p:cNvSpPr/>
          <p:nvPr/>
        </p:nvSpPr>
        <p:spPr>
          <a:xfrm>
            <a:off x="2881765" y="3341074"/>
            <a:ext cx="1388853" cy="6266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1000" dirty="0" err="1">
                <a:solidFill>
                  <a:schemeClr val="tx1"/>
                </a:solidFill>
              </a:rPr>
              <a:t>Facilitate</a:t>
            </a:r>
            <a:r>
              <a:rPr lang="nl-NL" sz="1000" dirty="0">
                <a:solidFill>
                  <a:schemeClr val="tx1"/>
                </a:solidFill>
              </a:rPr>
              <a:t> </a:t>
            </a:r>
            <a:r>
              <a:rPr lang="nl-NL" sz="1000" dirty="0" err="1">
                <a:solidFill>
                  <a:schemeClr val="tx1"/>
                </a:solidFill>
              </a:rPr>
              <a:t>infrastructure</a:t>
            </a:r>
            <a:r>
              <a:rPr lang="nl-NL" sz="1000" dirty="0">
                <a:solidFill>
                  <a:schemeClr val="tx1"/>
                </a:solidFill>
              </a:rPr>
              <a:t> dataportal</a:t>
            </a:r>
          </a:p>
        </p:txBody>
      </p:sp>
      <p:cxnSp>
        <p:nvCxnSpPr>
          <p:cNvPr id="23" name="Rechte verbindingslijn met pijl 22">
            <a:extLst>
              <a:ext uri="{FF2B5EF4-FFF2-40B4-BE49-F238E27FC236}">
                <a16:creationId xmlns:a16="http://schemas.microsoft.com/office/drawing/2014/main" id="{EE53EBD8-8F62-69FC-0DD5-70DE711164CA}"/>
              </a:ext>
            </a:extLst>
          </p:cNvPr>
          <p:cNvCxnSpPr/>
          <p:nvPr/>
        </p:nvCxnSpPr>
        <p:spPr>
          <a:xfrm flipV="1">
            <a:off x="3576191" y="2751826"/>
            <a:ext cx="0" cy="589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Rechte verbindingslijn met pijl 24">
            <a:extLst>
              <a:ext uri="{FF2B5EF4-FFF2-40B4-BE49-F238E27FC236}">
                <a16:creationId xmlns:a16="http://schemas.microsoft.com/office/drawing/2014/main" id="{64D7EE51-7A75-FA49-A925-266B90B084CD}"/>
              </a:ext>
            </a:extLst>
          </p:cNvPr>
          <p:cNvCxnSpPr>
            <a:cxnSpLocks/>
          </p:cNvCxnSpPr>
          <p:nvPr/>
        </p:nvCxnSpPr>
        <p:spPr>
          <a:xfrm>
            <a:off x="2251493" y="2363638"/>
            <a:ext cx="62110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Rechte verbindingslijn met pijl 26">
            <a:extLst>
              <a:ext uri="{FF2B5EF4-FFF2-40B4-BE49-F238E27FC236}">
                <a16:creationId xmlns:a16="http://schemas.microsoft.com/office/drawing/2014/main" id="{4739C663-D3DC-2776-7C30-89C6BF4E4E8E}"/>
              </a:ext>
            </a:extLst>
          </p:cNvPr>
          <p:cNvCxnSpPr>
            <a:cxnSpLocks/>
          </p:cNvCxnSpPr>
          <p:nvPr/>
        </p:nvCxnSpPr>
        <p:spPr>
          <a:xfrm>
            <a:off x="4270619" y="2369389"/>
            <a:ext cx="93708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Rechthoek: afgeronde hoeken 28">
            <a:extLst>
              <a:ext uri="{FF2B5EF4-FFF2-40B4-BE49-F238E27FC236}">
                <a16:creationId xmlns:a16="http://schemas.microsoft.com/office/drawing/2014/main" id="{6CB22980-7F72-FF61-E1A5-0F77BE2D58FB}"/>
              </a:ext>
            </a:extLst>
          </p:cNvPr>
          <p:cNvSpPr/>
          <p:nvPr/>
        </p:nvSpPr>
        <p:spPr>
          <a:xfrm>
            <a:off x="5268800" y="2147332"/>
            <a:ext cx="1852304" cy="94929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1000" dirty="0">
                <a:solidFill>
                  <a:schemeClr val="tx1"/>
                </a:solidFill>
              </a:rPr>
              <a:t>Check data </a:t>
            </a:r>
            <a:r>
              <a:rPr lang="nl-NL" sz="1000" dirty="0" err="1">
                <a:solidFill>
                  <a:schemeClr val="tx1"/>
                </a:solidFill>
              </a:rPr>
              <a:t>quality</a:t>
            </a:r>
            <a:r>
              <a:rPr lang="nl-NL" sz="1000" dirty="0">
                <a:solidFill>
                  <a:schemeClr val="tx1"/>
                </a:solidFill>
              </a:rPr>
              <a:t> </a:t>
            </a:r>
            <a:r>
              <a:rPr lang="nl-NL" sz="1000" dirty="0" err="1">
                <a:solidFill>
                  <a:schemeClr val="tx1"/>
                </a:solidFill>
              </a:rPr>
              <a:t>and</a:t>
            </a:r>
            <a:r>
              <a:rPr lang="nl-NL" sz="1000" dirty="0">
                <a:solidFill>
                  <a:schemeClr val="tx1"/>
                </a:solidFill>
              </a:rPr>
              <a:t> processing information </a:t>
            </a:r>
            <a:r>
              <a:rPr lang="nl-NL" sz="1000" dirty="0" err="1">
                <a:solidFill>
                  <a:schemeClr val="tx1"/>
                </a:solidFill>
              </a:rPr>
              <a:t>from</a:t>
            </a:r>
            <a:r>
              <a:rPr lang="nl-NL" sz="1000" dirty="0">
                <a:solidFill>
                  <a:schemeClr val="tx1"/>
                </a:solidFill>
              </a:rPr>
              <a:t> data portal </a:t>
            </a:r>
            <a:r>
              <a:rPr lang="nl-NL" sz="1000" dirty="0" err="1">
                <a:solidFill>
                  <a:schemeClr val="tx1"/>
                </a:solidFill>
              </a:rPr>
              <a:t>to</a:t>
            </a:r>
            <a:r>
              <a:rPr lang="nl-NL" sz="1000" dirty="0">
                <a:solidFill>
                  <a:schemeClr val="tx1"/>
                </a:solidFill>
              </a:rPr>
              <a:t> </a:t>
            </a:r>
            <a:r>
              <a:rPr lang="nl-NL" sz="1000" dirty="0" err="1">
                <a:solidFill>
                  <a:schemeClr val="tx1"/>
                </a:solidFill>
              </a:rPr>
              <a:t>quality</a:t>
            </a:r>
            <a:r>
              <a:rPr lang="nl-NL" sz="1000" dirty="0">
                <a:solidFill>
                  <a:schemeClr val="tx1"/>
                </a:solidFill>
              </a:rPr>
              <a:t> </a:t>
            </a:r>
            <a:r>
              <a:rPr lang="nl-NL" sz="1000" dirty="0" err="1">
                <a:solidFill>
                  <a:schemeClr val="tx1"/>
                </a:solidFill>
              </a:rPr>
              <a:t>reports</a:t>
            </a:r>
            <a:r>
              <a:rPr lang="nl-NL" sz="1000" dirty="0">
                <a:solidFill>
                  <a:schemeClr val="tx1"/>
                </a:solidFill>
              </a:rPr>
              <a:t>.</a:t>
            </a:r>
          </a:p>
        </p:txBody>
      </p:sp>
      <p:sp>
        <p:nvSpPr>
          <p:cNvPr id="30" name="Rechthoek: afgeronde hoeken 29">
            <a:extLst>
              <a:ext uri="{FF2B5EF4-FFF2-40B4-BE49-F238E27FC236}">
                <a16:creationId xmlns:a16="http://schemas.microsoft.com/office/drawing/2014/main" id="{E49E5CAF-8B43-8134-229A-9417F9331370}"/>
              </a:ext>
            </a:extLst>
          </p:cNvPr>
          <p:cNvSpPr/>
          <p:nvPr/>
        </p:nvSpPr>
        <p:spPr>
          <a:xfrm>
            <a:off x="5371129" y="3733875"/>
            <a:ext cx="1647645" cy="8497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000" dirty="0" err="1">
                <a:solidFill>
                  <a:schemeClr val="tx1"/>
                </a:solidFill>
              </a:rPr>
              <a:t>Supporting</a:t>
            </a:r>
            <a:r>
              <a:rPr lang="nl-NL" sz="1000" dirty="0">
                <a:solidFill>
                  <a:schemeClr val="tx1"/>
                </a:solidFill>
              </a:rPr>
              <a:t> data </a:t>
            </a:r>
            <a:r>
              <a:rPr lang="nl-NL" sz="1000" dirty="0" err="1">
                <a:solidFill>
                  <a:schemeClr val="tx1"/>
                </a:solidFill>
              </a:rPr>
              <a:t>quality</a:t>
            </a:r>
            <a:r>
              <a:rPr lang="nl-NL" sz="1000" dirty="0">
                <a:solidFill>
                  <a:schemeClr val="tx1"/>
                </a:solidFill>
              </a:rPr>
              <a:t> check </a:t>
            </a:r>
            <a:r>
              <a:rPr lang="nl-NL" sz="1000" dirty="0" err="1">
                <a:solidFill>
                  <a:schemeClr val="tx1"/>
                </a:solidFill>
              </a:rPr>
              <a:t>and</a:t>
            </a:r>
            <a:r>
              <a:rPr lang="nl-NL" sz="1000" dirty="0">
                <a:solidFill>
                  <a:schemeClr val="tx1"/>
                </a:solidFill>
              </a:rPr>
              <a:t> processing information</a:t>
            </a:r>
          </a:p>
        </p:txBody>
      </p:sp>
      <p:cxnSp>
        <p:nvCxnSpPr>
          <p:cNvPr id="31" name="Rechte verbindingslijn met pijl 30">
            <a:extLst>
              <a:ext uri="{FF2B5EF4-FFF2-40B4-BE49-F238E27FC236}">
                <a16:creationId xmlns:a16="http://schemas.microsoft.com/office/drawing/2014/main" id="{561FA5DC-9060-E6C0-114D-91DA4A702669}"/>
              </a:ext>
            </a:extLst>
          </p:cNvPr>
          <p:cNvCxnSpPr/>
          <p:nvPr/>
        </p:nvCxnSpPr>
        <p:spPr>
          <a:xfrm flipV="1">
            <a:off x="6194951" y="3144627"/>
            <a:ext cx="0" cy="589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Rechthoek: afgeronde hoeken 31">
            <a:extLst>
              <a:ext uri="{FF2B5EF4-FFF2-40B4-BE49-F238E27FC236}">
                <a16:creationId xmlns:a16="http://schemas.microsoft.com/office/drawing/2014/main" id="{E327D50A-40EE-863F-4749-33DECA8D0CBB}"/>
              </a:ext>
            </a:extLst>
          </p:cNvPr>
          <p:cNvSpPr/>
          <p:nvPr/>
        </p:nvSpPr>
        <p:spPr>
          <a:xfrm>
            <a:off x="7930553" y="2065979"/>
            <a:ext cx="1552756" cy="6343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1000" dirty="0">
                <a:solidFill>
                  <a:schemeClr val="tx1"/>
                </a:solidFill>
              </a:rPr>
              <a:t>Development of </a:t>
            </a:r>
            <a:r>
              <a:rPr lang="nl-NL" sz="1000" dirty="0" err="1">
                <a:solidFill>
                  <a:schemeClr val="tx1"/>
                </a:solidFill>
              </a:rPr>
              <a:t>quality</a:t>
            </a:r>
            <a:r>
              <a:rPr lang="nl-NL" sz="1000" dirty="0">
                <a:solidFill>
                  <a:schemeClr val="tx1"/>
                </a:solidFill>
              </a:rPr>
              <a:t> </a:t>
            </a:r>
            <a:r>
              <a:rPr lang="nl-NL" sz="1000" dirty="0" err="1">
                <a:solidFill>
                  <a:schemeClr val="tx1"/>
                </a:solidFill>
              </a:rPr>
              <a:t>reports</a:t>
            </a:r>
            <a:r>
              <a:rPr lang="nl-NL" sz="1000" dirty="0">
                <a:solidFill>
                  <a:schemeClr val="tx1"/>
                </a:solidFill>
              </a:rPr>
              <a:t> </a:t>
            </a:r>
            <a:r>
              <a:rPr lang="nl-NL" sz="1000" dirty="0" err="1">
                <a:solidFill>
                  <a:schemeClr val="tx1"/>
                </a:solidFill>
              </a:rPr>
              <a:t>organization</a:t>
            </a:r>
            <a:r>
              <a:rPr lang="nl-NL" sz="1000" dirty="0">
                <a:solidFill>
                  <a:schemeClr val="tx1"/>
                </a:solidFill>
              </a:rPr>
              <a:t> </a:t>
            </a:r>
            <a:r>
              <a:rPr lang="nl-NL" sz="1000" dirty="0" err="1">
                <a:solidFill>
                  <a:schemeClr val="tx1"/>
                </a:solidFill>
              </a:rPr>
              <a:t>and</a:t>
            </a:r>
            <a:r>
              <a:rPr lang="nl-NL" sz="1000" dirty="0">
                <a:solidFill>
                  <a:schemeClr val="tx1"/>
                </a:solidFill>
              </a:rPr>
              <a:t> </a:t>
            </a:r>
            <a:r>
              <a:rPr lang="nl-NL" sz="1000" dirty="0" err="1">
                <a:solidFill>
                  <a:schemeClr val="tx1"/>
                </a:solidFill>
              </a:rPr>
              <a:t>region</a:t>
            </a:r>
            <a:endParaRPr lang="nl-NL" sz="1000" dirty="0">
              <a:solidFill>
                <a:schemeClr val="tx1"/>
              </a:solidFill>
            </a:endParaRPr>
          </a:p>
        </p:txBody>
      </p:sp>
      <p:sp>
        <p:nvSpPr>
          <p:cNvPr id="33" name="Rechthoek: afgeronde hoeken 32">
            <a:extLst>
              <a:ext uri="{FF2B5EF4-FFF2-40B4-BE49-F238E27FC236}">
                <a16:creationId xmlns:a16="http://schemas.microsoft.com/office/drawing/2014/main" id="{3FC2982D-759D-23A1-5655-1F009DAC394A}"/>
              </a:ext>
            </a:extLst>
          </p:cNvPr>
          <p:cNvSpPr/>
          <p:nvPr/>
        </p:nvSpPr>
        <p:spPr>
          <a:xfrm>
            <a:off x="7979434" y="3181984"/>
            <a:ext cx="1552756" cy="6343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000" dirty="0">
                <a:solidFill>
                  <a:schemeClr val="tx1"/>
                </a:solidFill>
              </a:rPr>
              <a:t>Co-development </a:t>
            </a:r>
            <a:r>
              <a:rPr lang="nl-NL" sz="1000" dirty="0" err="1">
                <a:solidFill>
                  <a:schemeClr val="tx1"/>
                </a:solidFill>
              </a:rPr>
              <a:t>and</a:t>
            </a:r>
            <a:r>
              <a:rPr lang="nl-NL" sz="1000" dirty="0">
                <a:solidFill>
                  <a:schemeClr val="tx1"/>
                </a:solidFill>
              </a:rPr>
              <a:t> </a:t>
            </a:r>
            <a:r>
              <a:rPr lang="nl-NL" sz="1000" dirty="0" err="1">
                <a:solidFill>
                  <a:schemeClr val="tx1"/>
                </a:solidFill>
              </a:rPr>
              <a:t>guidance</a:t>
            </a:r>
            <a:r>
              <a:rPr lang="nl-NL" sz="1000" dirty="0">
                <a:solidFill>
                  <a:schemeClr val="tx1"/>
                </a:solidFill>
              </a:rPr>
              <a:t> feedback</a:t>
            </a:r>
          </a:p>
        </p:txBody>
      </p:sp>
      <p:sp>
        <p:nvSpPr>
          <p:cNvPr id="34" name="Rechthoek: afgeronde hoeken 33">
            <a:extLst>
              <a:ext uri="{FF2B5EF4-FFF2-40B4-BE49-F238E27FC236}">
                <a16:creationId xmlns:a16="http://schemas.microsoft.com/office/drawing/2014/main" id="{B94CAC33-D667-79DF-9A1C-50634C0FCF1E}"/>
              </a:ext>
            </a:extLst>
          </p:cNvPr>
          <p:cNvSpPr/>
          <p:nvPr/>
        </p:nvSpPr>
        <p:spPr>
          <a:xfrm>
            <a:off x="7979434" y="4004185"/>
            <a:ext cx="1552756" cy="626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t>Feedback on user </a:t>
            </a:r>
            <a:r>
              <a:rPr lang="nl-NL" sz="1000" dirty="0" err="1"/>
              <a:t>experiences</a:t>
            </a:r>
            <a:r>
              <a:rPr lang="nl-NL" sz="1000" dirty="0"/>
              <a:t> </a:t>
            </a:r>
            <a:r>
              <a:rPr lang="nl-NL" sz="1000" dirty="0" err="1"/>
              <a:t>quality</a:t>
            </a:r>
            <a:r>
              <a:rPr lang="nl-NL" sz="1000" dirty="0"/>
              <a:t> </a:t>
            </a:r>
            <a:r>
              <a:rPr lang="nl-NL" sz="1000" dirty="0" err="1"/>
              <a:t>reports</a:t>
            </a:r>
            <a:endParaRPr lang="nl-NL" sz="1000" dirty="0"/>
          </a:p>
        </p:txBody>
      </p:sp>
      <p:cxnSp>
        <p:nvCxnSpPr>
          <p:cNvPr id="36" name="Rechte verbindingslijn 35">
            <a:extLst>
              <a:ext uri="{FF2B5EF4-FFF2-40B4-BE49-F238E27FC236}">
                <a16:creationId xmlns:a16="http://schemas.microsoft.com/office/drawing/2014/main" id="{63D1CACE-D1A6-FBA1-11CC-164F46940FDD}"/>
              </a:ext>
            </a:extLst>
          </p:cNvPr>
          <p:cNvCxnSpPr/>
          <p:nvPr/>
        </p:nvCxnSpPr>
        <p:spPr>
          <a:xfrm>
            <a:off x="7124857" y="2898475"/>
            <a:ext cx="1501558" cy="0"/>
          </a:xfrm>
          <a:prstGeom prst="line">
            <a:avLst/>
          </a:prstGeom>
        </p:spPr>
        <p:style>
          <a:lnRef idx="1">
            <a:schemeClr val="dk1"/>
          </a:lnRef>
          <a:fillRef idx="0">
            <a:schemeClr val="dk1"/>
          </a:fillRef>
          <a:effectRef idx="0">
            <a:schemeClr val="dk1"/>
          </a:effectRef>
          <a:fontRef idx="minor">
            <a:schemeClr val="tx1"/>
          </a:fontRef>
        </p:style>
      </p:cxnSp>
      <p:cxnSp>
        <p:nvCxnSpPr>
          <p:cNvPr id="38" name="Rechte verbindingslijn met pijl 37">
            <a:extLst>
              <a:ext uri="{FF2B5EF4-FFF2-40B4-BE49-F238E27FC236}">
                <a16:creationId xmlns:a16="http://schemas.microsoft.com/office/drawing/2014/main" id="{FAA7B886-3334-A34E-FB0D-0D1C0819214F}"/>
              </a:ext>
            </a:extLst>
          </p:cNvPr>
          <p:cNvCxnSpPr>
            <a:cxnSpLocks/>
          </p:cNvCxnSpPr>
          <p:nvPr/>
        </p:nvCxnSpPr>
        <p:spPr>
          <a:xfrm>
            <a:off x="8626415" y="2700329"/>
            <a:ext cx="0" cy="48165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1" name="Verbindingslijn: gebogen 40">
            <a:extLst>
              <a:ext uri="{FF2B5EF4-FFF2-40B4-BE49-F238E27FC236}">
                <a16:creationId xmlns:a16="http://schemas.microsoft.com/office/drawing/2014/main" id="{EE6D6B6C-D262-63B0-71E8-9ACFA1D1668D}"/>
              </a:ext>
            </a:extLst>
          </p:cNvPr>
          <p:cNvCxnSpPr>
            <a:cxnSpLocks/>
            <a:stCxn id="34" idx="3"/>
          </p:cNvCxnSpPr>
          <p:nvPr/>
        </p:nvCxnSpPr>
        <p:spPr>
          <a:xfrm flipV="1">
            <a:off x="9532190" y="2936462"/>
            <a:ext cx="155274" cy="1381051"/>
          </a:xfrm>
          <a:prstGeom prst="bentConnector2">
            <a:avLst/>
          </a:prstGeom>
        </p:spPr>
        <p:style>
          <a:lnRef idx="1">
            <a:schemeClr val="dk1"/>
          </a:lnRef>
          <a:fillRef idx="0">
            <a:schemeClr val="dk1"/>
          </a:fillRef>
          <a:effectRef idx="0">
            <a:schemeClr val="dk1"/>
          </a:effectRef>
          <a:fontRef idx="minor">
            <a:schemeClr val="tx1"/>
          </a:fontRef>
        </p:style>
      </p:cxnSp>
      <p:cxnSp>
        <p:nvCxnSpPr>
          <p:cNvPr id="44" name="Verbindingslijn: gebogen 43">
            <a:extLst>
              <a:ext uri="{FF2B5EF4-FFF2-40B4-BE49-F238E27FC236}">
                <a16:creationId xmlns:a16="http://schemas.microsoft.com/office/drawing/2014/main" id="{C4FCA178-A99D-B49D-043B-5F8D5CC87EB2}"/>
              </a:ext>
            </a:extLst>
          </p:cNvPr>
          <p:cNvCxnSpPr>
            <a:cxnSpLocks/>
          </p:cNvCxnSpPr>
          <p:nvPr/>
        </p:nvCxnSpPr>
        <p:spPr>
          <a:xfrm rot="10800000">
            <a:off x="8885210" y="2702703"/>
            <a:ext cx="802254" cy="230988"/>
          </a:xfrm>
          <a:prstGeom prst="bentConnector3">
            <a:avLst>
              <a:gd name="adj1" fmla="val 99463"/>
            </a:avLst>
          </a:prstGeom>
          <a:ln>
            <a:tailEnd type="triangle"/>
          </a:ln>
        </p:spPr>
        <p:style>
          <a:lnRef idx="1">
            <a:schemeClr val="dk1"/>
          </a:lnRef>
          <a:fillRef idx="0">
            <a:schemeClr val="dk1"/>
          </a:fillRef>
          <a:effectRef idx="0">
            <a:schemeClr val="dk1"/>
          </a:effectRef>
          <a:fontRef idx="minor">
            <a:schemeClr val="tx1"/>
          </a:fontRef>
        </p:style>
      </p:cxnSp>
      <p:cxnSp>
        <p:nvCxnSpPr>
          <p:cNvPr id="57" name="Rechte verbindingslijn 56">
            <a:extLst>
              <a:ext uri="{FF2B5EF4-FFF2-40B4-BE49-F238E27FC236}">
                <a16:creationId xmlns:a16="http://schemas.microsoft.com/office/drawing/2014/main" id="{B7319AFD-0E0E-EEDF-CFE9-25A531C68FB7}"/>
              </a:ext>
            </a:extLst>
          </p:cNvPr>
          <p:cNvCxnSpPr>
            <a:cxnSpLocks/>
          </p:cNvCxnSpPr>
          <p:nvPr/>
        </p:nvCxnSpPr>
        <p:spPr>
          <a:xfrm>
            <a:off x="9687464" y="4317512"/>
            <a:ext cx="0" cy="984679"/>
          </a:xfrm>
          <a:prstGeom prst="line">
            <a:avLst/>
          </a:prstGeom>
        </p:spPr>
        <p:style>
          <a:lnRef idx="1">
            <a:schemeClr val="dk1"/>
          </a:lnRef>
          <a:fillRef idx="0">
            <a:schemeClr val="dk1"/>
          </a:fillRef>
          <a:effectRef idx="0">
            <a:schemeClr val="dk1"/>
          </a:effectRef>
          <a:fontRef idx="minor">
            <a:schemeClr val="tx1"/>
          </a:fontRef>
        </p:style>
      </p:cxnSp>
      <p:cxnSp>
        <p:nvCxnSpPr>
          <p:cNvPr id="60" name="Rechte verbindingslijn 59">
            <a:extLst>
              <a:ext uri="{FF2B5EF4-FFF2-40B4-BE49-F238E27FC236}">
                <a16:creationId xmlns:a16="http://schemas.microsoft.com/office/drawing/2014/main" id="{CC2BFB0C-20CC-92DB-1FD9-BBDA4A5ABCAB}"/>
              </a:ext>
            </a:extLst>
          </p:cNvPr>
          <p:cNvCxnSpPr/>
          <p:nvPr/>
        </p:nvCxnSpPr>
        <p:spPr>
          <a:xfrm>
            <a:off x="9532191" y="4977442"/>
            <a:ext cx="155273" cy="0"/>
          </a:xfrm>
          <a:prstGeom prst="line">
            <a:avLst/>
          </a:prstGeom>
        </p:spPr>
        <p:style>
          <a:lnRef idx="1">
            <a:schemeClr val="dk1"/>
          </a:lnRef>
          <a:fillRef idx="0">
            <a:schemeClr val="dk1"/>
          </a:fillRef>
          <a:effectRef idx="0">
            <a:schemeClr val="dk1"/>
          </a:effectRef>
          <a:fontRef idx="minor">
            <a:schemeClr val="tx1"/>
          </a:fontRef>
        </p:style>
      </p:cxnSp>
      <p:sp>
        <p:nvSpPr>
          <p:cNvPr id="61" name="Rechthoek: afgeronde hoeken 60">
            <a:extLst>
              <a:ext uri="{FF2B5EF4-FFF2-40B4-BE49-F238E27FC236}">
                <a16:creationId xmlns:a16="http://schemas.microsoft.com/office/drawing/2014/main" id="{5731612D-9003-1ACC-613C-B94A63EAD208}"/>
              </a:ext>
            </a:extLst>
          </p:cNvPr>
          <p:cNvSpPr/>
          <p:nvPr/>
        </p:nvSpPr>
        <p:spPr>
          <a:xfrm>
            <a:off x="10239379" y="2077369"/>
            <a:ext cx="1552756" cy="6343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NL" sz="1000" dirty="0" err="1">
                <a:solidFill>
                  <a:schemeClr val="tx1"/>
                </a:solidFill>
              </a:rPr>
              <a:t>Quality</a:t>
            </a:r>
            <a:r>
              <a:rPr lang="nl-NL" sz="1000" dirty="0">
                <a:solidFill>
                  <a:schemeClr val="tx1"/>
                </a:solidFill>
              </a:rPr>
              <a:t> </a:t>
            </a:r>
            <a:r>
              <a:rPr lang="nl-NL" sz="1000" dirty="0" err="1">
                <a:solidFill>
                  <a:schemeClr val="tx1"/>
                </a:solidFill>
              </a:rPr>
              <a:t>reports</a:t>
            </a:r>
            <a:r>
              <a:rPr lang="nl-NL" sz="1000" dirty="0">
                <a:solidFill>
                  <a:schemeClr val="tx1"/>
                </a:solidFill>
              </a:rPr>
              <a:t> MHC </a:t>
            </a:r>
            <a:r>
              <a:rPr lang="nl-NL" sz="1000" dirty="0" err="1">
                <a:solidFill>
                  <a:schemeClr val="tx1"/>
                </a:solidFill>
              </a:rPr>
              <a:t>and</a:t>
            </a:r>
            <a:r>
              <a:rPr lang="nl-NL" sz="1000" dirty="0">
                <a:solidFill>
                  <a:schemeClr val="tx1"/>
                </a:solidFill>
              </a:rPr>
              <a:t> </a:t>
            </a:r>
            <a:r>
              <a:rPr lang="nl-NL" sz="1000" dirty="0" err="1">
                <a:solidFill>
                  <a:schemeClr val="tx1"/>
                </a:solidFill>
              </a:rPr>
              <a:t>labour</a:t>
            </a:r>
            <a:r>
              <a:rPr lang="nl-NL" sz="1000" dirty="0">
                <a:solidFill>
                  <a:schemeClr val="tx1"/>
                </a:solidFill>
              </a:rPr>
              <a:t> market </a:t>
            </a:r>
            <a:r>
              <a:rPr lang="nl-NL" sz="1000" dirty="0" err="1">
                <a:solidFill>
                  <a:schemeClr val="tx1"/>
                </a:solidFill>
              </a:rPr>
              <a:t>regions</a:t>
            </a:r>
            <a:endParaRPr lang="nl-NL" sz="1000" dirty="0">
              <a:solidFill>
                <a:schemeClr val="tx1"/>
              </a:solidFill>
            </a:endParaRPr>
          </a:p>
        </p:txBody>
      </p:sp>
      <p:sp>
        <p:nvSpPr>
          <p:cNvPr id="62" name="Rechthoek: afgeronde hoeken 61">
            <a:extLst>
              <a:ext uri="{FF2B5EF4-FFF2-40B4-BE49-F238E27FC236}">
                <a16:creationId xmlns:a16="http://schemas.microsoft.com/office/drawing/2014/main" id="{5F9B8239-D3A2-28E4-723E-75CD326DBFAB}"/>
              </a:ext>
            </a:extLst>
          </p:cNvPr>
          <p:cNvSpPr/>
          <p:nvPr/>
        </p:nvSpPr>
        <p:spPr>
          <a:xfrm>
            <a:off x="10228049" y="3060709"/>
            <a:ext cx="1552756" cy="89842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NL" sz="1000" dirty="0" err="1">
                <a:solidFill>
                  <a:schemeClr val="tx1"/>
                </a:solidFill>
              </a:rPr>
              <a:t>Dissemination</a:t>
            </a:r>
            <a:r>
              <a:rPr lang="nl-NL" sz="1000" dirty="0">
                <a:solidFill>
                  <a:schemeClr val="tx1"/>
                </a:solidFill>
              </a:rPr>
              <a:t>, </a:t>
            </a:r>
            <a:r>
              <a:rPr lang="nl-NL" sz="1000" dirty="0" err="1">
                <a:solidFill>
                  <a:schemeClr val="tx1"/>
                </a:solidFill>
              </a:rPr>
              <a:t>recommendations</a:t>
            </a:r>
            <a:r>
              <a:rPr lang="nl-NL" sz="1000" dirty="0">
                <a:solidFill>
                  <a:schemeClr val="tx1"/>
                </a:solidFill>
              </a:rPr>
              <a:t> </a:t>
            </a:r>
            <a:r>
              <a:rPr lang="nl-NL" sz="1000" dirty="0" err="1">
                <a:solidFill>
                  <a:schemeClr val="tx1"/>
                </a:solidFill>
              </a:rPr>
              <a:t>for</a:t>
            </a:r>
            <a:r>
              <a:rPr lang="nl-NL" sz="1000" dirty="0">
                <a:solidFill>
                  <a:schemeClr val="tx1"/>
                </a:solidFill>
              </a:rPr>
              <a:t> </a:t>
            </a:r>
            <a:r>
              <a:rPr lang="nl-NL" sz="1000" dirty="0" err="1">
                <a:solidFill>
                  <a:schemeClr val="tx1"/>
                </a:solidFill>
              </a:rPr>
              <a:t>practice</a:t>
            </a:r>
            <a:r>
              <a:rPr lang="nl-NL" sz="1000" dirty="0">
                <a:solidFill>
                  <a:schemeClr val="tx1"/>
                </a:solidFill>
              </a:rPr>
              <a:t> </a:t>
            </a:r>
            <a:r>
              <a:rPr lang="nl-NL" sz="1000" dirty="0" err="1">
                <a:solidFill>
                  <a:schemeClr val="tx1"/>
                </a:solidFill>
              </a:rPr>
              <a:t>and</a:t>
            </a:r>
            <a:r>
              <a:rPr lang="nl-NL" sz="1000" dirty="0">
                <a:solidFill>
                  <a:schemeClr val="tx1"/>
                </a:solidFill>
              </a:rPr>
              <a:t> policy, </a:t>
            </a:r>
            <a:r>
              <a:rPr lang="nl-NL" sz="1000" dirty="0" err="1">
                <a:solidFill>
                  <a:schemeClr val="tx1"/>
                </a:solidFill>
              </a:rPr>
              <a:t>national</a:t>
            </a:r>
            <a:r>
              <a:rPr lang="nl-NL" sz="1000" dirty="0">
                <a:solidFill>
                  <a:schemeClr val="tx1"/>
                </a:solidFill>
              </a:rPr>
              <a:t> report, research</a:t>
            </a:r>
          </a:p>
        </p:txBody>
      </p:sp>
      <p:cxnSp>
        <p:nvCxnSpPr>
          <p:cNvPr id="64" name="Rechte verbindingslijn met pijl 63">
            <a:extLst>
              <a:ext uri="{FF2B5EF4-FFF2-40B4-BE49-F238E27FC236}">
                <a16:creationId xmlns:a16="http://schemas.microsoft.com/office/drawing/2014/main" id="{023BCEEC-659A-199B-1D3B-00DEBA8557A5}"/>
              </a:ext>
            </a:extLst>
          </p:cNvPr>
          <p:cNvCxnSpPr/>
          <p:nvPr/>
        </p:nvCxnSpPr>
        <p:spPr>
          <a:xfrm flipV="1">
            <a:off x="11084943" y="2711719"/>
            <a:ext cx="0" cy="35758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5" name="Rechthoek: afgeronde hoeken 64">
            <a:extLst>
              <a:ext uri="{FF2B5EF4-FFF2-40B4-BE49-F238E27FC236}">
                <a16:creationId xmlns:a16="http://schemas.microsoft.com/office/drawing/2014/main" id="{97C9DB82-9C67-0A1F-C7BC-EE06B643DF4C}"/>
              </a:ext>
            </a:extLst>
          </p:cNvPr>
          <p:cNvSpPr/>
          <p:nvPr/>
        </p:nvSpPr>
        <p:spPr>
          <a:xfrm>
            <a:off x="10281501" y="4093658"/>
            <a:ext cx="1552756" cy="6266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err="1"/>
              <a:t>Improving</a:t>
            </a:r>
            <a:r>
              <a:rPr lang="nl-NL" sz="1000" dirty="0"/>
              <a:t> </a:t>
            </a:r>
            <a:r>
              <a:rPr lang="nl-NL" sz="1000" dirty="0" err="1"/>
              <a:t>practice</a:t>
            </a:r>
            <a:r>
              <a:rPr lang="nl-NL" sz="1000" dirty="0"/>
              <a:t> </a:t>
            </a:r>
            <a:r>
              <a:rPr lang="nl-NL" sz="1000" dirty="0" err="1"/>
              <a:t>based</a:t>
            </a:r>
            <a:r>
              <a:rPr lang="nl-NL" sz="1000" dirty="0"/>
              <a:t> on </a:t>
            </a:r>
            <a:r>
              <a:rPr lang="nl-NL" sz="1000" dirty="0" err="1"/>
              <a:t>quality</a:t>
            </a:r>
            <a:r>
              <a:rPr lang="nl-NL" sz="1000" dirty="0"/>
              <a:t> report</a:t>
            </a:r>
          </a:p>
        </p:txBody>
      </p:sp>
      <p:sp>
        <p:nvSpPr>
          <p:cNvPr id="66" name="Rechthoek: afgeronde hoeken 65">
            <a:extLst>
              <a:ext uri="{FF2B5EF4-FFF2-40B4-BE49-F238E27FC236}">
                <a16:creationId xmlns:a16="http://schemas.microsoft.com/office/drawing/2014/main" id="{9FE6A3F3-7C9A-C606-A777-AE4EE78483D0}"/>
              </a:ext>
            </a:extLst>
          </p:cNvPr>
          <p:cNvSpPr/>
          <p:nvPr/>
        </p:nvSpPr>
        <p:spPr>
          <a:xfrm>
            <a:off x="10279757" y="4809851"/>
            <a:ext cx="1552756" cy="626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NL" sz="1000" dirty="0" err="1">
                <a:solidFill>
                  <a:schemeClr val="tx1"/>
                </a:solidFill>
              </a:rPr>
              <a:t>Improve</a:t>
            </a:r>
            <a:r>
              <a:rPr lang="nl-NL" sz="1000" dirty="0">
                <a:solidFill>
                  <a:schemeClr val="tx1"/>
                </a:solidFill>
              </a:rPr>
              <a:t> </a:t>
            </a:r>
            <a:r>
              <a:rPr lang="nl-NL" sz="1000" dirty="0" err="1">
                <a:solidFill>
                  <a:schemeClr val="tx1"/>
                </a:solidFill>
              </a:rPr>
              <a:t>practice</a:t>
            </a:r>
            <a:r>
              <a:rPr lang="nl-NL" sz="1000" dirty="0">
                <a:solidFill>
                  <a:schemeClr val="tx1"/>
                </a:solidFill>
              </a:rPr>
              <a:t>, setting </a:t>
            </a:r>
            <a:r>
              <a:rPr lang="nl-NL" sz="1000" dirty="0" err="1">
                <a:solidFill>
                  <a:schemeClr val="tx1"/>
                </a:solidFill>
              </a:rPr>
              <a:t>an</a:t>
            </a:r>
            <a:r>
              <a:rPr lang="nl-NL" sz="1000" dirty="0">
                <a:solidFill>
                  <a:schemeClr val="tx1"/>
                </a:solidFill>
              </a:rPr>
              <a:t> agenda </a:t>
            </a:r>
            <a:r>
              <a:rPr lang="nl-NL" sz="1000" dirty="0" err="1">
                <a:solidFill>
                  <a:schemeClr val="tx1"/>
                </a:solidFill>
              </a:rPr>
              <a:t>and</a:t>
            </a:r>
            <a:r>
              <a:rPr lang="nl-NL" sz="1000" dirty="0">
                <a:solidFill>
                  <a:schemeClr val="tx1"/>
                </a:solidFill>
              </a:rPr>
              <a:t> make </a:t>
            </a:r>
            <a:r>
              <a:rPr lang="nl-NL" sz="1000" dirty="0" err="1">
                <a:solidFill>
                  <a:schemeClr val="tx1"/>
                </a:solidFill>
              </a:rPr>
              <a:t>regional</a:t>
            </a:r>
            <a:r>
              <a:rPr lang="nl-NL" sz="1000" dirty="0">
                <a:solidFill>
                  <a:schemeClr val="tx1"/>
                </a:solidFill>
              </a:rPr>
              <a:t> policy</a:t>
            </a:r>
          </a:p>
        </p:txBody>
      </p:sp>
      <p:sp>
        <p:nvSpPr>
          <p:cNvPr id="67" name="Rechthoek: afgeronde hoeken 66">
            <a:extLst>
              <a:ext uri="{FF2B5EF4-FFF2-40B4-BE49-F238E27FC236}">
                <a16:creationId xmlns:a16="http://schemas.microsoft.com/office/drawing/2014/main" id="{A2FB2944-4D3B-65BA-EAF8-E3F88BAF2B81}"/>
              </a:ext>
            </a:extLst>
          </p:cNvPr>
          <p:cNvSpPr/>
          <p:nvPr/>
        </p:nvSpPr>
        <p:spPr>
          <a:xfrm>
            <a:off x="10299589" y="5562435"/>
            <a:ext cx="1552756" cy="62665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NL" sz="1000" dirty="0">
                <a:solidFill>
                  <a:schemeClr val="tx1"/>
                </a:solidFill>
              </a:rPr>
              <a:t>National </a:t>
            </a:r>
            <a:r>
              <a:rPr lang="nl-NL" sz="1000" dirty="0" err="1">
                <a:solidFill>
                  <a:schemeClr val="tx1"/>
                </a:solidFill>
              </a:rPr>
              <a:t>coordination</a:t>
            </a:r>
            <a:r>
              <a:rPr lang="nl-NL" sz="1000" dirty="0">
                <a:solidFill>
                  <a:schemeClr val="tx1"/>
                </a:solidFill>
              </a:rPr>
              <a:t> </a:t>
            </a:r>
            <a:r>
              <a:rPr lang="nl-NL" sz="1000" dirty="0" err="1">
                <a:solidFill>
                  <a:schemeClr val="tx1"/>
                </a:solidFill>
              </a:rPr>
              <a:t>and</a:t>
            </a:r>
            <a:r>
              <a:rPr lang="nl-NL" sz="1000" dirty="0">
                <a:solidFill>
                  <a:schemeClr val="tx1"/>
                </a:solidFill>
              </a:rPr>
              <a:t> making policy, setting funding.</a:t>
            </a:r>
          </a:p>
        </p:txBody>
      </p:sp>
      <p:cxnSp>
        <p:nvCxnSpPr>
          <p:cNvPr id="71" name="Rechte verbindingslijn met pijl 70">
            <a:extLst>
              <a:ext uri="{FF2B5EF4-FFF2-40B4-BE49-F238E27FC236}">
                <a16:creationId xmlns:a16="http://schemas.microsoft.com/office/drawing/2014/main" id="{A07DC871-DFF3-D0BF-2D16-F003C0ACEC31}"/>
              </a:ext>
            </a:extLst>
          </p:cNvPr>
          <p:cNvCxnSpPr>
            <a:cxnSpLocks/>
          </p:cNvCxnSpPr>
          <p:nvPr/>
        </p:nvCxnSpPr>
        <p:spPr>
          <a:xfrm>
            <a:off x="9478997" y="2347345"/>
            <a:ext cx="691546" cy="75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Verbindingslijn: gebogen 75">
            <a:extLst>
              <a:ext uri="{FF2B5EF4-FFF2-40B4-BE49-F238E27FC236}">
                <a16:creationId xmlns:a16="http://schemas.microsoft.com/office/drawing/2014/main" id="{F0FA3338-6751-84BE-A37D-1F28318162FA}"/>
              </a:ext>
            </a:extLst>
          </p:cNvPr>
          <p:cNvCxnSpPr>
            <a:cxnSpLocks/>
          </p:cNvCxnSpPr>
          <p:nvPr/>
        </p:nvCxnSpPr>
        <p:spPr>
          <a:xfrm rot="5400000">
            <a:off x="8789298" y="3673095"/>
            <a:ext cx="2684680" cy="215487"/>
          </a:xfrm>
          <a:prstGeom prst="bentConnector3">
            <a:avLst>
              <a:gd name="adj1" fmla="val 195"/>
            </a:avLst>
          </a:prstGeom>
        </p:spPr>
        <p:style>
          <a:lnRef idx="1">
            <a:schemeClr val="dk1"/>
          </a:lnRef>
          <a:fillRef idx="0">
            <a:schemeClr val="dk1"/>
          </a:fillRef>
          <a:effectRef idx="0">
            <a:schemeClr val="dk1"/>
          </a:effectRef>
          <a:fontRef idx="minor">
            <a:schemeClr val="tx1"/>
          </a:fontRef>
        </p:style>
      </p:cxnSp>
      <p:cxnSp>
        <p:nvCxnSpPr>
          <p:cNvPr id="81" name="Rechte verbindingslijn met pijl 80">
            <a:extLst>
              <a:ext uri="{FF2B5EF4-FFF2-40B4-BE49-F238E27FC236}">
                <a16:creationId xmlns:a16="http://schemas.microsoft.com/office/drawing/2014/main" id="{FF39D93B-C9C1-F82D-F652-93D58CE1D567}"/>
              </a:ext>
            </a:extLst>
          </p:cNvPr>
          <p:cNvCxnSpPr/>
          <p:nvPr/>
        </p:nvCxnSpPr>
        <p:spPr>
          <a:xfrm>
            <a:off x="10023894" y="4406985"/>
            <a:ext cx="2558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2" name="Rechte verbindingslijn met pijl 81">
            <a:extLst>
              <a:ext uri="{FF2B5EF4-FFF2-40B4-BE49-F238E27FC236}">
                <a16:creationId xmlns:a16="http://schemas.microsoft.com/office/drawing/2014/main" id="{F4B3C024-FA30-4305-FAB0-221C95201201}"/>
              </a:ext>
            </a:extLst>
          </p:cNvPr>
          <p:cNvCxnSpPr/>
          <p:nvPr/>
        </p:nvCxnSpPr>
        <p:spPr>
          <a:xfrm>
            <a:off x="10023893" y="5123179"/>
            <a:ext cx="2558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4" name="Verbindingslijn: gebogen 83">
            <a:extLst>
              <a:ext uri="{FF2B5EF4-FFF2-40B4-BE49-F238E27FC236}">
                <a16:creationId xmlns:a16="http://schemas.microsoft.com/office/drawing/2014/main" id="{62B41C69-117A-D8E1-8EBE-0A3714F924EC}"/>
              </a:ext>
            </a:extLst>
          </p:cNvPr>
          <p:cNvCxnSpPr>
            <a:cxnSpLocks/>
          </p:cNvCxnSpPr>
          <p:nvPr/>
        </p:nvCxnSpPr>
        <p:spPr>
          <a:xfrm rot="16200000" flipH="1">
            <a:off x="10712023" y="4579266"/>
            <a:ext cx="2376605" cy="216385"/>
          </a:xfrm>
          <a:prstGeom prst="bentConnector3">
            <a:avLst>
              <a:gd name="adj1" fmla="val -90"/>
            </a:avLst>
          </a:prstGeom>
        </p:spPr>
        <p:style>
          <a:lnRef idx="1">
            <a:schemeClr val="dk1"/>
          </a:lnRef>
          <a:fillRef idx="0">
            <a:schemeClr val="dk1"/>
          </a:fillRef>
          <a:effectRef idx="0">
            <a:schemeClr val="dk1"/>
          </a:effectRef>
          <a:fontRef idx="minor">
            <a:schemeClr val="tx1"/>
          </a:fontRef>
        </p:style>
      </p:cxnSp>
      <p:cxnSp>
        <p:nvCxnSpPr>
          <p:cNvPr id="90" name="Rechte verbindingslijn met pijl 89">
            <a:extLst>
              <a:ext uri="{FF2B5EF4-FFF2-40B4-BE49-F238E27FC236}">
                <a16:creationId xmlns:a16="http://schemas.microsoft.com/office/drawing/2014/main" id="{3EDFF6E2-A06F-980D-4FCF-66505E0B29BC}"/>
              </a:ext>
            </a:extLst>
          </p:cNvPr>
          <p:cNvCxnSpPr>
            <a:endCxn id="67" idx="3"/>
          </p:cNvCxnSpPr>
          <p:nvPr/>
        </p:nvCxnSpPr>
        <p:spPr>
          <a:xfrm flipH="1">
            <a:off x="11852345" y="5875761"/>
            <a:ext cx="156173"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9591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66B1A-33E4-B0AF-F079-0B9C0C162F2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F64C946-E67E-8AFB-2ACE-BD23EA870516}"/>
              </a:ext>
            </a:extLst>
          </p:cNvPr>
          <p:cNvSpPr>
            <a:spLocks noGrp="1"/>
          </p:cNvSpPr>
          <p:nvPr>
            <p:ph idx="1"/>
          </p:nvPr>
        </p:nvSpPr>
        <p:spPr/>
        <p:txBody>
          <a:bodyPr/>
          <a:lstStyle/>
          <a:p>
            <a:endParaRPr lang="nl-NL"/>
          </a:p>
        </p:txBody>
      </p:sp>
      <p:sp>
        <p:nvSpPr>
          <p:cNvPr id="4" name="Tijdelijke aanduiding voor datum 3">
            <a:extLst>
              <a:ext uri="{FF2B5EF4-FFF2-40B4-BE49-F238E27FC236}">
                <a16:creationId xmlns:a16="http://schemas.microsoft.com/office/drawing/2014/main" id="{D0786088-3C30-4A71-59C6-87CD647A3170}"/>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85798441-D11C-0F64-C504-008C7AA25AA9}"/>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3A3CE724-8C46-438B-533C-9A934AB199C9}"/>
              </a:ext>
            </a:extLst>
          </p:cNvPr>
          <p:cNvSpPr>
            <a:spLocks noGrp="1"/>
          </p:cNvSpPr>
          <p:nvPr>
            <p:ph type="sldNum" sz="quarter" idx="12"/>
          </p:nvPr>
        </p:nvSpPr>
        <p:spPr/>
        <p:txBody>
          <a:bodyPr/>
          <a:lstStyle/>
          <a:p>
            <a:fld id="{2358F049-0539-3E42-AA29-C449933F54AC}" type="slidenum">
              <a:rPr lang="nl-NL" smtClean="0"/>
              <a:pPr/>
              <a:t>8</a:t>
            </a:fld>
            <a:endParaRPr lang="nl-NL" dirty="0"/>
          </a:p>
        </p:txBody>
      </p:sp>
      <p:pic>
        <p:nvPicPr>
          <p:cNvPr id="8" name="Afbeelding 7">
            <a:extLst>
              <a:ext uri="{FF2B5EF4-FFF2-40B4-BE49-F238E27FC236}">
                <a16:creationId xmlns:a16="http://schemas.microsoft.com/office/drawing/2014/main" id="{8BC877A0-C0B4-A96F-8659-EF1582DF5B93}"/>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3681035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E6A680-2232-1FA3-E167-F31CF893CBB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E757992-3DE9-233A-C6DB-A3F4E47DDC45}"/>
              </a:ext>
            </a:extLst>
          </p:cNvPr>
          <p:cNvSpPr>
            <a:spLocks noGrp="1"/>
          </p:cNvSpPr>
          <p:nvPr>
            <p:ph idx="1"/>
          </p:nvPr>
        </p:nvSpPr>
        <p:spPr/>
        <p:txBody>
          <a:bodyPr/>
          <a:lstStyle/>
          <a:p>
            <a:endParaRPr lang="nl-NL"/>
          </a:p>
        </p:txBody>
      </p:sp>
      <p:sp>
        <p:nvSpPr>
          <p:cNvPr id="4" name="Tijdelijke aanduiding voor datum 3">
            <a:extLst>
              <a:ext uri="{FF2B5EF4-FFF2-40B4-BE49-F238E27FC236}">
                <a16:creationId xmlns:a16="http://schemas.microsoft.com/office/drawing/2014/main" id="{61EC1254-8B27-9479-D8F7-4896D773515E}"/>
              </a:ext>
            </a:extLst>
          </p:cNvPr>
          <p:cNvSpPr>
            <a:spLocks noGrp="1"/>
          </p:cNvSpPr>
          <p:nvPr>
            <p:ph type="dt" sz="half" idx="10"/>
          </p:nvPr>
        </p:nvSpPr>
        <p:spPr/>
        <p:txBody>
          <a:bodyPr/>
          <a:lstStyle/>
          <a:p>
            <a:fld id="{CFA7A9B5-7EB7-7C4D-A239-30A5801C5606}" type="datetime1">
              <a:rPr lang="nl-NL" smtClean="0"/>
              <a:t>22-11-2023</a:t>
            </a:fld>
            <a:endParaRPr lang="nl-NL" dirty="0"/>
          </a:p>
        </p:txBody>
      </p:sp>
      <p:sp>
        <p:nvSpPr>
          <p:cNvPr id="5" name="Tijdelijke aanduiding voor voettekst 4">
            <a:extLst>
              <a:ext uri="{FF2B5EF4-FFF2-40B4-BE49-F238E27FC236}">
                <a16:creationId xmlns:a16="http://schemas.microsoft.com/office/drawing/2014/main" id="{275C4676-0FC8-8CCE-2B38-553E68B5F5F9}"/>
              </a:ext>
            </a:extLst>
          </p:cNvPr>
          <p:cNvSpPr>
            <a:spLocks noGrp="1"/>
          </p:cNvSpPr>
          <p:nvPr>
            <p:ph type="ftr" sz="quarter" idx="11"/>
          </p:nvPr>
        </p:nvSpPr>
        <p:spPr/>
        <p:txBody>
          <a:bodyPr/>
          <a:lstStyle/>
          <a:p>
            <a:r>
              <a:rPr lang="nl-NL"/>
              <a:t>Kennis delen over herstel, behandeling en participatie bij ernstige psychische aandoeningen</a:t>
            </a:r>
            <a:endParaRPr lang="nl-NL" dirty="0"/>
          </a:p>
        </p:txBody>
      </p:sp>
      <p:sp>
        <p:nvSpPr>
          <p:cNvPr id="6" name="Tijdelijke aanduiding voor dianummer 5">
            <a:extLst>
              <a:ext uri="{FF2B5EF4-FFF2-40B4-BE49-F238E27FC236}">
                <a16:creationId xmlns:a16="http://schemas.microsoft.com/office/drawing/2014/main" id="{D5ED0BAE-ED28-0981-F808-AA91646A2711}"/>
              </a:ext>
            </a:extLst>
          </p:cNvPr>
          <p:cNvSpPr>
            <a:spLocks noGrp="1"/>
          </p:cNvSpPr>
          <p:nvPr>
            <p:ph type="sldNum" sz="quarter" idx="12"/>
          </p:nvPr>
        </p:nvSpPr>
        <p:spPr/>
        <p:txBody>
          <a:bodyPr/>
          <a:lstStyle/>
          <a:p>
            <a:fld id="{2358F049-0539-3E42-AA29-C449933F54AC}" type="slidenum">
              <a:rPr lang="nl-NL" smtClean="0"/>
              <a:pPr/>
              <a:t>9</a:t>
            </a:fld>
            <a:endParaRPr lang="nl-NL" dirty="0"/>
          </a:p>
        </p:txBody>
      </p:sp>
      <p:pic>
        <p:nvPicPr>
          <p:cNvPr id="8" name="Afbeelding 7">
            <a:extLst>
              <a:ext uri="{FF2B5EF4-FFF2-40B4-BE49-F238E27FC236}">
                <a16:creationId xmlns:a16="http://schemas.microsoft.com/office/drawing/2014/main" id="{93E516DE-FC32-7873-CB86-2FE78AA90655}"/>
              </a:ext>
            </a:extLst>
          </p:cNvPr>
          <p:cNvPicPr>
            <a:picLocks noChangeAspect="1"/>
          </p:cNvPicPr>
          <p:nvPr/>
        </p:nvPicPr>
        <p:blipFill>
          <a:blip r:embed="rId2"/>
          <a:stretch>
            <a:fillRect/>
          </a:stretch>
        </p:blipFill>
        <p:spPr>
          <a:xfrm>
            <a:off x="0" y="326813"/>
            <a:ext cx="12192000" cy="6204373"/>
          </a:xfrm>
          <a:prstGeom prst="rect">
            <a:avLst/>
          </a:prstGeom>
        </p:spPr>
      </p:pic>
    </p:spTree>
    <p:extLst>
      <p:ext uri="{BB962C8B-B14F-4D97-AF65-F5344CB8AC3E}">
        <p14:creationId xmlns:p14="http://schemas.microsoft.com/office/powerpoint/2010/main" val="3462132242"/>
      </p:ext>
    </p:extLst>
  </p:cSld>
  <p:clrMapOvr>
    <a:masterClrMapping/>
  </p:clrMapOvr>
</p:sld>
</file>

<file path=ppt/theme/theme1.xml><?xml version="1.0" encoding="utf-8"?>
<a:theme xmlns:a="http://schemas.openxmlformats.org/drawingml/2006/main" name="Kantoorthema">
  <a:themeElements>
    <a:clrScheme name="Phrenos_aubergin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renos_Huisstijl_presentatie_sjabloon_breed" id="{35D98EE3-D333-384C-BA38-96D652DBA760}" vid="{615234CD-60DD-9F4F-BC9A-EA5656AB9E1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12e039-e1e2-4d22-b438-6080abc3cbb9" xsi:nil="true"/>
    <lcf76f155ced4ddcb4097134ff3c332f xmlns="de26c1e0-3143-4321-9a86-39f63aa4666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C015CD346AE97408777363E0D80E07E" ma:contentTypeVersion="18" ma:contentTypeDescription="Vytvoří nový dokument" ma:contentTypeScope="" ma:versionID="3dd6634e587c84af880d831dce186014">
  <xsd:schema xmlns:xsd="http://www.w3.org/2001/XMLSchema" xmlns:xs="http://www.w3.org/2001/XMLSchema" xmlns:p="http://schemas.microsoft.com/office/2006/metadata/properties" xmlns:ns2="de26c1e0-3143-4321-9a86-39f63aa46666" xmlns:ns3="1112e039-e1e2-4d22-b438-6080abc3cbb9" targetNamespace="http://schemas.microsoft.com/office/2006/metadata/properties" ma:root="true" ma:fieldsID="f7c8b744936c2b7a6c11bb267dcad7ae" ns2:_="" ns3:_="">
    <xsd:import namespace="de26c1e0-3143-4321-9a86-39f63aa46666"/>
    <xsd:import namespace="1112e039-e1e2-4d22-b438-6080abc3cbb9"/>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6c1e0-3143-4321-9a86-39f63aa466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Značky obrázků" ma:readOnly="false" ma:fieldId="{5cf76f15-5ced-4ddc-b409-7134ff3c332f}" ma:taxonomyMulti="true" ma:sspId="b3ff5558-0a21-476f-a51a-fadbc4a6124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12e039-e1e2-4d22-b438-6080abc3cbb9" elementFormDefault="qualified">
    <xsd:import namespace="http://schemas.microsoft.com/office/2006/documentManagement/types"/>
    <xsd:import namespace="http://schemas.microsoft.com/office/infopath/2007/PartnerControls"/>
    <xsd:element name="SharedWithUsers" ma:index="17"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dílené s podrobnostmi" ma:internalName="SharedWithDetails" ma:readOnly="true">
      <xsd:simpleType>
        <xsd:restriction base="dms:Note">
          <xsd:maxLength value="255"/>
        </xsd:restriction>
      </xsd:simpleType>
    </xsd:element>
    <xsd:element name="TaxCatchAll" ma:index="22" nillable="true" ma:displayName="Taxonomy Catch All Column" ma:hidden="true" ma:list="{e1d94704-c301-43d6-8198-032a30322449}" ma:internalName="TaxCatchAll" ma:showField="CatchAllData" ma:web="1112e039-e1e2-4d22-b438-6080abc3cb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1032EA-A48F-46F3-8EA9-D0E4FD5E161F}">
  <ds:schemaRefs>
    <ds:schemaRef ds:uri="http://schemas.microsoft.com/office/2006/metadata/properties"/>
    <ds:schemaRef ds:uri="http://schemas.microsoft.com/office/infopath/2007/PartnerControls"/>
    <ds:schemaRef ds:uri="bc68a5d7-2f64-40cc-b584-22a848536101"/>
    <ds:schemaRef ds:uri="bda349f4-98c0-483b-965f-b19856b45cb1"/>
  </ds:schemaRefs>
</ds:datastoreItem>
</file>

<file path=customXml/itemProps2.xml><?xml version="1.0" encoding="utf-8"?>
<ds:datastoreItem xmlns:ds="http://schemas.openxmlformats.org/officeDocument/2006/customXml" ds:itemID="{4F2369D8-CC88-4A68-903C-C45D956F4D71}">
  <ds:schemaRefs>
    <ds:schemaRef ds:uri="http://schemas.microsoft.com/sharepoint/v3/contenttype/forms"/>
  </ds:schemaRefs>
</ds:datastoreItem>
</file>

<file path=customXml/itemProps3.xml><?xml version="1.0" encoding="utf-8"?>
<ds:datastoreItem xmlns:ds="http://schemas.openxmlformats.org/officeDocument/2006/customXml" ds:itemID="{55FC1FFC-4A7B-4FDE-BD33-913B6B920575}"/>
</file>

<file path=docProps/app.xml><?xml version="1.0" encoding="utf-8"?>
<Properties xmlns="http://schemas.openxmlformats.org/officeDocument/2006/extended-properties" xmlns:vt="http://schemas.openxmlformats.org/officeDocument/2006/docPropsVTypes">
  <Template>Phrenos_Huisstijl_presentatie_sjabloon_breed</Template>
  <TotalTime>2183</TotalTime>
  <Words>2751</Words>
  <Application>Microsoft Office PowerPoint</Application>
  <PresentationFormat>Breedbeeld</PresentationFormat>
  <Paragraphs>461</Paragraphs>
  <Slides>44</Slides>
  <Notes>27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44</vt:i4>
      </vt:variant>
    </vt:vector>
  </HeadingPairs>
  <TitlesOfParts>
    <vt:vector size="49" baseType="lpstr">
      <vt:lpstr>Arial</vt:lpstr>
      <vt:lpstr>Calibri</vt:lpstr>
      <vt:lpstr>Calibri Light</vt:lpstr>
      <vt:lpstr>Wingdings</vt:lpstr>
      <vt:lpstr>Kantoorthema</vt:lpstr>
      <vt:lpstr>IPS  Outcome monitoring and quality improvement</vt:lpstr>
      <vt:lpstr>Subjects</vt:lpstr>
      <vt:lpstr>Outcome monitoring and quality improvement Why is this important?</vt:lpstr>
      <vt:lpstr>Fidelity and outcomes are interrelated!</vt:lpstr>
      <vt:lpstr>Implementation</vt:lpstr>
      <vt:lpstr>What outcomes do we assemble?</vt:lpstr>
      <vt:lpstr>Procedure outcome monitoring and quality reporting</vt:lpstr>
      <vt:lpstr>PowerPoint-presentatie</vt:lpstr>
      <vt:lpstr>PowerPoint-presentatie</vt:lpstr>
      <vt:lpstr>PowerPoint-presentatie</vt:lpstr>
      <vt:lpstr>So why are we doing this again?</vt:lpstr>
      <vt:lpstr>Let’s get started!</vt:lpstr>
      <vt:lpstr>The role of the IPS Supervisor</vt:lpstr>
      <vt:lpstr>The role of the IPS Supervisor</vt:lpstr>
      <vt:lpstr>The role of the IPS Supervisor</vt:lpstr>
      <vt:lpstr>The role of the IPS Supervisor</vt:lpstr>
      <vt:lpstr>The role of the IPS Supervisor</vt:lpstr>
      <vt:lpstr>The role of the IPS Supervisor</vt:lpstr>
      <vt:lpstr>Job Development</vt:lpstr>
      <vt:lpstr>Job Development in IPS…</vt:lpstr>
      <vt:lpstr>Job Development in IPS… why the fear and stress?</vt:lpstr>
      <vt:lpstr>Three Cups of Tea</vt:lpstr>
      <vt:lpstr>The “First” Cup of Tea</vt:lpstr>
      <vt:lpstr>The “First” Cup of Tea</vt:lpstr>
      <vt:lpstr>The “First” Cup of Tea</vt:lpstr>
      <vt:lpstr>The “First” Cup of Tea</vt:lpstr>
      <vt:lpstr>The “First” Cup of Tea- Introductory Job Development Statement</vt:lpstr>
      <vt:lpstr>The “First” Cup of Tea – Introductory Job Development Statement</vt:lpstr>
      <vt:lpstr>The “First” Cup of Tea – Introductory Job Development Statement</vt:lpstr>
      <vt:lpstr>The “First” Cup of Tea</vt:lpstr>
      <vt:lpstr>The “Second” Cup of Tea </vt:lpstr>
      <vt:lpstr>The “Second” Cup of Tea </vt:lpstr>
      <vt:lpstr>The “Second” Cup of Tea </vt:lpstr>
      <vt:lpstr>The “Second” Cup of Tea </vt:lpstr>
      <vt:lpstr>The “Second” Cup of Tea </vt:lpstr>
      <vt:lpstr>The “Second” Cup of Tea </vt:lpstr>
      <vt:lpstr>The “Second” Cup of Tea </vt:lpstr>
      <vt:lpstr>The “Second” Cup of Tea </vt:lpstr>
      <vt:lpstr>The “Third” Cup of Tea </vt:lpstr>
      <vt:lpstr>The “Third” Cup of Tea </vt:lpstr>
      <vt:lpstr>The “Third” Cup of Tea </vt:lpstr>
      <vt:lpstr>“Three Cups of Tea”</vt:lpstr>
      <vt:lpstr>Conclusions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IPS Learning Community Workstream 3  Agreement on IPS quarterly outcome assessment</dc:title>
  <dc:creator>Lars de Winter</dc:creator>
  <cp:lastModifiedBy>Cris Bergmans</cp:lastModifiedBy>
  <cp:revision>21</cp:revision>
  <dcterms:created xsi:type="dcterms:W3CDTF">2022-06-21T07:00:43Z</dcterms:created>
  <dcterms:modified xsi:type="dcterms:W3CDTF">2023-11-23T13:03:52Z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0x0101008D139B8F6C68A744A871F634E025DC89</vt:lpwstr>
  </property>
  <property fmtid="{D5CDD505-2E9C-101B-9397-08002B2CF9AE}" pid="3" name="MediaServiceImageTags">
    <vt:lpwstr/>
  </property>
</Properties>
</file>