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780" r:id="rId6"/>
  </p:sldMasterIdLst>
  <p:notesMasterIdLst>
    <p:notesMasterId r:id="rId58"/>
  </p:notesMasterIdLst>
  <p:handoutMasterIdLst>
    <p:handoutMasterId r:id="rId59"/>
  </p:handoutMasterIdLst>
  <p:sldIdLst>
    <p:sldId id="256" r:id="rId7"/>
    <p:sldId id="258" r:id="rId8"/>
    <p:sldId id="259" r:id="rId9"/>
    <p:sldId id="260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AC122"/>
    <a:srgbClr val="E1B50F"/>
    <a:srgbClr val="278EAA"/>
    <a:srgbClr val="C2C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B8E8F4E7-29F6-4AE5-85FD-ACCED6ADF8B2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EDDA45DD-62FA-45AB-8963-B5DAAA064DC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049C57A7-08C1-4D3A-A645-4505F122DD7E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CDBC42E7-3768-4A79-9F97-CC527A734C5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449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0297DE-C913-4A00-8DC3-6DE7704222B2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  <p:extLst>
      <p:ext uri="{BB962C8B-B14F-4D97-AF65-F5344CB8AC3E}">
        <p14:creationId xmlns:p14="http://schemas.microsoft.com/office/powerpoint/2010/main" val="16514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55DEF-07B7-4F9B-9D82-1240F5A5EFB6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  <p:extLst>
      <p:ext uri="{BB962C8B-B14F-4D97-AF65-F5344CB8AC3E}">
        <p14:creationId xmlns:p14="http://schemas.microsoft.com/office/powerpoint/2010/main" val="129878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3EDE6-ECC2-41B1-808D-CD48EE153C2D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  <p:extLst>
      <p:ext uri="{BB962C8B-B14F-4D97-AF65-F5344CB8AC3E}">
        <p14:creationId xmlns:p14="http://schemas.microsoft.com/office/powerpoint/2010/main" val="1989720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47A89-FD24-4735-8404-D364C4122F51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C45C8-DE19-4083-8A0D-F146DF1A9DC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7210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DE05-3BCC-47C7-970D-A1555FC459DD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25981-3AB6-4004-A918-FE7F6331459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41985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61EDA-BF6F-4987-A3DA-62E82948FA73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BA37-2250-4321-BF3B-38A9E923E4E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43586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CCA82-376B-4A5A-9107-DCE2296F88B7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AE52-4AB8-4BFB-B973-4D8DC4EB26D2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81811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82BC4-7BD7-4809-8455-0CB088BA52E5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906B-4801-4FF5-95BD-9CB0945B0D1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73835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FDE83-F98E-401D-B184-5FCB7DB966F8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B4887-AAD8-43C4-9BB9-8FB4CF6D804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21295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2969B-B918-4252-9868-1B710A899E69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752B0-81DF-400E-90AA-EDAA3B4DDEE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77518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D7E4-B550-47EA-8DA1-D67E5E7E5899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DBFF2-C2EC-45CE-8C03-D2F0A593116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0319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B1495-6086-46B7-A33E-65912F494BB5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  <p:extLst>
      <p:ext uri="{BB962C8B-B14F-4D97-AF65-F5344CB8AC3E}">
        <p14:creationId xmlns:p14="http://schemas.microsoft.com/office/powerpoint/2010/main" val="2841940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6C10E-DE49-4CC9-9798-C15F351BCD92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72473-C924-4B39-9A0D-3F60D34CC498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83333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443F3-A7D7-472D-87CA-281FA1F8062D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DB452-B5D9-4789-96BD-8435B1799C12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87537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A7F35-15E5-4706-A57A-7D4D71B3CFE7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6EA42-097D-4B91-AD77-865E068705F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05608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AF0DD-E366-4685-8A4A-492F0CFF889C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  <p:extLst>
      <p:ext uri="{BB962C8B-B14F-4D97-AF65-F5344CB8AC3E}">
        <p14:creationId xmlns:p14="http://schemas.microsoft.com/office/powerpoint/2010/main" val="419935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FC9F5-B1C3-4B75-B015-7BC8FC7E5F62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  <p:extLst>
      <p:ext uri="{BB962C8B-B14F-4D97-AF65-F5344CB8AC3E}">
        <p14:creationId xmlns:p14="http://schemas.microsoft.com/office/powerpoint/2010/main" val="121449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5180-3412-4626-B034-6928BB36F85F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  <p:extLst>
      <p:ext uri="{BB962C8B-B14F-4D97-AF65-F5344CB8AC3E}">
        <p14:creationId xmlns:p14="http://schemas.microsoft.com/office/powerpoint/2010/main" val="316131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62C27-9F93-48F5-B21B-1AB0E40441D4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  <p:extLst>
      <p:ext uri="{BB962C8B-B14F-4D97-AF65-F5344CB8AC3E}">
        <p14:creationId xmlns:p14="http://schemas.microsoft.com/office/powerpoint/2010/main" val="77864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744CC-7D53-4CA3-9A90-061A2ED021CB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  <p:extLst>
      <p:ext uri="{BB962C8B-B14F-4D97-AF65-F5344CB8AC3E}">
        <p14:creationId xmlns:p14="http://schemas.microsoft.com/office/powerpoint/2010/main" val="234224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FE0AC-56C5-4238-B14A-D62D77CFF9A0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  <p:extLst>
      <p:ext uri="{BB962C8B-B14F-4D97-AF65-F5344CB8AC3E}">
        <p14:creationId xmlns:p14="http://schemas.microsoft.com/office/powerpoint/2010/main" val="391660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456A1-8CB6-4EF0-A64C-0E90A5BE5CD0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  <p:extLst>
      <p:ext uri="{BB962C8B-B14F-4D97-AF65-F5344CB8AC3E}">
        <p14:creationId xmlns:p14="http://schemas.microsoft.com/office/powerpoint/2010/main" val="207398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cs-CZ" smtClean="0"/>
              <a:t>Click to edit Master text styles</a:t>
            </a:r>
          </a:p>
          <a:p>
            <a:pPr lvl="1"/>
            <a:r>
              <a:rPr lang="en-AU" altLang="cs-CZ" smtClean="0"/>
              <a:t>Second level</a:t>
            </a:r>
          </a:p>
          <a:p>
            <a:pPr lvl="2"/>
            <a:r>
              <a:rPr lang="en-AU" altLang="cs-CZ" smtClean="0"/>
              <a:t>Third level</a:t>
            </a:r>
          </a:p>
          <a:p>
            <a:pPr lvl="3"/>
            <a:r>
              <a:rPr lang="en-AU" altLang="cs-CZ" smtClean="0"/>
              <a:t>Fourth level</a:t>
            </a:r>
          </a:p>
          <a:p>
            <a:pPr lvl="4"/>
            <a:r>
              <a:rPr lang="en-AU" alt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a typeface="ＭＳ Ｐゴシック" charset="-128"/>
              </a:defRPr>
            </a:lvl1pPr>
          </a:lstStyle>
          <a:p>
            <a:pPr>
              <a:defRPr/>
            </a:pPr>
            <a:fld id="{CB8D02D7-F5CF-4B5D-9544-431CE4A8016A}" type="slidenum">
              <a:rPr lang="en-AU" altLang="cs-CZ"/>
              <a:pPr>
                <a:defRPr/>
              </a:pPr>
              <a:t>‹#›</a:t>
            </a:fld>
            <a:endParaRPr lang="en-AU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78EAA"/>
        </a:buClr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cs-CZ" smtClean="0"/>
              <a:t>Click to edit Master title style</a:t>
            </a:r>
            <a:endParaRPr lang="en-US" altLang="cs-CZ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cs-CZ" smtClean="0"/>
              <a:t>Click to edit Master text styles</a:t>
            </a:r>
          </a:p>
          <a:p>
            <a:pPr lvl="1"/>
            <a:r>
              <a:rPr lang="en-AU" altLang="cs-CZ" smtClean="0"/>
              <a:t>Second level</a:t>
            </a:r>
          </a:p>
          <a:p>
            <a:pPr lvl="2"/>
            <a:r>
              <a:rPr lang="en-AU" altLang="cs-CZ" smtClean="0"/>
              <a:t>Third level</a:t>
            </a:r>
          </a:p>
          <a:p>
            <a:pPr lvl="3"/>
            <a:r>
              <a:rPr lang="en-AU" altLang="cs-CZ" smtClean="0"/>
              <a:t>Fourth level</a:t>
            </a:r>
          </a:p>
          <a:p>
            <a:pPr lvl="4"/>
            <a:r>
              <a:rPr lang="en-AU" altLang="cs-CZ" smtClean="0"/>
              <a:t>Fifth level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89A1A9FD-BB6B-4673-9480-1259600E8455}" type="datetimeFigureOut">
              <a:rPr lang="en-US" altLang="cs-CZ"/>
              <a:pPr>
                <a:defRPr/>
              </a:pPr>
              <a:t>3/11/2016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F22F95C3-857C-4A69-BDD5-BCBAECB1AE8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685800" y="40481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Reforma systému péče o duševní zdraví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 rozvoj komunitních služeb v Austrálii</a:t>
            </a:r>
            <a:endParaRPr lang="en-US" altLang="cs-CZ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Subtitle 2"/>
          <p:cNvSpPr txBox="1">
            <a:spLocks/>
          </p:cNvSpPr>
          <p:nvPr/>
        </p:nvSpPr>
        <p:spPr bwMode="auto">
          <a:xfrm>
            <a:off x="685800" y="1779588"/>
            <a:ext cx="7086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7200" defTabSz="45720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44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1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288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60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4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57600" defTabSz="4572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cs-CZ" sz="3200" b="1" dirty="0" smtClean="0">
                <a:solidFill>
                  <a:schemeClr val="bg1">
                    <a:lumMod val="95000"/>
                  </a:schemeClr>
                </a:solidFill>
                <a:latin typeface="Calibri" charset="0"/>
                <a:ea typeface="MS PGothic" charset="0"/>
                <a:cs typeface="MS PGothic" charset="0"/>
              </a:rPr>
              <a:t>Od omezující k uzdravující péči</a:t>
            </a:r>
            <a:endParaRPr lang="en-US" sz="3200" b="1" dirty="0" smtClean="0">
              <a:solidFill>
                <a:schemeClr val="bg1">
                  <a:lumMod val="95000"/>
                </a:schemeClr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04800" y="4581525"/>
            <a:ext cx="6888424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kern="0" dirty="0" smtClean="0">
                <a:solidFill>
                  <a:schemeClr val="bg1"/>
                </a:solidFill>
                <a:latin typeface="Arial" pitchFamily="34" charset="0"/>
              </a:rPr>
              <a:t>Professor David Crompton OAM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en-US" sz="1600" kern="0" dirty="0" smtClean="0">
                <a:solidFill>
                  <a:schemeClr val="bg1"/>
                </a:solidFill>
                <a:latin typeface="Arial" pitchFamily="34" charset="0"/>
              </a:rPr>
              <a:t>MBBS Grad Dip Soc Sci [Psych] FRANZCP FAChAM [RACP]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en-US" sz="1600" kern="0" dirty="0" smtClean="0">
                <a:solidFill>
                  <a:schemeClr val="bg1"/>
                </a:solidFill>
                <a:latin typeface="Arial" pitchFamily="34" charset="0"/>
              </a:rPr>
              <a:t>Výkonný ředitel</a:t>
            </a:r>
            <a:r>
              <a:rPr lang="en-AU" altLang="en-US" sz="1600" kern="0" dirty="0" smtClean="0">
                <a:solidFill>
                  <a:schemeClr val="bg1"/>
                </a:solidFill>
                <a:latin typeface="Arial" pitchFamily="34" charset="0"/>
              </a:rPr>
              <a:t>, Addiction and Mental Health Services Metro South Health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en-US" sz="1600" kern="0" dirty="0" smtClean="0">
                <a:solidFill>
                  <a:schemeClr val="bg1"/>
                </a:solidFill>
                <a:latin typeface="Arial" pitchFamily="34" charset="0"/>
              </a:rPr>
              <a:t>Griffith University, Queensland University Technology and UQ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en-US" sz="1600" kern="0" dirty="0" smtClean="0">
                <a:solidFill>
                  <a:schemeClr val="bg1"/>
                </a:solidFill>
                <a:latin typeface="Arial" pitchFamily="34" charset="0"/>
              </a:rPr>
              <a:t>Consultant Translational Research Institute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38" y="2538561"/>
            <a:ext cx="8903324" cy="21216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1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61975"/>
            <a:ext cx="11874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260350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1430338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2632075"/>
            <a:ext cx="9810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3783013"/>
            <a:ext cx="981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4868863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1CE090-D512-4685-8C54-2BE1A823C10C}" type="slidenum">
              <a:rPr lang="en-AU" altLang="cs-CZ" sz="14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AU" altLang="cs-CZ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081" y="2805828"/>
            <a:ext cx="3175000" cy="2362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75" y="267035"/>
            <a:ext cx="3175000" cy="2336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67" y="3789040"/>
            <a:ext cx="3175000" cy="2311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067" y="152400"/>
            <a:ext cx="4965700" cy="2184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88CDF-80D8-4CD5-AF64-B79D198CAC08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369888"/>
            <a:ext cx="39306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69888"/>
            <a:ext cx="355123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50" y="3483931"/>
            <a:ext cx="8848701" cy="18545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946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D068880-CD70-4D9B-8BB2-09FB90D53334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2" y="3413638"/>
            <a:ext cx="4588020" cy="25807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34" y="260648"/>
            <a:ext cx="4568476" cy="28050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838" y="3284984"/>
            <a:ext cx="2794000" cy="29083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51490"/>
            <a:ext cx="2806700" cy="2895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TextBox 5"/>
          <p:cNvSpPr txBox="1"/>
          <p:nvPr/>
        </p:nvSpPr>
        <p:spPr>
          <a:xfrm>
            <a:off x="423317" y="3782312"/>
            <a:ext cx="1201675" cy="461665"/>
          </a:xfrm>
          <a:prstGeom prst="rect">
            <a:avLst/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kern="0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Dříve</a:t>
            </a:r>
            <a:endParaRPr lang="en-US" sz="2400" kern="0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2551" y="2471474"/>
            <a:ext cx="755335" cy="461665"/>
          </a:xfrm>
          <a:prstGeom prst="rect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kern="0" dirty="0" smtClean="0">
                <a:solidFill>
                  <a:prstClr val="white"/>
                </a:solidFill>
                <a:latin typeface="Calibri"/>
                <a:ea typeface="ＭＳ Ｐゴシック" charset="-128"/>
              </a:rPr>
              <a:t>Nyní</a:t>
            </a:r>
            <a:endParaRPr lang="en-US" sz="2400" kern="0" dirty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49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DBD1E6C-730C-42A2-BEAF-C5BECA0593B5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196975"/>
            <a:ext cx="8928100" cy="3390900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A8FD998-3DE7-4370-9EF0-901CF1E6B2DD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AU" altLang="cs-CZ" sz="1400">
              <a:solidFill>
                <a:srgbClr val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59338" y="548680"/>
            <a:ext cx="821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Mezníky ve vývoji Národní strategie v </a:t>
            </a:r>
            <a:r>
              <a:rPr lang="cs-CZ" dirty="0"/>
              <a:t>o</a:t>
            </a:r>
            <a:r>
              <a:rPr lang="cs-CZ" dirty="0" smtClean="0"/>
              <a:t>blasti duševního zdraví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4449"/>
            <a:ext cx="7880350" cy="605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5BF1BFC-4D21-4603-84B7-89C0D67AED46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300"/>
            <a:ext cx="91440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B367BDC-93DD-4A69-A7E8-2691F9FAA5C9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AU" altLang="cs-CZ" sz="1400">
              <a:solidFill>
                <a:srgbClr val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79512" y="363347"/>
            <a:ext cx="850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Výdaje na jednotlivé oblasti péče o duševní zdraví, Austrálie 1992/93 – 2010/11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9144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10E8A05-3F11-4363-86CC-93E8D677B528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AU" altLang="cs-CZ" sz="1400">
              <a:solidFill>
                <a:srgbClr val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95536" y="24704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Psychiatrická lůžka na 100 000 obyvatel, 2011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67000" y="5519738"/>
            <a:ext cx="4208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 smtClean="0">
                <a:solidFill>
                  <a:prstClr val="black"/>
                </a:solidFill>
              </a:rPr>
              <a:t>New York State Office of Mental Health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 smtClean="0">
                <a:solidFill>
                  <a:prstClr val="black"/>
                </a:solidFill>
              </a:rPr>
              <a:t>2008-2009 Executive Budget Testimony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38125"/>
            <a:ext cx="5184775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38DDBA9-C046-4969-8B56-B1B6D7898C3B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008063"/>
          </a:xfrm>
        </p:spPr>
        <p:txBody>
          <a:bodyPr/>
          <a:lstStyle/>
          <a:p>
            <a:pPr algn="ctr">
              <a:defRPr/>
            </a:pPr>
            <a:r>
              <a:rPr lang="cs-CZ" sz="2400" b="1" dirty="0" smtClean="0">
                <a:ea typeface="ＭＳ Ｐゴシック" charset="0"/>
                <a:cs typeface="+mj-cs"/>
              </a:rPr>
              <a:t>Čtvrtý národní plán pro duševní zdraví</a:t>
            </a:r>
            <a:r>
              <a:rPr lang="en-US" sz="2400" b="1" dirty="0" smtClean="0">
                <a:ea typeface="ＭＳ Ｐゴシック" charset="0"/>
                <a:cs typeface="+mj-cs"/>
              </a:rPr>
              <a:t/>
            </a:r>
            <a:br>
              <a:rPr lang="en-US" sz="2400" b="1" dirty="0" smtClean="0">
                <a:ea typeface="ＭＳ Ｐゴシック" charset="0"/>
                <a:cs typeface="+mj-cs"/>
              </a:rPr>
            </a:br>
            <a:r>
              <a:rPr lang="cs-CZ" sz="2400" b="1" dirty="0" smtClean="0">
                <a:ea typeface="ＭＳ Ｐゴシック" charset="0"/>
                <a:cs typeface="+mj-cs"/>
              </a:rPr>
              <a:t>Prioritní oblast </a:t>
            </a:r>
            <a:r>
              <a:rPr lang="en-US" sz="2400" b="1" dirty="0" smtClean="0">
                <a:ea typeface="ＭＳ Ｐゴシック" charset="0"/>
                <a:cs typeface="+mj-cs"/>
              </a:rPr>
              <a:t>1. </a:t>
            </a:r>
            <a:r>
              <a:rPr lang="cs-CZ" sz="2400" b="1" dirty="0" smtClean="0">
                <a:ea typeface="ＭＳ Ｐゴシック" charset="0"/>
                <a:cs typeface="+mj-cs"/>
              </a:rPr>
              <a:t>Sociální začleňování a zotavení</a:t>
            </a:r>
            <a:endParaRPr lang="en-US" sz="2400" b="1" dirty="0">
              <a:ea typeface="ＭＳ Ｐゴシック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052513"/>
            <a:ext cx="8858250" cy="4929187"/>
          </a:xfrm>
        </p:spPr>
        <p:txBody>
          <a:bodyPr/>
          <a:lstStyle/>
          <a:p>
            <a:pPr marL="0" indent="0">
              <a:buClr>
                <a:srgbClr val="000090"/>
              </a:buClr>
              <a:buFontTx/>
              <a:buNone/>
              <a:defRPr/>
            </a:pPr>
            <a:r>
              <a:rPr lang="cs-CZ" sz="2400" b="1" dirty="0" smtClean="0">
                <a:ea typeface="ＭＳ Ｐゴシック" charset="0"/>
                <a:cs typeface="+mn-cs"/>
              </a:rPr>
              <a:t>Výstupy</a:t>
            </a:r>
            <a:endParaRPr lang="en-US" sz="2400" b="1" dirty="0" smtClean="0">
              <a:ea typeface="ＭＳ Ｐゴシック" charset="0"/>
              <a:cs typeface="+mn-cs"/>
            </a:endParaRPr>
          </a:p>
          <a:p>
            <a:pPr>
              <a:buClr>
                <a:srgbClr val="000090"/>
              </a:buClr>
              <a:buFont typeface="Wingdings" charset="2"/>
              <a:buChar char="q"/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Veřejnost lépe chápe, jak důležité je duševní zdraví a pohoda, uvědomuje si negativní dopady duševního onemocnění</a:t>
            </a:r>
            <a:r>
              <a:rPr lang="en-US" sz="2400" dirty="0" smtClean="0">
                <a:ea typeface="ＭＳ Ｐゴシック" charset="0"/>
                <a:cs typeface="+mn-cs"/>
              </a:rPr>
              <a:t>.</a:t>
            </a:r>
            <a:br>
              <a:rPr lang="en-US" sz="2400" dirty="0" smtClean="0">
                <a:ea typeface="ＭＳ Ｐゴシック" charset="0"/>
                <a:cs typeface="+mn-cs"/>
              </a:rPr>
            </a:br>
            <a:endParaRPr lang="en-US" sz="2400" dirty="0">
              <a:ea typeface="ＭＳ Ｐゴシック" charset="0"/>
              <a:cs typeface="+mn-cs"/>
            </a:endParaRPr>
          </a:p>
          <a:p>
            <a:pPr>
              <a:buClr>
                <a:srgbClr val="000090"/>
              </a:buClr>
              <a:buFont typeface="Wingdings" charset="2"/>
              <a:buChar char="q"/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Pro lidi s psychickými obtížemi či duševním onemocněním bylo dosaženo zlepšení v oblasti bydlení, zaměstnávání, příjmů i celkového zdraví. Okolí si jich víc váží a podporuje je. </a:t>
            </a:r>
          </a:p>
          <a:p>
            <a:pPr marL="0" indent="0">
              <a:buClr>
                <a:srgbClr val="000090"/>
              </a:buClr>
              <a:buNone/>
              <a:defRPr/>
            </a:pPr>
            <a:endParaRPr lang="en-US" sz="2400" dirty="0">
              <a:ea typeface="ＭＳ Ｐゴシック" charset="0"/>
              <a:cs typeface="+mn-cs"/>
            </a:endParaRPr>
          </a:p>
          <a:p>
            <a:pPr>
              <a:buClr>
                <a:srgbClr val="000090"/>
              </a:buClr>
              <a:buFont typeface="Wingdings" charset="2"/>
              <a:buChar char="q"/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Péče ze strany poskytovatelů služeb je nyní lépe koordinovaná, jak v oblasti zdravotní, tak i sociální. </a:t>
            </a:r>
            <a:endParaRPr lang="en-US" sz="2400" dirty="0">
              <a:ea typeface="ＭＳ Ｐゴシック" charset="0"/>
              <a:cs typeface="+mn-cs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1BF05C-4C33-4EFE-B4F2-17B8C6B3ECBB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115888"/>
            <a:ext cx="6416675" cy="6054725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14EA64B-4EE6-40E5-BCCA-A62441A0E26C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125538"/>
            <a:ext cx="8229600" cy="4895850"/>
          </a:xfrm>
          <a:ln w="76200"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rgbClr val="FF66FF"/>
              </a:buClr>
              <a:buFont typeface="Wingdings" charset="2"/>
              <a:buChar char=""/>
              <a:defRPr/>
            </a:pPr>
            <a:r>
              <a:rPr lang="cs-CZ" dirty="0" smtClean="0"/>
              <a:t>Osobní cesta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eaLnBrk="1" fontAlgn="auto" hangingPunct="1">
              <a:spcAft>
                <a:spcPts val="0"/>
              </a:spcAft>
              <a:buClr>
                <a:srgbClr val="FF66FF"/>
              </a:buClr>
              <a:buFont typeface="Wingdings" charset="2"/>
              <a:buChar char=""/>
              <a:defRPr/>
            </a:pPr>
            <a:r>
              <a:rPr lang="cs-CZ" dirty="0" smtClean="0"/>
              <a:t>Cesta péče o duševní zdraví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eaLnBrk="1" fontAlgn="auto" hangingPunct="1">
              <a:spcAft>
                <a:spcPts val="0"/>
              </a:spcAft>
              <a:buClr>
                <a:srgbClr val="FF66FF"/>
              </a:buClr>
              <a:buFont typeface="Wingdings" charset="2"/>
              <a:buChar char=""/>
              <a:defRPr/>
            </a:pPr>
            <a:r>
              <a:rPr lang="cs-CZ" dirty="0" smtClean="0"/>
              <a:t>Změna politiky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eaLnBrk="1" fontAlgn="auto" hangingPunct="1">
              <a:spcAft>
                <a:spcPts val="0"/>
              </a:spcAft>
              <a:buClr>
                <a:srgbClr val="FF66FF"/>
              </a:buClr>
              <a:buFont typeface="Wingdings" charset="2"/>
              <a:buChar char=""/>
              <a:defRPr/>
            </a:pPr>
            <a:r>
              <a:rPr lang="en-US" dirty="0" smtClean="0"/>
              <a:t>Metro South Addiction </a:t>
            </a:r>
            <a:r>
              <a:rPr lang="cs-CZ" dirty="0" smtClean="0"/>
              <a:t>a transformace péče o duševní zdraví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eaLnBrk="1" fontAlgn="auto" hangingPunct="1">
              <a:spcAft>
                <a:spcPts val="0"/>
              </a:spcAft>
              <a:buClr>
                <a:srgbClr val="FF66FF"/>
              </a:buClr>
              <a:buFont typeface="Wingdings" charset="2"/>
              <a:buChar char=""/>
              <a:defRPr/>
            </a:pPr>
            <a:r>
              <a:rPr lang="cs-CZ" dirty="0" smtClean="0"/>
              <a:t>Výzkum a dopad na systém</a:t>
            </a:r>
            <a:r>
              <a:rPr lang="en-US" dirty="0" smtClean="0"/>
              <a:t>.</a:t>
            </a: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BEAC3E-3C3F-4DDD-9F69-F32B93B5B19B}" type="slidenum">
              <a:rPr lang="en-AU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AU" altLang="cs-CZ" sz="1200">
              <a:solidFill>
                <a:srgbClr val="898989"/>
              </a:solidFill>
            </a:endParaRP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1370013" y="260350"/>
            <a:ext cx="69204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000000"/>
                </a:solidFill>
              </a:rPr>
              <a:t>Prosazování péče zaměřené na zotavení</a:t>
            </a:r>
            <a:endParaRPr lang="en-US" altLang="cs-CZ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dirty="0">
              <a:solidFill>
                <a:srgbClr val="000000"/>
              </a:solidFill>
            </a:endParaRPr>
          </a:p>
        </p:txBody>
      </p:sp>
      <p:pic>
        <p:nvPicPr>
          <p:cNvPr id="819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908050"/>
            <a:ext cx="20510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537"/>
            <a:ext cx="8229600" cy="960438"/>
          </a:xfrm>
        </p:spPr>
        <p:txBody>
          <a:bodyPr/>
          <a:lstStyle/>
          <a:p>
            <a:pPr algn="ctr">
              <a:defRPr/>
            </a:pPr>
            <a:r>
              <a:rPr lang="cs-CZ" sz="2400" b="1" dirty="0">
                <a:ea typeface="ＭＳ Ｐゴシック" charset="0"/>
              </a:rPr>
              <a:t>Čtvrtý národní plán pro duševní zdraví</a:t>
            </a:r>
            <a:r>
              <a:rPr lang="en-US" sz="2400" b="1" dirty="0">
                <a:ea typeface="ＭＳ Ｐゴシック" charset="0"/>
              </a:rPr>
              <a:t/>
            </a:r>
            <a:br>
              <a:rPr lang="en-US" sz="2400" b="1" dirty="0">
                <a:ea typeface="ＭＳ Ｐゴシック" charset="0"/>
              </a:rPr>
            </a:br>
            <a:r>
              <a:rPr lang="cs-CZ" sz="2400" b="1" dirty="0">
                <a:ea typeface="ＭＳ Ｐゴシック" charset="0"/>
              </a:rPr>
              <a:t>Prioritní </a:t>
            </a:r>
            <a:r>
              <a:rPr lang="cs-CZ" sz="2400" b="1" dirty="0" smtClean="0">
                <a:ea typeface="ＭＳ Ｐゴシック" charset="0"/>
              </a:rPr>
              <a:t>oblast</a:t>
            </a:r>
            <a:r>
              <a:rPr lang="cs-CZ" sz="2400" dirty="0">
                <a:ea typeface="ＭＳ Ｐゴシック" charset="0"/>
                <a:cs typeface="+mj-cs"/>
              </a:rPr>
              <a:t> </a:t>
            </a:r>
            <a:r>
              <a:rPr lang="en-US" sz="2400" b="1" dirty="0" smtClean="0">
                <a:ea typeface="ＭＳ Ｐゴシック" charset="0"/>
                <a:cs typeface="+mj-cs"/>
              </a:rPr>
              <a:t>2</a:t>
            </a:r>
            <a:r>
              <a:rPr lang="en-US" sz="2400" b="1" dirty="0">
                <a:ea typeface="ＭＳ Ｐゴシック" charset="0"/>
                <a:cs typeface="+mj-cs"/>
              </a:rPr>
              <a:t>. </a:t>
            </a:r>
            <a:r>
              <a:rPr lang="cs-CZ" sz="2400" b="1" dirty="0" smtClean="0">
                <a:ea typeface="ＭＳ Ｐゴシック" charset="0"/>
                <a:cs typeface="+mj-cs"/>
              </a:rPr>
              <a:t>Prevence a včasná intervence</a:t>
            </a:r>
            <a:endParaRPr lang="en-US" sz="2400" dirty="0">
              <a:ea typeface="ＭＳ Ｐゴシック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196975"/>
            <a:ext cx="8229600" cy="4895850"/>
          </a:xfrm>
        </p:spPr>
        <p:txBody>
          <a:bodyPr/>
          <a:lstStyle/>
          <a:p>
            <a:pPr marL="0" indent="0">
              <a:buClr>
                <a:srgbClr val="008000"/>
              </a:buClr>
              <a:buFontTx/>
              <a:buNone/>
              <a:defRPr/>
            </a:pPr>
            <a:r>
              <a:rPr lang="cs-CZ" sz="2400" b="1" dirty="0" smtClean="0">
                <a:ea typeface="ＭＳ Ｐゴシック" charset="0"/>
                <a:cs typeface="+mn-cs"/>
              </a:rPr>
              <a:t>Výstupy</a:t>
            </a:r>
            <a:endParaRPr lang="en-US" sz="2400" b="1" dirty="0" smtClean="0">
              <a:ea typeface="ＭＳ Ｐゴシック" charset="0"/>
              <a:cs typeface="+mn-cs"/>
            </a:endParaRPr>
          </a:p>
          <a:p>
            <a:pPr>
              <a:buClr>
                <a:srgbClr val="008000"/>
              </a:buClr>
              <a:buFont typeface="Wingdings" charset="2"/>
              <a:buChar char="Ø"/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Lepší chápání a rozpoznání psychických obtíží a duševního onemocnění</a:t>
            </a:r>
            <a:r>
              <a:rPr lang="en-US" sz="2400" dirty="0" smtClean="0">
                <a:ea typeface="ＭＳ Ｐゴシック" charset="0"/>
                <a:cs typeface="+mn-cs"/>
              </a:rPr>
              <a:t>. </a:t>
            </a:r>
          </a:p>
          <a:p>
            <a:pPr>
              <a:buClr>
                <a:srgbClr val="008000"/>
              </a:buClr>
              <a:buFont typeface="Wingdings" charset="2"/>
              <a:buChar char="Ø"/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Podpora posilování odolnosti a dovedností zvládat zátěž</a:t>
            </a:r>
            <a:r>
              <a:rPr lang="en-US" sz="2400" dirty="0" smtClean="0">
                <a:ea typeface="ＭＳ Ｐゴシック" charset="0"/>
                <a:cs typeface="+mn-cs"/>
              </a:rPr>
              <a:t>.</a:t>
            </a:r>
            <a:endParaRPr lang="en-US" sz="2400" dirty="0">
              <a:ea typeface="ＭＳ Ｐゴシック" charset="0"/>
              <a:cs typeface="+mn-cs"/>
            </a:endParaRPr>
          </a:p>
          <a:p>
            <a:pPr>
              <a:buClr>
                <a:srgbClr val="008000"/>
              </a:buClr>
              <a:buFont typeface="Wingdings" charset="2"/>
              <a:buChar char="Ø"/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Schopnost lidí vyhledat si pomoc sami a pomoci druhým včas zasáhnout v případě propuknutí či návratu duševního onemocnění. </a:t>
            </a:r>
            <a:endParaRPr lang="en-US" sz="2400" dirty="0">
              <a:ea typeface="ＭＳ Ｐゴシック" charset="0"/>
              <a:cs typeface="+mn-cs"/>
            </a:endParaRPr>
          </a:p>
          <a:p>
            <a:pPr>
              <a:buClr>
                <a:srgbClr val="008000"/>
              </a:buClr>
              <a:buFont typeface="Wingdings" charset="2"/>
              <a:buChar char="Ø"/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Včasné rozpoznání souběžného výskytu závislostí a drogových problémů, zdravotních problémů a sebevražedného chování a vhodné intervence. </a:t>
            </a:r>
          </a:p>
          <a:p>
            <a:pPr>
              <a:buClr>
                <a:srgbClr val="008000"/>
              </a:buClr>
              <a:buFont typeface="Wingdings" charset="2"/>
              <a:buChar char="Ø"/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Podpora praktickým lékařům ze strany specializovaných služeb, pokud je třeba. </a:t>
            </a:r>
            <a:endParaRPr lang="en-US" sz="2400" dirty="0">
              <a:ea typeface="ＭＳ Ｐゴシック" charset="0"/>
              <a:cs typeface="+mn-cs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C3E379-3D85-4256-824B-A977E5910C94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052513"/>
            <a:ext cx="8724900" cy="4598987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BA49748-27A8-48E0-A576-AE1313C64C11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713788" cy="1143000"/>
          </a:xfrm>
        </p:spPr>
        <p:txBody>
          <a:bodyPr/>
          <a:lstStyle/>
          <a:p>
            <a:pPr algn="ctr">
              <a:defRPr/>
            </a:pPr>
            <a:r>
              <a:rPr lang="cs-CZ" sz="2400" b="1" dirty="0">
                <a:ea typeface="ＭＳ Ｐゴシック" charset="0"/>
              </a:rPr>
              <a:t>Čtvrtý národní plán pro duševní </a:t>
            </a:r>
            <a:r>
              <a:rPr lang="cs-CZ" sz="2400" b="1" dirty="0" smtClean="0">
                <a:ea typeface="ＭＳ Ｐゴシック" charset="0"/>
              </a:rPr>
              <a:t>zdraví</a:t>
            </a:r>
            <a:br>
              <a:rPr lang="cs-CZ" sz="2400" b="1" dirty="0" smtClean="0">
                <a:ea typeface="ＭＳ Ｐゴシック" charset="0"/>
              </a:rPr>
            </a:br>
            <a:r>
              <a:rPr lang="cs-CZ" sz="2400" b="1" dirty="0" smtClean="0">
                <a:ea typeface="ＭＳ Ｐゴシック" charset="0"/>
                <a:cs typeface="+mj-cs"/>
              </a:rPr>
              <a:t>Prioritní oblast </a:t>
            </a:r>
            <a:r>
              <a:rPr lang="en-US" sz="2400" b="1" dirty="0" smtClean="0">
                <a:ea typeface="ＭＳ Ｐゴシック" charset="0"/>
                <a:cs typeface="+mj-cs"/>
              </a:rPr>
              <a:t>3. </a:t>
            </a:r>
            <a:r>
              <a:rPr lang="cs-CZ" sz="2400" b="1" dirty="0" smtClean="0">
                <a:ea typeface="ＭＳ Ｐゴシック" charset="0"/>
                <a:cs typeface="+mj-cs"/>
              </a:rPr>
              <a:t>Dostupnost služeb, koordinace a kontinuita péče</a:t>
            </a:r>
            <a:endParaRPr lang="en-US" sz="2400" dirty="0">
              <a:ea typeface="ＭＳ Ｐゴシック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525962"/>
          </a:xfrm>
        </p:spPr>
        <p:txBody>
          <a:bodyPr/>
          <a:lstStyle/>
          <a:p>
            <a:pPr marL="0" indent="0">
              <a:buClr>
                <a:srgbClr val="660066"/>
              </a:buClr>
              <a:buFontTx/>
              <a:buNone/>
              <a:defRPr/>
            </a:pPr>
            <a:r>
              <a:rPr lang="cs-CZ" sz="2400" b="1" dirty="0" smtClean="0">
                <a:ea typeface="ＭＳ Ｐゴシック" charset="0"/>
                <a:cs typeface="Arial"/>
              </a:rPr>
              <a:t>Výstupy</a:t>
            </a:r>
            <a:endParaRPr lang="en-US" sz="2400" b="1" dirty="0">
              <a:ea typeface="ＭＳ Ｐゴシック" charset="0"/>
              <a:cs typeface="Arial"/>
            </a:endParaRPr>
          </a:p>
          <a:p>
            <a:pPr>
              <a:buClr>
                <a:srgbClr val="660066"/>
              </a:buClr>
              <a:buFont typeface="Wingdings" charset="2"/>
              <a:buChar char="u"/>
              <a:defRPr/>
            </a:pPr>
            <a:r>
              <a:rPr lang="cs-CZ" sz="2400" b="1" dirty="0" smtClean="0">
                <a:ea typeface="ＭＳ Ｐゴシック" charset="0"/>
                <a:cs typeface="Arial"/>
              </a:rPr>
              <a:t>Zlepšení dostupnosti péče</a:t>
            </a:r>
            <a:r>
              <a:rPr lang="cs-CZ" sz="2400" dirty="0" smtClean="0">
                <a:ea typeface="ＭＳ Ｐゴシック" charset="0"/>
                <a:cs typeface="Arial"/>
              </a:rPr>
              <a:t>, kontinuita péče, snížení míry relapsu a opakovaného využívání služeb</a:t>
            </a:r>
            <a:r>
              <a:rPr lang="en-US" sz="2400" dirty="0" smtClean="0">
                <a:ea typeface="ＭＳ Ｐゴシック" charset="0"/>
                <a:cs typeface="Arial"/>
              </a:rPr>
              <a:t>.</a:t>
            </a:r>
            <a:endParaRPr lang="en-US" sz="2400" dirty="0">
              <a:ea typeface="ＭＳ Ｐゴシック" charset="0"/>
              <a:cs typeface="Arial"/>
            </a:endParaRPr>
          </a:p>
          <a:p>
            <a:pPr>
              <a:buClr>
                <a:srgbClr val="660066"/>
              </a:buClr>
              <a:buFont typeface="Wingdings" charset="2"/>
              <a:buChar char="u"/>
              <a:defRPr/>
            </a:pPr>
            <a:r>
              <a:rPr lang="cs-CZ" sz="2400" dirty="0" smtClean="0">
                <a:ea typeface="ＭＳ Ｐゴシック" charset="0"/>
                <a:cs typeface="Arial"/>
              </a:rPr>
              <a:t>Úroveň a kombinace služeb na základě </a:t>
            </a:r>
            <a:r>
              <a:rPr lang="cs-CZ" sz="2400" b="1" dirty="0" smtClean="0">
                <a:ea typeface="ＭＳ Ｐゴシック" charset="0"/>
                <a:cs typeface="Arial"/>
              </a:rPr>
              <a:t>populačních průzkumů</a:t>
            </a:r>
            <a:r>
              <a:rPr lang="cs-CZ" sz="2400" dirty="0" smtClean="0">
                <a:ea typeface="ＭＳ Ｐゴシック" charset="0"/>
                <a:cs typeface="Arial"/>
              </a:rPr>
              <a:t> a rozvíjení služeb v jednotlivých oblastech.</a:t>
            </a:r>
            <a:endParaRPr lang="en-US" sz="2400" dirty="0">
              <a:ea typeface="ＭＳ Ｐゴシック" charset="0"/>
              <a:cs typeface="Arial"/>
            </a:endParaRPr>
          </a:p>
          <a:p>
            <a:pPr>
              <a:buClr>
                <a:srgbClr val="660066"/>
              </a:buClr>
              <a:buFont typeface="Wingdings" charset="2"/>
              <a:buChar char="u"/>
              <a:defRPr/>
            </a:pPr>
            <a:r>
              <a:rPr lang="cs-CZ" sz="2400" dirty="0" smtClean="0">
                <a:ea typeface="ＭＳ Ｐゴシック" charset="0"/>
                <a:cs typeface="Arial"/>
              </a:rPr>
              <a:t>Úřady a poskytovatelé služeb společně pracují na zavedení organizačních změn, které přinesou co </a:t>
            </a:r>
            <a:r>
              <a:rPr lang="cs-CZ" sz="2400" b="1" dirty="0" smtClean="0">
                <a:ea typeface="ＭＳ Ｐゴシック" charset="0"/>
                <a:cs typeface="Arial"/>
              </a:rPr>
              <a:t>nejefektivnější a nejúčelnější využití služeb</a:t>
            </a:r>
            <a:r>
              <a:rPr lang="cs-CZ" sz="2400" dirty="0" smtClean="0">
                <a:ea typeface="ＭＳ Ｐゴシック" charset="0"/>
                <a:cs typeface="Arial"/>
              </a:rPr>
              <a:t>, minimalizují duplicity a zjednoduší přístup k nim.</a:t>
            </a:r>
            <a:r>
              <a:rPr lang="en-US" sz="2400" dirty="0" smtClean="0">
                <a:ea typeface="ＭＳ Ｐゴシック" charset="0"/>
                <a:cs typeface="Arial"/>
              </a:rPr>
              <a:t> </a:t>
            </a:r>
            <a:endParaRPr lang="en-US" sz="2400" dirty="0">
              <a:ea typeface="ＭＳ Ｐゴシック" charset="0"/>
              <a:cs typeface="Arial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2D06F70-4D04-4DA7-866B-1DAC98BE24C9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92125"/>
            <a:ext cx="5040313" cy="5410200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4CDC6E-27FF-45BC-BEB7-EEB9FE4B183F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825500"/>
            <a:ext cx="8470900" cy="5207000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04C4CF-92E3-4200-95E6-12FC07F097C6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36600"/>
            <a:ext cx="8064500" cy="5384800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EBD80AF-6425-46E0-823D-1305043FC263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404813"/>
            <a:ext cx="8620125" cy="5545137"/>
          </a:xfrm>
          <a:prstGeom prst="rect">
            <a:avLst/>
          </a:pr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584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3947CF9-08E6-46E4-B3C8-05EB32C70F62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algn="ctr">
              <a:defRPr/>
            </a:pPr>
            <a:r>
              <a:rPr lang="cs-CZ" sz="2400" b="1" dirty="0">
                <a:ea typeface="ＭＳ Ｐゴシック" charset="0"/>
              </a:rPr>
              <a:t>Čtvrtý národní plán pro duševní zdraví</a:t>
            </a:r>
            <a:r>
              <a:rPr lang="en-US" sz="2400" dirty="0" smtClean="0">
                <a:ea typeface="ＭＳ Ｐゴシック" charset="0"/>
                <a:cs typeface="+mj-cs"/>
              </a:rPr>
              <a:t/>
            </a:r>
            <a:br>
              <a:rPr lang="en-US" sz="2400" dirty="0" smtClean="0">
                <a:ea typeface="ＭＳ Ｐゴシック" charset="0"/>
                <a:cs typeface="+mj-cs"/>
              </a:rPr>
            </a:br>
            <a:r>
              <a:rPr lang="cs-CZ" sz="2400" b="1" dirty="0" smtClean="0">
                <a:ea typeface="ＭＳ Ｐゴシック" charset="0"/>
                <a:cs typeface="+mj-cs"/>
              </a:rPr>
              <a:t>Prioritní oblast </a:t>
            </a:r>
            <a:r>
              <a:rPr lang="en-US" sz="2400" b="1" dirty="0" smtClean="0">
                <a:ea typeface="ＭＳ Ｐゴシック" charset="0"/>
                <a:cs typeface="+mj-cs"/>
              </a:rPr>
              <a:t>4. </a:t>
            </a:r>
            <a:r>
              <a:rPr lang="cs-CZ" sz="2400" b="1" dirty="0" smtClean="0">
                <a:ea typeface="ＭＳ Ｐゴシック" charset="0"/>
                <a:cs typeface="+mj-cs"/>
              </a:rPr>
              <a:t>Zlepšování kvality a inovace</a:t>
            </a:r>
            <a:r>
              <a:rPr lang="en-US" sz="2400" dirty="0" smtClean="0">
                <a:ea typeface="ＭＳ Ｐゴシック" charset="0"/>
                <a:cs typeface="+mj-cs"/>
              </a:rPr>
              <a:t/>
            </a:r>
            <a:br>
              <a:rPr lang="en-US" sz="2400" dirty="0" smtClean="0">
                <a:ea typeface="ＭＳ Ｐゴシック" charset="0"/>
                <a:cs typeface="+mj-cs"/>
              </a:rPr>
            </a:br>
            <a:endParaRPr lang="en-US" sz="2400" dirty="0">
              <a:ea typeface="ＭＳ Ｐゴシック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980728"/>
            <a:ext cx="8229600" cy="5040559"/>
          </a:xfrm>
        </p:spPr>
        <p:txBody>
          <a:bodyPr/>
          <a:lstStyle/>
          <a:p>
            <a:pPr marL="0" indent="0">
              <a:buClr>
                <a:srgbClr val="000090"/>
              </a:buClr>
              <a:buFontTx/>
              <a:buNone/>
              <a:defRPr/>
            </a:pPr>
            <a:r>
              <a:rPr lang="cs-CZ" sz="2400" b="1" dirty="0" smtClean="0">
                <a:ea typeface="ＭＳ Ｐゴシック" charset="0"/>
                <a:cs typeface="+mn-cs"/>
              </a:rPr>
              <a:t>Výstupy</a:t>
            </a:r>
            <a:endParaRPr lang="en-US" sz="2400" b="1" dirty="0">
              <a:ea typeface="ＭＳ Ｐゴシック" charset="0"/>
              <a:cs typeface="+mn-cs"/>
            </a:endParaRPr>
          </a:p>
          <a:p>
            <a:pPr>
              <a:buClr>
                <a:srgbClr val="000090"/>
              </a:buClr>
              <a:buFont typeface="Wingdings" charset="2"/>
              <a:buChar char="§"/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Veřejnost má</a:t>
            </a:r>
            <a:r>
              <a:rPr lang="en-US" sz="2400" dirty="0" smtClean="0">
                <a:ea typeface="ＭＳ Ｐゴシック" charset="0"/>
                <a:cs typeface="+mn-cs"/>
              </a:rPr>
              <a:t> </a:t>
            </a:r>
            <a:r>
              <a:rPr lang="cs-CZ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přístup k informacím</a:t>
            </a:r>
            <a:r>
              <a:rPr lang="en-US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 </a:t>
            </a:r>
            <a:r>
              <a:rPr lang="cs-CZ" sz="2400" dirty="0" smtClean="0">
                <a:ea typeface="ＭＳ Ｐゴシック" charset="0"/>
                <a:cs typeface="+mn-cs"/>
              </a:rPr>
              <a:t>o poskytování služeb</a:t>
            </a:r>
            <a:r>
              <a:rPr lang="en-US" sz="2400" dirty="0" smtClean="0">
                <a:ea typeface="ＭＳ Ｐゴシック" charset="0"/>
                <a:cs typeface="+mn-cs"/>
              </a:rPr>
              <a:t>.</a:t>
            </a:r>
          </a:p>
          <a:p>
            <a:pPr>
              <a:buClr>
                <a:srgbClr val="000090"/>
              </a:buClr>
              <a:buFont typeface="Wingdings" charset="2"/>
              <a:buChar char="§"/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Prezentace míry  souladu se</a:t>
            </a:r>
            <a:r>
              <a:rPr lang="en-US" sz="2400" dirty="0" smtClean="0">
                <a:ea typeface="ＭＳ Ｐゴシック" charset="0"/>
                <a:cs typeface="+mn-cs"/>
              </a:rPr>
              <a:t> </a:t>
            </a:r>
            <a:r>
              <a:rPr lang="cs-CZ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schválenými standardy péče,</a:t>
            </a:r>
            <a:r>
              <a:rPr lang="en-US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 </a:t>
            </a:r>
            <a:r>
              <a:rPr lang="cs-CZ" sz="2400" dirty="0" smtClean="0">
                <a:ea typeface="ＭＳ Ｐゴシック" charset="0"/>
                <a:cs typeface="+mn-cs"/>
              </a:rPr>
              <a:t>včetně zkušeností a postřehů samotných uživatelů a jejich blízkých</a:t>
            </a:r>
            <a:r>
              <a:rPr lang="en-US" sz="2400" dirty="0" smtClean="0">
                <a:ea typeface="ＭＳ Ｐゴシック" charset="0"/>
                <a:cs typeface="+mn-cs"/>
              </a:rPr>
              <a:t>.</a:t>
            </a:r>
            <a:endParaRPr lang="en-US" sz="2400" dirty="0">
              <a:ea typeface="ＭＳ Ｐゴシック" charset="0"/>
              <a:cs typeface="+mn-cs"/>
            </a:endParaRPr>
          </a:p>
          <a:p>
            <a:pPr>
              <a:buClr>
                <a:srgbClr val="000090"/>
              </a:buClr>
              <a:buFont typeface="Wingdings" charset="2"/>
              <a:buChar char="§"/>
              <a:defRPr/>
            </a:pPr>
            <a:r>
              <a:rPr lang="cs-CZ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Legislativa v oblasti duševního zdraví</a:t>
            </a:r>
            <a:r>
              <a:rPr lang="en-US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 </a:t>
            </a:r>
            <a:r>
              <a:rPr lang="cs-CZ" sz="2400" dirty="0" smtClean="0">
                <a:ea typeface="ＭＳ Ｐゴシック" charset="0"/>
                <a:cs typeface="+mn-cs"/>
              </a:rPr>
              <a:t>naplňuje stanovené zásady.</a:t>
            </a:r>
            <a:endParaRPr lang="en-US" sz="2400" dirty="0">
              <a:ea typeface="ＭＳ Ｐゴシック" charset="0"/>
              <a:cs typeface="+mn-cs"/>
            </a:endParaRPr>
          </a:p>
          <a:p>
            <a:pPr>
              <a:buClr>
                <a:srgbClr val="000090"/>
              </a:buClr>
              <a:buFont typeface="Wingdings" charset="2"/>
              <a:buChar char="§"/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Adresná podpora novým i stávajícím subjektům při zavádění </a:t>
            </a:r>
            <a:r>
              <a:rPr lang="cs-CZ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na důkazech založených a</a:t>
            </a:r>
            <a:r>
              <a:rPr lang="en-US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 </a:t>
            </a:r>
            <a:r>
              <a:rPr lang="cs-CZ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inovativních modelů péče. </a:t>
            </a:r>
          </a:p>
          <a:p>
            <a:pPr>
              <a:buClr>
                <a:srgbClr val="000090"/>
              </a:buClr>
              <a:buFont typeface="Wingdings" charset="2"/>
              <a:buChar char="§"/>
              <a:defRPr/>
            </a:pPr>
            <a:r>
              <a:rPr lang="cs-CZ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Podpora výzkumu</a:t>
            </a:r>
            <a:r>
              <a:rPr lang="en-US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 </a:t>
            </a:r>
            <a:r>
              <a:rPr lang="cs-CZ" sz="2400" dirty="0" smtClean="0">
                <a:ea typeface="ＭＳ Ｐゴシック" charset="0"/>
                <a:cs typeface="+mn-cs"/>
              </a:rPr>
              <a:t>a šíření poznatků</a:t>
            </a:r>
            <a:r>
              <a:rPr lang="en-US" sz="2400" dirty="0" smtClean="0">
                <a:ea typeface="ＭＳ Ｐゴシック" charset="0"/>
                <a:cs typeface="+mn-cs"/>
              </a:rPr>
              <a:t>.</a:t>
            </a:r>
            <a:endParaRPr lang="en-US" sz="2400" dirty="0">
              <a:ea typeface="ＭＳ Ｐゴシック" charset="0"/>
              <a:cs typeface="+mn-cs"/>
            </a:endParaRPr>
          </a:p>
          <a:p>
            <a:pPr>
              <a:buClr>
                <a:srgbClr val="000090"/>
              </a:buClr>
              <a:buFont typeface="Wingdings" charset="2"/>
              <a:buChar char="§"/>
              <a:defRPr/>
            </a:pPr>
            <a:r>
              <a:rPr lang="cs-CZ" sz="2400" b="1" dirty="0" smtClean="0">
                <a:solidFill>
                  <a:srgbClr val="660066"/>
                </a:solidFill>
                <a:ea typeface="ＭＳ Ｐゴシック" charset="0"/>
                <a:cs typeface="+mn-cs"/>
              </a:rPr>
              <a:t>Rozvoj a reformy pracovních sil</a:t>
            </a:r>
            <a:r>
              <a:rPr lang="en-US" sz="2400" dirty="0" smtClean="0">
                <a:ea typeface="ＭＳ Ｐゴシック" charset="0"/>
                <a:cs typeface="+mn-cs"/>
              </a:rPr>
              <a:t>.</a:t>
            </a:r>
            <a:endParaRPr lang="en-US" sz="2400" dirty="0">
              <a:ea typeface="ＭＳ Ｐゴシック" charset="0"/>
              <a:cs typeface="+mn-cs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B15602-BD25-40E3-849E-D2FE15B41C9D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188913"/>
            <a:ext cx="8204200" cy="5943600"/>
          </a:xfrm>
          <a:prstGeom prst="rect">
            <a:avLst/>
          </a:pr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789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EC4DCE1-371B-4E1D-A449-7A902BE797FE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pPr algn="ctr">
              <a:defRPr/>
            </a:pPr>
            <a:r>
              <a:rPr lang="cs-CZ" sz="2400" b="1" dirty="0">
                <a:ea typeface="ＭＳ Ｐゴシック" charset="0"/>
              </a:rPr>
              <a:t>Čtvrtý národní plán pro duševní zdraví</a:t>
            </a:r>
            <a:r>
              <a:rPr lang="en-US" sz="2400" dirty="0">
                <a:ea typeface="ＭＳ Ｐゴシック" charset="0"/>
              </a:rPr>
              <a:t/>
            </a:r>
            <a:br>
              <a:rPr lang="en-US" sz="2400" dirty="0">
                <a:ea typeface="ＭＳ Ｐゴシック" charset="0"/>
              </a:rPr>
            </a:br>
            <a:r>
              <a:rPr lang="cs-CZ" sz="2400" b="1" dirty="0">
                <a:ea typeface="ＭＳ Ｐゴシック" charset="0"/>
              </a:rPr>
              <a:t>Prioritní oblast </a:t>
            </a:r>
            <a:r>
              <a:rPr lang="en-US" sz="2400" b="1" dirty="0" smtClean="0">
                <a:ea typeface="ＭＳ Ｐゴシック" charset="0"/>
                <a:cs typeface="+mj-cs"/>
              </a:rPr>
              <a:t>5. </a:t>
            </a:r>
            <a:r>
              <a:rPr lang="cs-CZ" sz="2400" b="1" dirty="0" smtClean="0">
                <a:ea typeface="ＭＳ Ｐゴシック" charset="0"/>
                <a:cs typeface="+mj-cs"/>
              </a:rPr>
              <a:t>Hodnocení a podávání zpráv o výsledcích</a:t>
            </a:r>
            <a:r>
              <a:rPr lang="en-US" sz="2400" b="1" dirty="0" smtClean="0">
                <a:ea typeface="ＭＳ Ｐゴシック" charset="0"/>
                <a:cs typeface="+mj-cs"/>
              </a:rPr>
              <a:t/>
            </a:r>
            <a:br>
              <a:rPr lang="en-US" sz="2400" b="1" dirty="0" smtClean="0">
                <a:ea typeface="ＭＳ Ｐゴシック" charset="0"/>
                <a:cs typeface="+mj-cs"/>
              </a:rPr>
            </a:br>
            <a:endParaRPr lang="en-US" sz="2400" b="1" dirty="0">
              <a:ea typeface="ＭＳ Ｐゴシック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sz="2400" b="1" dirty="0" smtClean="0">
                <a:ea typeface="ＭＳ Ｐゴシック" charset="0"/>
                <a:cs typeface="+mn-cs"/>
              </a:rPr>
              <a:t>Výstupy</a:t>
            </a:r>
            <a:endParaRPr lang="en-US" sz="2400" b="1" dirty="0">
              <a:ea typeface="ＭＳ Ｐゴシック" charset="0"/>
              <a:cs typeface="+mn-cs"/>
            </a:endParaRPr>
          </a:p>
          <a:p>
            <a:pPr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Informovaná veřejnost</a:t>
            </a:r>
            <a:r>
              <a:rPr lang="en-US" sz="2400" dirty="0" smtClean="0">
                <a:ea typeface="ＭＳ Ｐゴシック" charset="0"/>
                <a:cs typeface="+mn-cs"/>
              </a:rPr>
              <a:t>.</a:t>
            </a:r>
            <a:endParaRPr lang="en-US" sz="2400" dirty="0">
              <a:ea typeface="ＭＳ Ｐゴシック" charset="0"/>
              <a:cs typeface="+mn-cs"/>
            </a:endParaRPr>
          </a:p>
          <a:p>
            <a:pPr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Uživatelé a jejich blízcí mají přístup k informacím o úspěšnosti služeb péče o duševní zdraví, které využívají. </a:t>
            </a:r>
            <a:endParaRPr lang="en-US" sz="2400" dirty="0" smtClean="0">
              <a:ea typeface="ＭＳ Ｐゴシック" charset="0"/>
              <a:cs typeface="+mn-cs"/>
            </a:endParaRPr>
          </a:p>
          <a:p>
            <a:pPr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Národní referenční kritéria</a:t>
            </a:r>
            <a:r>
              <a:rPr lang="en-US" sz="2400" dirty="0" smtClean="0">
                <a:ea typeface="ＭＳ Ｐゴシック" charset="0"/>
                <a:cs typeface="+mn-cs"/>
              </a:rPr>
              <a:t>.</a:t>
            </a:r>
            <a:endParaRPr lang="en-US" sz="2400" dirty="0">
              <a:ea typeface="ＭＳ Ｐゴシック" charset="0"/>
              <a:cs typeface="+mn-cs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C6879E-B66F-4BC0-BB13-D7876359F200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 txBox="1">
            <a:spLocks/>
          </p:cNvSpPr>
          <p:nvPr/>
        </p:nvSpPr>
        <p:spPr bwMode="auto">
          <a:xfrm>
            <a:off x="457200" y="-26988"/>
            <a:ext cx="8229600" cy="77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000000"/>
                </a:solidFill>
              </a:rPr>
              <a:t>Cesta</a:t>
            </a:r>
            <a:endParaRPr lang="en-US" altLang="cs-CZ" b="1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692696"/>
            <a:ext cx="8229600" cy="5588393"/>
          </a:xfrm>
          <a:prstGeom prst="rect">
            <a:avLst/>
          </a:prstGeom>
          <a:solidFill>
            <a:sysClr val="window" lastClr="FFFFFF"/>
          </a:solidFill>
          <a:ln w="76200" cap="flat" cmpd="sng" algn="ctr">
            <a:solidFill>
              <a:srgbClr val="4BACC6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lnSpcReduction="10000"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9pPr>
          </a:lstStyle>
          <a:p>
            <a:pPr defTabSz="457200" eaLnBrk="1" hangingPunct="1">
              <a:spcBef>
                <a:spcPct val="20000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"/>
              <a:defRPr/>
            </a:pPr>
            <a:r>
              <a:rPr lang="cs-CZ" altLang="cs-CZ" sz="2400" dirty="0" smtClean="0">
                <a:solidFill>
                  <a:srgbClr val="000000"/>
                </a:solidFill>
              </a:rPr>
              <a:t>Jako student jsem neměl rád obory zabývající se duševním zdravím</a:t>
            </a:r>
            <a:endParaRPr lang="en-US" altLang="cs-CZ" sz="2400" dirty="0" smtClean="0">
              <a:solidFill>
                <a:srgbClr val="000000"/>
              </a:solidFill>
            </a:endParaRPr>
          </a:p>
          <a:p>
            <a:pPr defTabSz="457200" eaLnBrk="1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 altLang="cs-CZ" sz="2400" dirty="0" smtClean="0">
                <a:solidFill>
                  <a:srgbClr val="000000"/>
                </a:solidFill>
              </a:rPr>
              <a:t>	</a:t>
            </a:r>
            <a:r>
              <a:rPr lang="cs-CZ" altLang="cs-CZ" sz="2400" dirty="0" smtClean="0">
                <a:solidFill>
                  <a:srgbClr val="000000"/>
                </a:solidFill>
              </a:rPr>
              <a:t>Způsob zacházení</a:t>
            </a:r>
            <a:r>
              <a:rPr lang="en-US" altLang="cs-CZ" sz="2400" dirty="0" smtClean="0">
                <a:solidFill>
                  <a:srgbClr val="000000"/>
                </a:solidFill>
              </a:rPr>
              <a:t/>
            </a:r>
            <a:br>
              <a:rPr lang="en-US" altLang="cs-CZ" sz="2400" dirty="0" smtClean="0">
                <a:solidFill>
                  <a:srgbClr val="000000"/>
                </a:solidFill>
              </a:rPr>
            </a:br>
            <a:r>
              <a:rPr lang="en-US" altLang="cs-CZ" sz="2400" dirty="0" smtClean="0">
                <a:solidFill>
                  <a:srgbClr val="000000"/>
                </a:solidFill>
              </a:rPr>
              <a:t>		</a:t>
            </a:r>
            <a:r>
              <a:rPr lang="cs-CZ" altLang="cs-CZ" sz="2400" dirty="0" smtClean="0">
                <a:solidFill>
                  <a:srgbClr val="000000"/>
                </a:solidFill>
              </a:rPr>
              <a:t>Viděl jsem to nejhorší</a:t>
            </a:r>
            <a:r>
              <a:rPr lang="en-US" altLang="cs-CZ" sz="2400" dirty="0" smtClean="0">
                <a:solidFill>
                  <a:srgbClr val="000000"/>
                </a:solidFill>
              </a:rPr>
              <a:t/>
            </a:r>
            <a:br>
              <a:rPr lang="en-US" altLang="cs-CZ" sz="2400" dirty="0" smtClean="0">
                <a:solidFill>
                  <a:srgbClr val="000000"/>
                </a:solidFill>
              </a:rPr>
            </a:br>
            <a:r>
              <a:rPr lang="en-US" altLang="cs-CZ" sz="2400" dirty="0" smtClean="0">
                <a:solidFill>
                  <a:srgbClr val="000000"/>
                </a:solidFill>
              </a:rPr>
              <a:t>		</a:t>
            </a:r>
            <a:r>
              <a:rPr lang="cs-CZ" altLang="cs-CZ" sz="2400" dirty="0" smtClean="0">
                <a:solidFill>
                  <a:srgbClr val="000000"/>
                </a:solidFill>
              </a:rPr>
              <a:t>Lidé v nemocnici</a:t>
            </a:r>
            <a:endParaRPr lang="en-US" altLang="cs-CZ" sz="2400" dirty="0" smtClean="0">
              <a:solidFill>
                <a:srgbClr val="000000"/>
              </a:solidFill>
            </a:endParaRPr>
          </a:p>
          <a:p>
            <a:pPr defTabSz="457200" eaLnBrk="1" hangingPunct="1">
              <a:spcBef>
                <a:spcPct val="20000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"/>
              <a:defRPr/>
            </a:pPr>
            <a:r>
              <a:rPr lang="cs-CZ" altLang="cs-CZ" sz="2400" dirty="0" smtClean="0">
                <a:solidFill>
                  <a:srgbClr val="000000"/>
                </a:solidFill>
              </a:rPr>
              <a:t>Jako začínající lékař jsem pracoval na chirurgii, lékařské pohotovosti, v porodnici</a:t>
            </a:r>
            <a:r>
              <a:rPr lang="en-US" altLang="cs-CZ" sz="2400" dirty="0" smtClean="0">
                <a:solidFill>
                  <a:srgbClr val="000000"/>
                </a:solidFill>
              </a:rPr>
              <a:t>.</a:t>
            </a:r>
          </a:p>
          <a:p>
            <a:pPr defTabSz="457200" eaLnBrk="1" hangingPunct="1">
              <a:spcBef>
                <a:spcPct val="20000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"/>
              <a:defRPr/>
            </a:pPr>
            <a:r>
              <a:rPr lang="cs-CZ" altLang="cs-CZ" sz="2400" dirty="0" smtClean="0">
                <a:solidFill>
                  <a:srgbClr val="000000"/>
                </a:solidFill>
              </a:rPr>
              <a:t>Psychiatrii/péči o duševní zdraví jsme dělali v případech jako byly:</a:t>
            </a:r>
            <a:r>
              <a:rPr lang="en-US" altLang="cs-CZ" sz="2400" dirty="0" smtClean="0">
                <a:solidFill>
                  <a:srgbClr val="000000"/>
                </a:solidFill>
              </a:rPr>
              <a:t/>
            </a:r>
            <a:br>
              <a:rPr lang="en-US" altLang="cs-CZ" sz="2400" dirty="0" smtClean="0">
                <a:solidFill>
                  <a:srgbClr val="000000"/>
                </a:solidFill>
              </a:rPr>
            </a:br>
            <a:r>
              <a:rPr lang="en-US" altLang="cs-CZ" sz="2400" dirty="0" smtClean="0">
                <a:solidFill>
                  <a:srgbClr val="000000"/>
                </a:solidFill>
              </a:rPr>
              <a:t>		</a:t>
            </a:r>
            <a:r>
              <a:rPr lang="cs-CZ" altLang="cs-CZ" sz="2400" dirty="0" smtClean="0">
                <a:solidFill>
                  <a:srgbClr val="000000"/>
                </a:solidFill>
              </a:rPr>
              <a:t>Péče o pacienty s rakovinou</a:t>
            </a:r>
            <a:r>
              <a:rPr lang="en-US" altLang="cs-CZ" sz="2400" dirty="0" smtClean="0">
                <a:solidFill>
                  <a:srgbClr val="000000"/>
                </a:solidFill>
              </a:rPr>
              <a:t/>
            </a:r>
            <a:br>
              <a:rPr lang="en-US" altLang="cs-CZ" sz="2400" dirty="0" smtClean="0">
                <a:solidFill>
                  <a:srgbClr val="000000"/>
                </a:solidFill>
              </a:rPr>
            </a:br>
            <a:r>
              <a:rPr lang="en-US" altLang="cs-CZ" sz="2400" dirty="0" smtClean="0">
                <a:solidFill>
                  <a:srgbClr val="000000"/>
                </a:solidFill>
              </a:rPr>
              <a:t>		</a:t>
            </a:r>
            <a:r>
              <a:rPr lang="cs-CZ" altLang="cs-CZ" sz="2400" dirty="0">
                <a:solidFill>
                  <a:srgbClr val="000000"/>
                </a:solidFill>
              </a:rPr>
              <a:t>P</a:t>
            </a:r>
            <a:r>
              <a:rPr lang="cs-CZ" altLang="cs-CZ" sz="2400" dirty="0" smtClean="0">
                <a:solidFill>
                  <a:srgbClr val="000000"/>
                </a:solidFill>
              </a:rPr>
              <a:t>oporodní stres u matek</a:t>
            </a:r>
            <a:r>
              <a:rPr lang="en-US" altLang="cs-CZ" sz="2400" dirty="0" smtClean="0">
                <a:solidFill>
                  <a:srgbClr val="000000"/>
                </a:solidFill>
              </a:rPr>
              <a:t/>
            </a:r>
            <a:br>
              <a:rPr lang="en-US" altLang="cs-CZ" sz="2400" dirty="0" smtClean="0">
                <a:solidFill>
                  <a:srgbClr val="000000"/>
                </a:solidFill>
              </a:rPr>
            </a:br>
            <a:r>
              <a:rPr lang="en-US" altLang="cs-CZ" sz="2400" dirty="0" smtClean="0">
                <a:solidFill>
                  <a:srgbClr val="000000"/>
                </a:solidFill>
              </a:rPr>
              <a:t>		</a:t>
            </a:r>
            <a:r>
              <a:rPr lang="cs-CZ" altLang="cs-CZ" sz="2400" dirty="0" smtClean="0">
                <a:solidFill>
                  <a:srgbClr val="000000"/>
                </a:solidFill>
              </a:rPr>
              <a:t>Vyrovnávání se se smrtí</a:t>
            </a:r>
            <a:endParaRPr lang="en-US" altLang="cs-CZ" sz="2400" dirty="0" smtClean="0">
              <a:solidFill>
                <a:srgbClr val="000000"/>
              </a:solidFill>
            </a:endParaRPr>
          </a:p>
          <a:p>
            <a:pPr defTabSz="457200" eaLnBrk="1" hangingPunct="1">
              <a:spcBef>
                <a:spcPct val="20000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"/>
              <a:defRPr/>
            </a:pPr>
            <a:r>
              <a:rPr lang="cs-CZ" altLang="cs-CZ" sz="2400" dirty="0" smtClean="0">
                <a:solidFill>
                  <a:srgbClr val="000000"/>
                </a:solidFill>
              </a:rPr>
              <a:t>Jako praktický lékař jsem začal poznávat dosud nepoznané </a:t>
            </a:r>
            <a:r>
              <a:rPr lang="en-US" altLang="cs-CZ" sz="2400" dirty="0" smtClean="0">
                <a:solidFill>
                  <a:srgbClr val="000000"/>
                </a:solidFill>
              </a:rPr>
              <a:t> </a:t>
            </a:r>
          </a:p>
          <a:p>
            <a:pPr defTabSz="457200" eaLnBrk="1" hangingPunct="1">
              <a:spcBef>
                <a:spcPct val="20000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"/>
              <a:defRPr/>
            </a:pPr>
            <a:r>
              <a:rPr lang="cs-CZ" altLang="cs-CZ" sz="2400" dirty="0" smtClean="0">
                <a:solidFill>
                  <a:srgbClr val="000000"/>
                </a:solidFill>
              </a:rPr>
              <a:t>Studium psychologie</a:t>
            </a:r>
            <a:endParaRPr lang="en-US" altLang="cs-CZ" sz="2400" dirty="0" smtClean="0">
              <a:solidFill>
                <a:srgbClr val="000000"/>
              </a:solidFill>
            </a:endParaRPr>
          </a:p>
          <a:p>
            <a:pPr defTabSz="457200" eaLnBrk="1" hangingPunct="1">
              <a:spcBef>
                <a:spcPct val="20000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"/>
              <a:defRPr/>
            </a:pPr>
            <a:r>
              <a:rPr lang="cs-CZ" altLang="cs-CZ" sz="2400" dirty="0" smtClean="0">
                <a:solidFill>
                  <a:srgbClr val="000000"/>
                </a:solidFill>
              </a:rPr>
              <a:t>Pak psychiatrické vzdělání</a:t>
            </a:r>
            <a:endParaRPr lang="en-US" altLang="cs-CZ" sz="2400" dirty="0" smtClean="0">
              <a:solidFill>
                <a:srgbClr val="000000"/>
              </a:solidFill>
            </a:endParaRPr>
          </a:p>
        </p:txBody>
      </p:sp>
      <p:sp>
        <p:nvSpPr>
          <p:cNvPr id="922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3B0513-723F-4C9E-8E2B-23E08DB342A9}" type="slidenum">
              <a:rPr lang="en-AU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AU" altLang="cs-CZ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404813"/>
            <a:ext cx="8562975" cy="5761037"/>
          </a:xfrm>
          <a:prstGeom prst="rect">
            <a:avLst/>
          </a:prstGeom>
          <a:ln w="76200" cmpd="sng">
            <a:solidFill>
              <a:srgbClr val="33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993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C24CDA-8521-46EB-90E9-232B89033210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7950"/>
            <a:ext cx="5768975" cy="6122988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06456A-2C30-421A-B877-E0A20DC3D8DC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Co je třeba, chceme-li podpořit změnu</a:t>
            </a:r>
            <a:r>
              <a:rPr lang="en-US" altLang="cs-CZ" dirty="0" smtClean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5001419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dirty="0" smtClean="0">
                <a:ea typeface="ＭＳ Ｐゴシック" charset="0"/>
              </a:rPr>
              <a:t>Nezávislý výzkumný subjekt, který bude analyzovat</a:t>
            </a:r>
            <a:r>
              <a:rPr lang="en-US" dirty="0" smtClean="0">
                <a:ea typeface="ＭＳ Ｐゴシック" charset="0"/>
              </a:rPr>
              <a:t>:</a:t>
            </a:r>
          </a:p>
          <a:p>
            <a:pPr lvl="2">
              <a:defRPr/>
            </a:pPr>
            <a:r>
              <a:rPr lang="cs-CZ" sz="320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politiku v oblasti duševního zdraví</a:t>
            </a:r>
            <a:endParaRPr lang="en-US" sz="3200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lvl="2">
              <a:defRPr/>
            </a:pPr>
            <a:r>
              <a:rPr lang="cs-CZ" sz="320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rozvoj služeb</a:t>
            </a:r>
            <a:endParaRPr lang="en-US" sz="3200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lvl="2">
              <a:defRPr/>
            </a:pPr>
            <a:r>
              <a:rPr lang="cs-CZ" sz="320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dopad výskytu duševních nemocí na produktivitu</a:t>
            </a:r>
            <a:endParaRPr lang="en-US" sz="3200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lvl="2">
              <a:defRPr/>
            </a:pPr>
            <a:r>
              <a:rPr lang="cs-CZ" sz="320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efektivitu nákladů</a:t>
            </a:r>
            <a:endParaRPr lang="en-US" sz="3200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lvl="2">
              <a:defRPr/>
            </a:pPr>
            <a:r>
              <a:rPr lang="cs-CZ" sz="320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financování péče o duševní zdraví</a:t>
            </a:r>
            <a:endParaRPr lang="en-US" sz="3200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lvl="2">
              <a:defRPr/>
            </a:pPr>
            <a:r>
              <a:rPr lang="cs-CZ" sz="320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měřitelné výsledky u klientů</a:t>
            </a:r>
            <a:r>
              <a:rPr lang="en-US" sz="320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 </a:t>
            </a:r>
            <a:endParaRPr lang="cs-CZ" sz="3200" dirty="0" smtClean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lvl="2">
              <a:defRPr/>
            </a:pPr>
            <a:r>
              <a:rPr lang="cs-CZ" sz="320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faktory ovlivňující pracovní uplatnění</a:t>
            </a:r>
            <a:endParaRPr lang="en-US" sz="3200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C0F2053-81FE-4E20-BA3E-89EA9EFC2934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28600" y="1958975"/>
            <a:ext cx="1828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Společenské uspořádání a kultura</a:t>
            </a:r>
            <a:endParaRPr lang="en-AU" altLang="cs-CZ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04800" y="1958975"/>
            <a:ext cx="17526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3254375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Veřejná politika</a:t>
            </a:r>
            <a:endParaRPr lang="en-AU" altLang="cs-CZ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304800" y="3125595"/>
            <a:ext cx="1752600" cy="8116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81000" y="4321175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Řízení</a:t>
            </a:r>
            <a:endParaRPr lang="en-AU" altLang="cs-CZ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304800" y="4244975"/>
            <a:ext cx="18288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04800" y="5311775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Potřeby a požadavky občanů</a:t>
            </a:r>
            <a:endParaRPr lang="en-AU" altLang="cs-CZ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304800" y="5374248"/>
            <a:ext cx="1828800" cy="838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2514600" y="1958975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Financování</a:t>
            </a:r>
            <a:endParaRPr lang="en-AU" altLang="cs-CZ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2590800" y="1958975"/>
            <a:ext cx="14478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cs-CZ" sz="240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2514600" y="2797175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Lidské zdroje</a:t>
            </a:r>
            <a:endParaRPr lang="en-AU" altLang="cs-CZ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2590800" y="2598534"/>
            <a:ext cx="1447800" cy="838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438400" y="3863975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Fyzický kapitál</a:t>
            </a:r>
            <a:endParaRPr lang="en-AU" altLang="cs-CZ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601189" y="3624559"/>
            <a:ext cx="1447800" cy="7381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2590800" y="4778375"/>
            <a:ext cx="1600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Spotřební statky</a:t>
            </a:r>
            <a:endParaRPr lang="en-AU" altLang="cs-CZ" sz="2400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2438400" y="5616575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Sociální kapitál</a:t>
            </a:r>
            <a:endParaRPr lang="en-AU" altLang="cs-CZ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2567637" y="4655934"/>
            <a:ext cx="1447800" cy="79121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2571101" y="5540375"/>
            <a:ext cx="1524000" cy="5862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4572000" y="1958975"/>
            <a:ext cx="1981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Služby zaměřené na jednotlivce</a:t>
            </a:r>
            <a:endParaRPr lang="en-AU" altLang="cs-CZ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4648200" y="1958975"/>
            <a:ext cx="1905000" cy="1143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4419600" y="3711575"/>
            <a:ext cx="2362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Služby zaměřené na celou populaci</a:t>
            </a:r>
            <a:endParaRPr lang="en-AU" altLang="cs-CZ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5" name="Rectangle 23"/>
          <p:cNvSpPr>
            <a:spLocks noChangeArrowheads="1"/>
          </p:cNvSpPr>
          <p:nvPr/>
        </p:nvSpPr>
        <p:spPr bwMode="auto">
          <a:xfrm>
            <a:off x="4648200" y="3635375"/>
            <a:ext cx="1905000" cy="106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56" name="Text Box 24"/>
          <p:cNvSpPr txBox="1">
            <a:spLocks noChangeArrowheads="1"/>
          </p:cNvSpPr>
          <p:nvPr/>
        </p:nvSpPr>
        <p:spPr bwMode="auto">
          <a:xfrm>
            <a:off x="4572000" y="5311775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Mezioborová provázanost</a:t>
            </a:r>
            <a:endParaRPr lang="en-AU" altLang="cs-CZ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4800600" y="5235575"/>
            <a:ext cx="1524000" cy="838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58" name="Text Box 26"/>
          <p:cNvSpPr txBox="1">
            <a:spLocks noChangeArrowheads="1"/>
          </p:cNvSpPr>
          <p:nvPr/>
        </p:nvSpPr>
        <p:spPr bwMode="auto">
          <a:xfrm>
            <a:off x="7010400" y="1958975"/>
            <a:ext cx="1752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Zdraví</a:t>
            </a:r>
            <a:r>
              <a:rPr lang="en-AU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AU" altLang="cs-CZ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AU" alt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 </a:t>
            </a: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Populace</a:t>
            </a:r>
            <a:endParaRPr lang="en-AU" altLang="cs-CZ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AU" alt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 </a:t>
            </a: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Jednotlivec</a:t>
            </a:r>
            <a:endParaRPr lang="en-AU" altLang="cs-CZ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7086600" y="1958975"/>
            <a:ext cx="1752600" cy="1143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60" name="Text Box 28"/>
          <p:cNvSpPr txBox="1">
            <a:spLocks noChangeArrowheads="1"/>
          </p:cNvSpPr>
          <p:nvPr/>
        </p:nvSpPr>
        <p:spPr bwMode="auto">
          <a:xfrm>
            <a:off x="6934200" y="3254375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Výsledky služeb</a:t>
            </a:r>
            <a:endParaRPr lang="en-AU" altLang="cs-CZ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7010400" y="4244975"/>
            <a:ext cx="1905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Hospodářské výsledky</a:t>
            </a:r>
            <a:endParaRPr lang="en-AU" altLang="cs-CZ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62" name="Rectangle 30"/>
          <p:cNvSpPr>
            <a:spLocks noChangeArrowheads="1"/>
          </p:cNvSpPr>
          <p:nvPr/>
        </p:nvSpPr>
        <p:spPr bwMode="auto">
          <a:xfrm>
            <a:off x="7086600" y="3254375"/>
            <a:ext cx="17526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6600" y="4168775"/>
            <a:ext cx="1752600" cy="838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7086600" y="5387975"/>
            <a:ext cx="1676400" cy="7386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Společenské výsledky</a:t>
            </a:r>
            <a:endParaRPr lang="en-AU" altLang="cs-CZ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65" name="Line 33"/>
          <p:cNvSpPr>
            <a:spLocks noChangeShapeType="1"/>
          </p:cNvSpPr>
          <p:nvPr/>
        </p:nvSpPr>
        <p:spPr bwMode="auto">
          <a:xfrm>
            <a:off x="1676400" y="6226175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66" name="Line 34"/>
          <p:cNvSpPr>
            <a:spLocks noChangeShapeType="1"/>
          </p:cNvSpPr>
          <p:nvPr/>
        </p:nvSpPr>
        <p:spPr bwMode="auto">
          <a:xfrm>
            <a:off x="4114800" y="6226175"/>
            <a:ext cx="762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67" name="Line 35"/>
          <p:cNvSpPr>
            <a:spLocks noChangeShapeType="1"/>
          </p:cNvSpPr>
          <p:nvPr/>
        </p:nvSpPr>
        <p:spPr bwMode="auto">
          <a:xfrm>
            <a:off x="6324600" y="6226175"/>
            <a:ext cx="838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9668" name="Text Box 36"/>
          <p:cNvSpPr txBox="1">
            <a:spLocks noChangeArrowheads="1"/>
          </p:cNvSpPr>
          <p:nvPr/>
        </p:nvSpPr>
        <p:spPr bwMode="auto">
          <a:xfrm>
            <a:off x="457200" y="1273175"/>
            <a:ext cx="1600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K</a:t>
            </a:r>
            <a:r>
              <a:rPr lang="en-A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ONTEXT</a:t>
            </a:r>
            <a:endParaRPr lang="en-AU" sz="2000" b="1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69" name="Text Box 37"/>
          <p:cNvSpPr txBox="1">
            <a:spLocks noChangeArrowheads="1"/>
          </p:cNvSpPr>
          <p:nvPr/>
        </p:nvSpPr>
        <p:spPr bwMode="auto">
          <a:xfrm>
            <a:off x="2362200" y="1273175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ZDROJE</a:t>
            </a:r>
            <a:endParaRPr lang="en-AU" b="1" dirty="0">
              <a:solidFill>
                <a:srgbClr val="333399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70" name="Text Box 38"/>
          <p:cNvSpPr txBox="1">
            <a:spLocks noChangeArrowheads="1"/>
          </p:cNvSpPr>
          <p:nvPr/>
        </p:nvSpPr>
        <p:spPr bwMode="auto">
          <a:xfrm>
            <a:off x="4648200" y="1273175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OPATŘENÍ</a:t>
            </a:r>
            <a:endParaRPr lang="en-AU" sz="2400" dirty="0">
              <a:solidFill>
                <a:srgbClr val="FF33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71" name="Text Box 39"/>
          <p:cNvSpPr txBox="1">
            <a:spLocks noChangeArrowheads="1"/>
          </p:cNvSpPr>
          <p:nvPr/>
        </p:nvSpPr>
        <p:spPr bwMode="auto">
          <a:xfrm>
            <a:off x="6934200" y="1273175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VÝSLEDKY</a:t>
            </a:r>
            <a:endParaRPr lang="en-AU" sz="2400" dirty="0">
              <a:solidFill>
                <a:srgbClr val="FF33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72" name="Line 40"/>
          <p:cNvSpPr>
            <a:spLocks noChangeShapeType="1"/>
          </p:cNvSpPr>
          <p:nvPr/>
        </p:nvSpPr>
        <p:spPr bwMode="auto">
          <a:xfrm>
            <a:off x="2362200" y="1268413"/>
            <a:ext cx="0" cy="487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73" name="Line 41"/>
          <p:cNvSpPr>
            <a:spLocks noChangeShapeType="1"/>
          </p:cNvSpPr>
          <p:nvPr/>
        </p:nvSpPr>
        <p:spPr bwMode="auto">
          <a:xfrm>
            <a:off x="4419600" y="1289050"/>
            <a:ext cx="0" cy="487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74" name="Line 42"/>
          <p:cNvSpPr>
            <a:spLocks noChangeShapeType="1"/>
          </p:cNvSpPr>
          <p:nvPr/>
        </p:nvSpPr>
        <p:spPr bwMode="auto">
          <a:xfrm>
            <a:off x="6781800" y="1289050"/>
            <a:ext cx="0" cy="487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75" name="Line 43"/>
          <p:cNvSpPr>
            <a:spLocks noChangeShapeType="1"/>
          </p:cNvSpPr>
          <p:nvPr/>
        </p:nvSpPr>
        <p:spPr bwMode="auto">
          <a:xfrm>
            <a:off x="0" y="17276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9676" name="WordArt 44"/>
          <p:cNvSpPr>
            <a:spLocks noChangeArrowheads="1" noChangeShapeType="1" noTextEdit="1"/>
          </p:cNvSpPr>
          <p:nvPr/>
        </p:nvSpPr>
        <p:spPr bwMode="auto">
          <a:xfrm>
            <a:off x="323528" y="116632"/>
            <a:ext cx="8352928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cs-CZ" sz="2400" b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Arial"/>
                <a:ea typeface="Impact"/>
                <a:cs typeface="Arial"/>
              </a:rPr>
              <a:t>Výzkumná jednotka by měla mít kapacitu zaměřit se na</a:t>
            </a:r>
            <a:r>
              <a:rPr lang="en-US" sz="2400" b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Arial"/>
                <a:ea typeface="Impact"/>
                <a:cs typeface="Arial"/>
              </a:rPr>
              <a:t>:</a:t>
            </a:r>
            <a:endParaRPr lang="en-US" sz="2400" b="1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blurRad="63500" dist="38099" dir="2700000" algn="ctr" rotWithShape="0">
                  <a:srgbClr val="990000">
                    <a:alpha val="74998"/>
                  </a:srgbClr>
                </a:outerShdw>
              </a:effectLst>
              <a:latin typeface="Arial"/>
              <a:ea typeface="Impact"/>
              <a:cs typeface="Arial"/>
            </a:endParaRPr>
          </a:p>
          <a:p>
            <a:pPr algn="ctr" eaLnBrk="1" hangingPunct="1">
              <a:defRPr/>
            </a:pPr>
            <a:r>
              <a:rPr lang="cs-CZ" sz="2400" b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Arial"/>
                <a:ea typeface="Impact"/>
                <a:cs typeface="Arial"/>
              </a:rPr>
              <a:t>Oblasti pro formulaci politiky péče o duševní zdraví:</a:t>
            </a:r>
            <a:r>
              <a:rPr lang="en-US" sz="2400" b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Arial"/>
                <a:ea typeface="Impact"/>
                <a:cs typeface="Arial"/>
              </a:rPr>
              <a:t>	</a:t>
            </a:r>
          </a:p>
        </p:txBody>
      </p:sp>
      <p:sp>
        <p:nvSpPr>
          <p:cNvPr id="4407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972AFDE-ECA2-4390-B65D-2246DEC5C447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AU" alt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2800" b="1" dirty="0" smtClean="0">
                <a:ea typeface="ＭＳ Ｐゴシック" charset="0"/>
                <a:cs typeface="+mj-cs"/>
              </a:rPr>
              <a:t>Metro South Addiction </a:t>
            </a:r>
            <a:r>
              <a:rPr lang="cs-CZ" sz="2800" b="1" dirty="0" smtClean="0">
                <a:ea typeface="ＭＳ Ｐゴシック" charset="0"/>
                <a:cs typeface="+mj-cs"/>
              </a:rPr>
              <a:t/>
            </a:r>
            <a:br>
              <a:rPr lang="cs-CZ" sz="2800" b="1" dirty="0" smtClean="0">
                <a:ea typeface="ＭＳ Ｐゴシック" charset="0"/>
                <a:cs typeface="+mj-cs"/>
              </a:rPr>
            </a:br>
            <a:r>
              <a:rPr lang="cs-CZ" sz="2800" b="1" dirty="0" smtClean="0">
                <a:ea typeface="ＭＳ Ｐゴシック" charset="0"/>
                <a:cs typeface="+mj-cs"/>
              </a:rPr>
              <a:t>and </a:t>
            </a:r>
            <a:r>
              <a:rPr lang="cs-CZ" sz="2800" b="1" dirty="0" err="1" smtClean="0">
                <a:ea typeface="ＭＳ Ｐゴシック" charset="0"/>
                <a:cs typeface="+mj-cs"/>
              </a:rPr>
              <a:t>Mental</a:t>
            </a:r>
            <a:r>
              <a:rPr lang="cs-CZ" sz="2800" b="1" dirty="0" smtClean="0">
                <a:ea typeface="ＭＳ Ｐゴシック" charset="0"/>
                <a:cs typeface="+mj-cs"/>
              </a:rPr>
              <a:t> </a:t>
            </a:r>
            <a:r>
              <a:rPr lang="cs-CZ" sz="2800" b="1" dirty="0" err="1" smtClean="0">
                <a:ea typeface="ＭＳ Ｐゴシック" charset="0"/>
                <a:cs typeface="+mj-cs"/>
              </a:rPr>
              <a:t>Health</a:t>
            </a:r>
            <a:r>
              <a:rPr lang="cs-CZ" sz="2800" b="1" dirty="0" smtClean="0">
                <a:ea typeface="ＭＳ Ｐゴシック" charset="0"/>
                <a:cs typeface="+mj-cs"/>
              </a:rPr>
              <a:t> </a:t>
            </a:r>
            <a:r>
              <a:rPr lang="cs-CZ" sz="2800" b="1" dirty="0" err="1" smtClean="0">
                <a:ea typeface="ＭＳ Ｐゴシック" charset="0"/>
                <a:cs typeface="+mj-cs"/>
              </a:rPr>
              <a:t>Services</a:t>
            </a:r>
            <a:endParaRPr lang="en-US" sz="2800" b="1" dirty="0">
              <a:ea typeface="ＭＳ Ｐゴシック" charset="0"/>
              <a:cs typeface="+mj-cs"/>
            </a:endParaRPr>
          </a:p>
        </p:txBody>
      </p:sp>
      <p:pic>
        <p:nvPicPr>
          <p:cNvPr id="4505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41438"/>
            <a:ext cx="35179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60800"/>
            <a:ext cx="3679825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32238"/>
            <a:ext cx="28829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Content Placeholder 10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250825" y="1341438"/>
            <a:ext cx="4119563" cy="2263775"/>
          </a:xfrm>
        </p:spPr>
      </p:pic>
      <p:sp>
        <p:nvSpPr>
          <p:cNvPr id="4506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A2E3A92-F974-4723-B3B9-D6E0E97A5F9A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260648"/>
            <a:ext cx="9144000" cy="455024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ibl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460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8E273A7-F93B-42BF-BF78-1FD83E7213BD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AU" altLang="cs-CZ" sz="1400">
              <a:solidFill>
                <a:srgbClr val="000000"/>
              </a:solidFill>
            </a:endParaRPr>
          </a:p>
        </p:txBody>
      </p:sp>
      <p:sp>
        <p:nvSpPr>
          <p:cNvPr id="46084" name="TextBox 2"/>
          <p:cNvSpPr txBox="1">
            <a:spLocks noChangeArrowheads="1"/>
          </p:cNvSpPr>
          <p:nvPr/>
        </p:nvSpPr>
        <p:spPr bwMode="auto">
          <a:xfrm>
            <a:off x="1069975" y="5013325"/>
            <a:ext cx="6546985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 smtClean="0">
                <a:solidFill>
                  <a:srgbClr val="000000"/>
                </a:solidFill>
              </a:rPr>
              <a:t>Dobrá praxe, to je lidský dotek, učení, spolupráce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,  </a:t>
            </a:r>
            <a:endParaRPr lang="en-US" altLang="cs-CZ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 smtClean="0">
                <a:solidFill>
                  <a:srgbClr val="000000"/>
                </a:solidFill>
              </a:rPr>
              <a:t>velkorysost, odvaha a klíčové hodnoty, jež jsou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b="1" dirty="0" smtClean="0">
                <a:solidFill>
                  <a:srgbClr val="000000"/>
                </a:solidFill>
              </a:rPr>
              <a:t>základem pro rozhodování a inspirací pro další úsilí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.</a:t>
            </a:r>
            <a:endParaRPr lang="en-US" altLang="cs-CZ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 b="1" dirty="0" err="1">
                <a:solidFill>
                  <a:srgbClr val="000000"/>
                </a:solidFill>
              </a:rPr>
              <a:t>Cortese</a:t>
            </a:r>
            <a:r>
              <a:rPr lang="en-US" altLang="cs-CZ" sz="1400" b="1" dirty="0">
                <a:solidFill>
                  <a:srgbClr val="000000"/>
                </a:solidFill>
              </a:rPr>
              <a:t> – Mayo Clinic 2002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950"/>
            <a:ext cx="8229600" cy="817563"/>
          </a:xfrm>
          <a:ln w="28575"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2400" b="1" dirty="0" smtClean="0">
                <a:ea typeface="ＭＳ Ｐゴシック" charset="0"/>
                <a:cs typeface="+mj-cs"/>
              </a:rPr>
              <a:t>Transformace</a:t>
            </a:r>
            <a:r>
              <a:rPr lang="en-US" sz="2400" b="1" dirty="0" smtClean="0">
                <a:ea typeface="ＭＳ Ｐゴシック" charset="0"/>
                <a:cs typeface="+mj-cs"/>
              </a:rPr>
              <a:t> </a:t>
            </a:r>
            <a:r>
              <a:rPr lang="en-US" sz="2400" b="1" dirty="0">
                <a:ea typeface="ＭＳ Ｐゴシック" charset="0"/>
                <a:cs typeface="+mj-cs"/>
              </a:rPr>
              <a:t>Metro South </a:t>
            </a:r>
            <a:r>
              <a:rPr lang="en-US" sz="2400" b="1" dirty="0" smtClean="0">
                <a:ea typeface="ＭＳ Ｐゴシック" charset="0"/>
                <a:cs typeface="+mj-cs"/>
              </a:rPr>
              <a:t>AMHS</a:t>
            </a:r>
            <a:br>
              <a:rPr lang="en-US" sz="2400" b="1" dirty="0" smtClean="0">
                <a:ea typeface="ＭＳ Ｐゴシック" charset="0"/>
                <a:cs typeface="+mj-cs"/>
              </a:rPr>
            </a:br>
            <a:r>
              <a:rPr lang="cs-CZ" sz="2400" dirty="0" smtClean="0">
                <a:ea typeface="ＭＳ Ｐゴシック" charset="0"/>
                <a:cs typeface="+mj-cs"/>
              </a:rPr>
              <a:t>Faktory ovlivňující potřebu změny</a:t>
            </a:r>
            <a:r>
              <a:rPr lang="en-US" sz="2400" dirty="0" smtClean="0">
                <a:ea typeface="ＭＳ Ｐゴシック" charset="0"/>
                <a:cs typeface="+mj-cs"/>
              </a:rPr>
              <a:t>.</a:t>
            </a:r>
            <a:r>
              <a:rPr lang="en-US" sz="2400" dirty="0">
                <a:ea typeface="ＭＳ Ｐゴシック" charset="0"/>
                <a:cs typeface="+mj-cs"/>
              </a:rPr>
              <a:t/>
            </a:r>
            <a:br>
              <a:rPr lang="en-US" sz="2400" dirty="0">
                <a:ea typeface="ＭＳ Ｐゴシック" charset="0"/>
                <a:cs typeface="+mj-cs"/>
              </a:rPr>
            </a:br>
            <a:endParaRPr lang="en-US" sz="2400" dirty="0">
              <a:ea typeface="ＭＳ Ｐゴシック" charset="0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81075"/>
            <a:ext cx="8291513" cy="5145088"/>
          </a:xfrm>
          <a:noFill/>
          <a:ln w="28575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09E8E84-426E-40dd-AFC4-6F175D3DCCD1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Medicínská kultura</a:t>
            </a:r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Rozpočet na řízení změn</a:t>
            </a:r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Navržení nové podoby klinické péče</a:t>
            </a:r>
            <a:endParaRPr lang="en-US" sz="20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„HHS (nemocniční a zdravotní služby)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AHSC</a:t>
            </a: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(spolupráce VŠ a poskytovatelů zdravotních služeb)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nebo Komise (pro duševní zdraví)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</a:t>
            </a: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“</a:t>
            </a:r>
            <a:endParaRPr lang="en-US" sz="20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Množství informačních zdrojů a zpráv</a:t>
            </a:r>
            <a:endParaRPr lang="en-US" sz="20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Faktory negativně ovlivňující osudy uživatelů, pečujících uživatelů i pečovatelů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</a:t>
            </a:r>
            <a:endParaRPr lang="en-US" sz="20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cs-CZ" sz="2000" b="1" dirty="0" smtClean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Kdo má možnost vést a prosazovat změny</a:t>
            </a:r>
            <a:endParaRPr lang="en-US" sz="20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cs-CZ" sz="20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Otázky </a:t>
            </a:r>
            <a:r>
              <a:rPr lang="cs-CZ" sz="2000" b="1" dirty="0" smtClean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odpovědnosti a kompetence</a:t>
            </a: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na všech úrovních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</a:t>
            </a:r>
            <a:endParaRPr lang="en-US" sz="20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Indikátory dosažených výsledků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</a:t>
            </a:r>
            <a:endParaRPr lang="en-US" sz="20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Údaje nutně nepotvrzují náš názor na to, kdo služby využívá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</a:t>
            </a:r>
            <a:endParaRPr lang="en-US" sz="20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Naše představa o délce pobytu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cs-CZ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ve službách/nemocnici není podložena daty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</a:t>
            </a:r>
            <a:endParaRPr lang="en-US" sz="20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None/>
              <a:defRPr/>
            </a:pPr>
            <a:endParaRPr lang="en-US" sz="20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14350" indent="-514350">
              <a:defRPr/>
            </a:pPr>
            <a:endParaRPr lang="en-US" sz="20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710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2D2FC24-AEA4-4AED-9DFA-444592D7435C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algn="ctr">
              <a:defRPr/>
            </a:pPr>
            <a:r>
              <a:rPr lang="cs-CZ" sz="3200" dirty="0" smtClean="0">
                <a:ea typeface="ＭＳ Ｐゴシック" charset="0"/>
                <a:cs typeface="+mj-cs"/>
              </a:rPr>
              <a:t>Co jsme zjistili z konzultací</a:t>
            </a:r>
            <a:r>
              <a:rPr lang="en-US" sz="3200" dirty="0" smtClean="0">
                <a:ea typeface="ＭＳ Ｐゴシック" charset="0"/>
                <a:cs typeface="+mj-cs"/>
              </a:rPr>
              <a:t>?</a:t>
            </a:r>
            <a:r>
              <a:rPr lang="en-US" sz="3200" dirty="0">
                <a:ea typeface="ＭＳ Ｐゴシック" charset="0"/>
                <a:cs typeface="+mj-cs"/>
              </a:rPr>
              <a:t/>
            </a:r>
            <a:br>
              <a:rPr lang="en-US" sz="3200" dirty="0">
                <a:ea typeface="ＭＳ Ｐゴシック" charset="0"/>
                <a:cs typeface="+mj-cs"/>
              </a:rPr>
            </a:br>
            <a:endParaRPr lang="en-US" dirty="0">
              <a:ea typeface="ＭＳ Ｐゴシック" charset="0"/>
              <a:cs typeface="+mj-cs"/>
            </a:endParaRPr>
          </a:p>
        </p:txBody>
      </p:sp>
      <p:sp>
        <p:nvSpPr>
          <p:cNvPr id="48131" name="Content Placeholder 5"/>
          <p:cNvSpPr>
            <a:spLocks noGrp="1"/>
          </p:cNvSpPr>
          <p:nvPr>
            <p:ph sz="half" idx="2"/>
          </p:nvPr>
        </p:nvSpPr>
        <p:spPr>
          <a:xfrm>
            <a:off x="468313" y="1125538"/>
            <a:ext cx="8207375" cy="5040312"/>
          </a:xfrm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cs-CZ" altLang="cs-CZ" sz="2000" b="1" dirty="0" smtClean="0"/>
              <a:t>Někteří zaměstnanci mají obavu ze změny rolí a z toho, jaké pro ně bude mít důsledky.</a:t>
            </a:r>
            <a:endParaRPr lang="en-US" altLang="cs-CZ" sz="2000" b="1" dirty="0" smtClean="0"/>
          </a:p>
          <a:p>
            <a:pPr marL="457200" indent="-457200">
              <a:buFontTx/>
              <a:buAutoNum type="arabicPeriod"/>
            </a:pPr>
            <a:r>
              <a:rPr lang="cs-CZ" altLang="cs-CZ" sz="2000" b="1" dirty="0" smtClean="0"/>
              <a:t>Rozdílný pohled klientů a pečovatelů</a:t>
            </a:r>
            <a:r>
              <a:rPr lang="en-US" altLang="cs-CZ" sz="2000" b="1" dirty="0" smtClean="0"/>
              <a:t>.</a:t>
            </a:r>
          </a:p>
          <a:p>
            <a:pPr marL="457200" indent="-457200">
              <a:buFontTx/>
              <a:buAutoNum type="arabicPeriod"/>
            </a:pPr>
            <a:r>
              <a:rPr lang="cs-CZ" altLang="cs-CZ" sz="2000" b="1" dirty="0" smtClean="0"/>
              <a:t>Někteří se domnívají, že by neměly existovat diagnózy.</a:t>
            </a:r>
            <a:endParaRPr lang="en-US" altLang="cs-CZ" sz="2000" b="1" dirty="0" smtClean="0"/>
          </a:p>
          <a:p>
            <a:pPr marL="457200" indent="-457200">
              <a:buFontTx/>
              <a:buAutoNum type="arabicPeriod"/>
            </a:pPr>
            <a:r>
              <a:rPr lang="cs-CZ" altLang="cs-CZ" sz="2000" b="1" dirty="0" smtClean="0"/>
              <a:t>Děje se příliš mnoho změn</a:t>
            </a:r>
            <a:r>
              <a:rPr lang="en-US" altLang="cs-CZ" sz="2000" b="1" dirty="0" smtClean="0"/>
              <a:t>.</a:t>
            </a:r>
          </a:p>
          <a:p>
            <a:pPr marL="457200" indent="-457200">
              <a:buFontTx/>
              <a:buAutoNum type="arabicPeriod"/>
            </a:pPr>
            <a:r>
              <a:rPr lang="cs-CZ" altLang="cs-CZ" sz="2000" b="1" dirty="0" smtClean="0"/>
              <a:t>V některých službách se příliš nenaslouchá názorům pracovníků s vlastní zkušeností. </a:t>
            </a:r>
            <a:endParaRPr lang="en-US" altLang="cs-CZ" sz="2000" b="1" dirty="0" smtClean="0"/>
          </a:p>
          <a:p>
            <a:pPr marL="457200" indent="-457200">
              <a:buFontTx/>
              <a:buAutoNum type="arabicPeriod"/>
            </a:pPr>
            <a:r>
              <a:rPr lang="cs-CZ" altLang="cs-CZ" sz="2000" b="1" dirty="0" smtClean="0"/>
              <a:t>Opakované zjištění, že nenaplňujeme očekávání klientů a pečovatelů.</a:t>
            </a:r>
            <a:endParaRPr lang="en-US" altLang="cs-CZ" sz="2000" b="1" dirty="0" smtClean="0"/>
          </a:p>
          <a:p>
            <a:pPr marL="457200" indent="-457200">
              <a:buFontTx/>
              <a:buAutoNum type="arabicPeriod"/>
            </a:pPr>
            <a:r>
              <a:rPr lang="cs-CZ" altLang="cs-CZ" sz="2000" b="1" dirty="0" smtClean="0"/>
              <a:t>Zprávy nezávislých konzultantů ukázaly v námi poskytovaných službách </a:t>
            </a:r>
            <a:r>
              <a:rPr lang="cs-CZ" altLang="cs-CZ" sz="2000" b="1" dirty="0"/>
              <a:t>řadu problémových oblastí</a:t>
            </a:r>
            <a:r>
              <a:rPr lang="cs-CZ" altLang="cs-CZ" sz="2000" b="1" dirty="0" smtClean="0"/>
              <a:t>.</a:t>
            </a:r>
            <a:endParaRPr lang="en-US" altLang="cs-CZ" sz="2000" b="1" dirty="0" smtClean="0"/>
          </a:p>
          <a:p>
            <a:pPr marL="457200" indent="-457200">
              <a:buFontTx/>
              <a:buAutoNum type="arabicPeriod"/>
            </a:pPr>
            <a:r>
              <a:rPr lang="cs-CZ" altLang="cs-CZ" sz="2000" b="1" dirty="0" smtClean="0"/>
              <a:t>K podobným výsledkům dospěl Program navržení nové podoby klinické péče společnosti </a:t>
            </a:r>
            <a:r>
              <a:rPr lang="en-US" altLang="cs-CZ" sz="2000" b="1" dirty="0" smtClean="0"/>
              <a:t>Metro South MHS.</a:t>
            </a:r>
          </a:p>
          <a:p>
            <a:pPr marL="457200" indent="-457200">
              <a:buFontTx/>
              <a:buAutoNum type="arabicPeriod"/>
            </a:pPr>
            <a:r>
              <a:rPr lang="cs-CZ" altLang="cs-CZ" sz="2000" b="1" dirty="0" smtClean="0"/>
              <a:t>Některé další prvky v systému zdravotní péče. </a:t>
            </a:r>
            <a:endParaRPr lang="en-US" altLang="cs-CZ" sz="2000" b="1" dirty="0" smtClean="0"/>
          </a:p>
          <a:p>
            <a:pPr marL="457200" indent="-457200">
              <a:buFontTx/>
              <a:buAutoNum type="arabicPeriod"/>
            </a:pPr>
            <a:endParaRPr lang="en-US" altLang="cs-CZ" sz="2000" b="1" dirty="0" smtClean="0"/>
          </a:p>
          <a:p>
            <a:pPr marL="457200" indent="-457200">
              <a:buFontTx/>
              <a:buAutoNum type="arabicPeriod"/>
            </a:pPr>
            <a:endParaRPr lang="en-US" altLang="cs-CZ" sz="2000" b="1" dirty="0" smtClean="0"/>
          </a:p>
          <a:p>
            <a:pPr marL="457200" indent="-457200">
              <a:buFontTx/>
              <a:buAutoNum type="arabicPeriod"/>
            </a:pPr>
            <a:endParaRPr lang="en-US" altLang="cs-CZ" sz="2000" b="1" dirty="0" smtClean="0"/>
          </a:p>
          <a:p>
            <a:pPr marL="457200" indent="-457200">
              <a:buFontTx/>
              <a:buAutoNum type="arabicPeriod"/>
            </a:pPr>
            <a:endParaRPr lang="en-US" altLang="cs-CZ" sz="2000" b="1" dirty="0" smtClean="0"/>
          </a:p>
        </p:txBody>
      </p:sp>
      <p:sp>
        <p:nvSpPr>
          <p:cNvPr id="48132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8DAA9B9-C2C1-4E26-880E-079E5423E004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5088"/>
            <a:ext cx="8229600" cy="8302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dirty="0" smtClean="0">
                <a:ea typeface="ＭＳ Ｐゴシック" charset="0"/>
                <a:cs typeface="+mj-cs"/>
              </a:rPr>
              <a:t>Několik postřehů z literatury</a:t>
            </a:r>
            <a:r>
              <a:rPr lang="en-US" sz="2400" b="1" dirty="0" smtClean="0">
                <a:ea typeface="ＭＳ Ｐゴシック" charset="0"/>
                <a:cs typeface="+mj-cs"/>
              </a:rPr>
              <a:t>. </a:t>
            </a:r>
            <a:endParaRPr lang="en-US" sz="2400" b="1" dirty="0">
              <a:ea typeface="ＭＳ Ｐゴシック" charset="0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850" y="906463"/>
            <a:ext cx="8351838" cy="5186362"/>
          </a:xfr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09E8E84-426E-40dd-AFC4-6F175D3DCCD1}"/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defRPr/>
            </a:pPr>
            <a:r>
              <a:rPr lang="cs-CZ" altLang="cs-CZ" b="1" dirty="0" smtClean="0">
                <a:solidFill>
                  <a:srgbClr val="000000"/>
                </a:solidFill>
                <a:ea typeface="ＭＳ Ｐゴシック" charset="-128"/>
              </a:rPr>
              <a:t>Personál by měl zajišťovat fungující péči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b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cs-CZ" altLang="cs-CZ" b="1" dirty="0" smtClean="0">
                <a:solidFill>
                  <a:srgbClr val="000000"/>
                </a:solidFill>
                <a:ea typeface="ＭＳ Ｐゴシック" charset="-128"/>
              </a:rPr>
              <a:t>Využívání prokazatelně osvědčených postupů v léčbě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b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cs-CZ" altLang="cs-CZ" b="1" dirty="0" smtClean="0">
                <a:solidFill>
                  <a:srgbClr val="000000"/>
                </a:solidFill>
                <a:ea typeface="ＭＳ Ｐゴシック" charset="-128"/>
              </a:rPr>
              <a:t>Ve všech oborech je potřebné další vzdělávání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b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cs-CZ" altLang="cs-CZ" b="1" dirty="0" smtClean="0">
                <a:solidFill>
                  <a:srgbClr val="000000"/>
                </a:solidFill>
                <a:ea typeface="ＭＳ Ｐゴシック" charset="-128"/>
              </a:rPr>
              <a:t>Zaměstnanci by měli být školeni tak, aby poskytovali péči, která se </a:t>
            </a:r>
            <a:r>
              <a:rPr lang="cs-CZ" altLang="cs-CZ" b="1" dirty="0" err="1" smtClean="0">
                <a:solidFill>
                  <a:srgbClr val="000000"/>
                </a:solidFill>
                <a:ea typeface="ＭＳ Ｐゴシック" charset="-128"/>
              </a:rPr>
              <a:t>prokazatelněosvědčila</a:t>
            </a:r>
            <a:r>
              <a:rPr lang="cs-CZ" altLang="cs-CZ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/>
            </a:r>
            <a:b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cs-CZ" altLang="cs-CZ" b="1" dirty="0" smtClean="0">
                <a:solidFill>
                  <a:srgbClr val="000000"/>
                </a:solidFill>
                <a:ea typeface="ＭＳ Ｐゴシック" charset="-128"/>
              </a:rPr>
              <a:t>Existence hierarchické struktury oslabuje kompetence nemocničního personálu, uživatelů a pečovatelů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.  [Better Mental Health Care.</a:t>
            </a:r>
            <a:r>
              <a:rPr lang="cs-CZ" altLang="cs-CZ" b="1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G</a:t>
            </a:r>
            <a:r>
              <a:rPr lang="cs-CZ" altLang="cs-CZ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 Thornicroft &amp; M</a:t>
            </a:r>
            <a:r>
              <a:rPr lang="cs-CZ" altLang="cs-CZ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altLang="cs-CZ" b="1" dirty="0" err="1" smtClean="0">
                <a:solidFill>
                  <a:srgbClr val="000000"/>
                </a:solidFill>
                <a:ea typeface="ＭＳ Ｐゴシック" charset="-128"/>
              </a:rPr>
              <a:t>Tansella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 2009]</a:t>
            </a:r>
          </a:p>
          <a:p>
            <a:pPr>
              <a:defRPr/>
            </a:pPr>
            <a:r>
              <a:rPr lang="cs-CZ" altLang="cs-CZ" b="1" dirty="0" smtClean="0">
                <a:solidFill>
                  <a:srgbClr val="000000"/>
                </a:solidFill>
                <a:ea typeface="ＭＳ Ｐゴシック" charset="-128"/>
              </a:rPr>
              <a:t>Mnohočetné nepříznivé dopady sociálního vyloučení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b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cs-CZ" altLang="cs-CZ" b="1" dirty="0" smtClean="0">
                <a:solidFill>
                  <a:srgbClr val="000000"/>
                </a:solidFill>
                <a:ea typeface="ＭＳ Ｐゴシック" charset="-128"/>
              </a:rPr>
              <a:t>Nízké procento zaměstnanosti mezi pacienty se schizofrenií a dalšími psychózami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. [Social Inclusion and Mental Health. J</a:t>
            </a:r>
            <a:r>
              <a:rPr lang="cs-CZ" altLang="cs-CZ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 Boardman </a:t>
            </a:r>
            <a:r>
              <a:rPr lang="en-US" altLang="cs-CZ" b="1" i="1" dirty="0" smtClean="0">
                <a:solidFill>
                  <a:srgbClr val="000000"/>
                </a:solidFill>
                <a:ea typeface="ＭＳ Ｐゴシック" charset="-128"/>
              </a:rPr>
              <a:t>et al </a:t>
            </a:r>
            <a:r>
              <a:rPr lang="en-US" altLang="cs-CZ" b="1" dirty="0" smtClean="0">
                <a:solidFill>
                  <a:srgbClr val="000000"/>
                </a:solidFill>
                <a:ea typeface="ＭＳ Ｐゴシック" charset="-128"/>
              </a:rPr>
              <a:t>2010]</a:t>
            </a:r>
            <a:r>
              <a:rPr lang="en-US" altLang="cs-CZ" b="1" i="1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</a:p>
        </p:txBody>
      </p:sp>
      <p:sp>
        <p:nvSpPr>
          <p:cNvPr id="4915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06C6845-C6A0-4ED4-B96E-E98F9CE152D1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ea typeface="ＭＳ Ｐゴシック" charset="0"/>
                <a:cs typeface="+mj-cs"/>
              </a:rPr>
              <a:t>Několik postřehů z literatury</a:t>
            </a:r>
            <a:r>
              <a:rPr lang="en-US" sz="3200" b="1" dirty="0" smtClean="0">
                <a:ea typeface="ＭＳ Ｐゴシック" charset="0"/>
                <a:cs typeface="+mj-cs"/>
              </a:rPr>
              <a:t>. </a:t>
            </a:r>
            <a:endParaRPr lang="en-US" dirty="0">
              <a:ea typeface="ＭＳ Ｐゴシック" charset="0"/>
              <a:cs typeface="+mj-cs"/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457200" y="765174"/>
            <a:ext cx="8229600" cy="5688161"/>
          </a:xfrm>
          <a:noFill/>
          <a:ln w="28575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09E8E84-426E-40dd-AFC4-6F175D3DCCD1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cs-CZ" altLang="cs-CZ" sz="2000" b="1" dirty="0" smtClean="0">
                <a:solidFill>
                  <a:srgbClr val="000000"/>
                </a:solidFill>
                <a:ea typeface="ＭＳ Ｐゴシック" charset="-128"/>
              </a:rPr>
              <a:t>Komunitní systém péče o duševní zdraví se vyvinul do podoby, která nenaplňuje představy klientů a pečovatelů.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/>
            </a:r>
            <a:b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cs-CZ" altLang="cs-CZ" sz="2000" b="1" dirty="0" smtClean="0">
                <a:solidFill>
                  <a:srgbClr val="000000"/>
                </a:solidFill>
                <a:ea typeface="ＭＳ Ｐゴシック" charset="-128"/>
              </a:rPr>
              <a:t>Většině klientů se nedostává péče založené na důkazech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b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cs-CZ" altLang="cs-CZ" sz="2000" b="1" dirty="0" smtClean="0">
                <a:solidFill>
                  <a:srgbClr val="000000"/>
                </a:solidFill>
                <a:ea typeface="ＭＳ Ｐゴシック" charset="-128"/>
              </a:rPr>
              <a:t>Změny se dějí pomalu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b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cs-CZ" altLang="cs-CZ" sz="2000" b="1" dirty="0" smtClean="0">
                <a:solidFill>
                  <a:srgbClr val="000000"/>
                </a:solidFill>
                <a:ea typeface="ＭＳ Ｐゴシック" charset="-128"/>
              </a:rPr>
              <a:t>Ukazuje se potřeba reformy a transformace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b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cs-CZ" altLang="cs-CZ" sz="2000" b="1" dirty="0" smtClean="0">
                <a:solidFill>
                  <a:srgbClr val="000000"/>
                </a:solidFill>
                <a:ea typeface="ＭＳ Ｐゴシック" charset="-128"/>
              </a:rPr>
              <a:t>Očekává se větší zapojení klientů a pečovatelů do rozhodování a propojení se systémem primární péče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b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cs-CZ" altLang="cs-CZ" sz="2000" b="1" dirty="0" smtClean="0">
                <a:solidFill>
                  <a:srgbClr val="000000"/>
                </a:solidFill>
                <a:ea typeface="ＭＳ Ｐゴシック" charset="-128"/>
              </a:rPr>
              <a:t>Potřeba péče soustředěné na člověka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b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cs-CZ" altLang="cs-CZ" sz="2000" b="1" dirty="0" smtClean="0">
                <a:solidFill>
                  <a:srgbClr val="000000"/>
                </a:solidFill>
                <a:ea typeface="ＭＳ Ｐゴシック" charset="-128"/>
              </a:rPr>
              <a:t>V oblasti péče o duševní zdraví se téměř nepoužívají objektivně měřitelná hodnoticí kritéria, jako je tomu v jiných oborech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. </a:t>
            </a:r>
            <a:b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[Mental Health Services – a public health perspective 3</a:t>
            </a:r>
            <a:r>
              <a:rPr lang="en-US" altLang="cs-CZ" sz="2000" b="1" baseline="30000" dirty="0" smtClean="0">
                <a:solidFill>
                  <a:srgbClr val="000000"/>
                </a:solidFill>
                <a:ea typeface="ＭＳ Ｐゴシック" charset="-128"/>
              </a:rPr>
              <a:t>rd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 Ed. B Levin </a:t>
            </a:r>
            <a:r>
              <a:rPr lang="en-US" altLang="cs-CZ" sz="2000" b="1" i="1" dirty="0" smtClean="0">
                <a:solidFill>
                  <a:srgbClr val="000000"/>
                </a:solidFill>
                <a:ea typeface="ＭＳ Ｐゴシック" charset="-128"/>
              </a:rPr>
              <a:t>et al 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2010]</a:t>
            </a:r>
          </a:p>
          <a:p>
            <a:pPr>
              <a:defRPr/>
            </a:pPr>
            <a:r>
              <a:rPr lang="cs-CZ" altLang="cs-CZ" sz="2000" b="1" dirty="0" smtClean="0">
                <a:solidFill>
                  <a:srgbClr val="000000"/>
                </a:solidFill>
                <a:ea typeface="ＭＳ Ｐゴシック" charset="-128"/>
              </a:rPr>
              <a:t>Dobrá organizace si žádá pružné řízení, které bude využívat výzvy jako příležitosti k rozvoji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b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[Handbook of Adult Resilience. J</a:t>
            </a:r>
            <a:r>
              <a:rPr lang="cs-CZ" altLang="cs-CZ" sz="2000" b="1" dirty="0" smtClean="0">
                <a:solidFill>
                  <a:srgbClr val="000000"/>
                </a:solidFill>
                <a:ea typeface="ＭＳ Ｐゴシック" charset="-128"/>
              </a:rPr>
              <a:t>.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 Reich </a:t>
            </a:r>
            <a:r>
              <a:rPr lang="en-US" altLang="cs-CZ" sz="2000" b="1" i="1" dirty="0" smtClean="0">
                <a:solidFill>
                  <a:srgbClr val="000000"/>
                </a:solidFill>
                <a:ea typeface="ＭＳ Ｐゴシック" charset="-128"/>
              </a:rPr>
              <a:t>et al  </a:t>
            </a:r>
            <a:r>
              <a:rPr lang="en-US" altLang="cs-CZ" sz="2000" b="1" dirty="0" smtClean="0">
                <a:solidFill>
                  <a:srgbClr val="000000"/>
                </a:solidFill>
                <a:ea typeface="ＭＳ Ｐゴシック" charset="-128"/>
              </a:rPr>
              <a:t>2010.]</a:t>
            </a:r>
            <a:endParaRPr lang="en-US" altLang="cs-CZ" sz="2000" b="1" i="1" dirty="0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0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AA89557-4B3F-4F32-8491-0ACEA2ABDA0A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55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" r="12200"/>
          <a:stretch/>
        </p:blipFill>
        <p:spPr>
          <a:xfrm>
            <a:off x="54621" y="1693165"/>
            <a:ext cx="4533594" cy="2878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5" name="Picture 4" descr="IMG_08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51" y="889000"/>
            <a:ext cx="4482893" cy="51646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4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DF7522-9C95-40B8-A19B-85683330D5C4}" type="slidenum">
              <a:rPr lang="en-AU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AU" altLang="cs-CZ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AU" sz="2800" b="1" dirty="0">
                <a:ea typeface="ＭＳ Ｐゴシック" charset="0"/>
                <a:cs typeface="+mj-cs"/>
              </a:rPr>
              <a:t>Metro South Mental Health </a:t>
            </a:r>
            <a:r>
              <a:rPr lang="en-AU" sz="2800" b="1" dirty="0" smtClean="0">
                <a:ea typeface="ＭＳ Ｐゴシック" charset="0"/>
                <a:cs typeface="+mj-cs"/>
              </a:rPr>
              <a:t>Services</a:t>
            </a:r>
            <a:r>
              <a:rPr lang="en-AU" sz="2800" dirty="0">
                <a:ea typeface="ＭＳ Ｐゴシック" charset="0"/>
                <a:cs typeface="+mj-cs"/>
              </a:rPr>
              <a:t/>
            </a:r>
            <a:br>
              <a:rPr lang="en-AU" sz="2800" dirty="0">
                <a:ea typeface="ＭＳ Ｐゴシック" charset="0"/>
                <a:cs typeface="+mj-cs"/>
              </a:rPr>
            </a:br>
            <a:r>
              <a:rPr lang="cs-CZ" sz="2800" b="1" dirty="0" smtClean="0">
                <a:ea typeface="ＭＳ Ｐゴシック" charset="0"/>
                <a:cs typeface="+mj-cs"/>
              </a:rPr>
              <a:t>Přehled řízení změn</a:t>
            </a:r>
            <a:r>
              <a:rPr lang="en-AU" sz="2800" b="1" dirty="0">
                <a:ea typeface="ＭＳ Ｐゴシック" charset="0"/>
                <a:cs typeface="+mj-cs"/>
              </a:rPr>
              <a:t/>
            </a:r>
            <a:br>
              <a:rPr lang="en-AU" sz="2800" b="1" dirty="0">
                <a:ea typeface="ＭＳ Ｐゴシック" charset="0"/>
                <a:cs typeface="+mj-cs"/>
              </a:rPr>
            </a:br>
            <a:endParaRPr lang="en-US" sz="2800" b="1" dirty="0">
              <a:ea typeface="ＭＳ Ｐゴシック" charset="0"/>
              <a:cs typeface="+mj-cs"/>
            </a:endParaRP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684213" y="1341438"/>
            <a:ext cx="72771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 dirty="0" smtClean="0">
                <a:solidFill>
                  <a:srgbClr val="000000"/>
                </a:solidFill>
              </a:rPr>
              <a:t>Cíl</a:t>
            </a:r>
            <a:r>
              <a:rPr lang="en-AU" altLang="cs-CZ" b="1" dirty="0" smtClean="0">
                <a:solidFill>
                  <a:srgbClr val="000000"/>
                </a:solidFill>
              </a:rPr>
              <a:t>: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dirty="0" smtClean="0">
                <a:solidFill>
                  <a:srgbClr val="000000"/>
                </a:solidFill>
              </a:rPr>
              <a:t>Zavést a zprovoznit </a:t>
            </a:r>
            <a:r>
              <a:rPr lang="cs-CZ" altLang="cs-CZ" dirty="0">
                <a:solidFill>
                  <a:srgbClr val="000000"/>
                </a:solidFill>
              </a:rPr>
              <a:t>v rámci organizace</a:t>
            </a:r>
            <a:r>
              <a:rPr lang="en-AU" altLang="cs-CZ" dirty="0">
                <a:solidFill>
                  <a:srgbClr val="000000"/>
                </a:solidFill>
              </a:rPr>
              <a:t> Metro South AMHS </a:t>
            </a:r>
            <a:r>
              <a:rPr lang="cs-CZ" altLang="cs-CZ" dirty="0" smtClean="0">
                <a:solidFill>
                  <a:srgbClr val="000000"/>
                </a:solidFill>
              </a:rPr>
              <a:t>model poskytování služeb založený na klinickém akademickém výzkumu</a:t>
            </a:r>
            <a:r>
              <a:rPr lang="en-AU" altLang="cs-CZ" dirty="0" smtClean="0">
                <a:solidFill>
                  <a:srgbClr val="000000"/>
                </a:solidFill>
              </a:rPr>
              <a:t>.   </a:t>
            </a:r>
            <a:endParaRPr lang="en-AU" altLang="cs-CZ" dirty="0">
              <a:solidFill>
                <a:srgbClr val="000000"/>
              </a:solidFill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cs-CZ" b="1" dirty="0">
                <a:solidFill>
                  <a:srgbClr val="000090"/>
                </a:solidFill>
              </a:rPr>
              <a:t>	</a:t>
            </a:r>
            <a:r>
              <a:rPr lang="cs-CZ" altLang="cs-CZ" b="1" dirty="0" smtClean="0">
                <a:solidFill>
                  <a:srgbClr val="000090"/>
                </a:solidFill>
              </a:rPr>
              <a:t>Zlepšování cesty</a:t>
            </a:r>
            <a:endParaRPr lang="en-US" altLang="cs-CZ" b="1" dirty="0">
              <a:solidFill>
                <a:srgbClr val="000090"/>
              </a:solidFill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cs-CZ" b="1" dirty="0">
                <a:solidFill>
                  <a:srgbClr val="000090"/>
                </a:solidFill>
              </a:rPr>
              <a:t>		</a:t>
            </a:r>
            <a:r>
              <a:rPr lang="cs-CZ" altLang="cs-CZ" b="1" dirty="0" smtClean="0">
                <a:solidFill>
                  <a:srgbClr val="000090"/>
                </a:solidFill>
              </a:rPr>
              <a:t>Zlepšování výsledků</a:t>
            </a:r>
            <a:endParaRPr lang="en-US" altLang="cs-CZ" b="1" dirty="0">
              <a:solidFill>
                <a:srgbClr val="000090"/>
              </a:solidFill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cs-CZ" b="1" dirty="0">
                <a:solidFill>
                  <a:srgbClr val="000090"/>
                </a:solidFill>
              </a:rPr>
              <a:t>			</a:t>
            </a:r>
            <a:r>
              <a:rPr lang="cs-CZ" altLang="cs-CZ" b="1" dirty="0" smtClean="0">
                <a:solidFill>
                  <a:srgbClr val="000090"/>
                </a:solidFill>
              </a:rPr>
              <a:t>Zvyšování odpovědnosti</a:t>
            </a:r>
            <a:endParaRPr lang="en-AU" altLang="cs-CZ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AU" altLang="cs-CZ" b="1" dirty="0">
                <a:solidFill>
                  <a:srgbClr val="000000"/>
                </a:solidFill>
              </a:rPr>
              <a:t>	</a:t>
            </a:r>
            <a:endParaRPr lang="en-AU" altLang="cs-CZ" dirty="0">
              <a:solidFill>
                <a:srgbClr val="000000"/>
              </a:solidFill>
            </a:endParaRPr>
          </a:p>
        </p:txBody>
      </p:sp>
      <p:sp>
        <p:nvSpPr>
          <p:cNvPr id="5120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3BB39A6-8B1E-4382-A5D5-0B00A455FDAD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800"/>
            <a:ext cx="9144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F40C34E-F96B-4833-BA78-7D4D2AC3EC5B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412875"/>
            <a:ext cx="9153526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8F9BD3E-5B5C-4EC2-A10E-FA4809DC3ABF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1"/>
          <p:cNvGraphicFramePr>
            <a:graphicFrameLocks noChangeAspect="1"/>
          </p:cNvGraphicFramePr>
          <p:nvPr/>
        </p:nvGraphicFramePr>
        <p:xfrm>
          <a:off x="150813" y="461963"/>
          <a:ext cx="8885237" cy="555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1" name="Visio" r:id="rId3" imgW="8788400" imgH="5511800" progId="Visio.Drawing.11">
                  <p:embed/>
                </p:oleObj>
              </mc:Choice>
              <mc:Fallback>
                <p:oleObj name="Visio" r:id="rId3" imgW="8788400" imgH="551180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3" y="461963"/>
                        <a:ext cx="8885237" cy="555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90AA71F-E808-4503-8407-46B715E091BA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76200"/>
            <a:ext cx="8027987" cy="61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F551B6-A9ED-4BEA-B049-354C598C5104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0"/>
            <a:ext cx="795655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573463"/>
            <a:ext cx="795655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F4085F5-CF83-44AC-8E55-5DD9232661CE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-242888"/>
            <a:ext cx="8208962" cy="1555751"/>
          </a:xfrm>
        </p:spPr>
        <p:txBody>
          <a:bodyPr/>
          <a:lstStyle/>
          <a:p>
            <a:pPr algn="ctr">
              <a:defRPr/>
            </a:pPr>
            <a:r>
              <a:rPr lang="cs-CZ" sz="2400" b="1" dirty="0" smtClean="0">
                <a:ea typeface="ＭＳ Ｐゴシック" charset="0"/>
                <a:cs typeface="+mj-cs"/>
              </a:rPr>
              <a:t>Osobní zotavení a nedobrovolné hospitalizace</a:t>
            </a:r>
            <a:r>
              <a:rPr lang="en-US" sz="2400" b="1" dirty="0" smtClean="0">
                <a:ea typeface="ＭＳ Ｐゴシック" charset="0"/>
                <a:cs typeface="+mj-cs"/>
              </a:rPr>
              <a:t>: </a:t>
            </a:r>
            <a:r>
              <a:rPr lang="cs-CZ" sz="2400" b="1" dirty="0" smtClean="0">
                <a:ea typeface="ＭＳ Ｐゴシック" charset="0"/>
                <a:cs typeface="+mj-cs"/>
              </a:rPr>
              <a:t/>
            </a:r>
            <a:br>
              <a:rPr lang="cs-CZ" sz="2400" b="1" dirty="0" smtClean="0">
                <a:ea typeface="ＭＳ Ｐゴシック" charset="0"/>
                <a:cs typeface="+mj-cs"/>
              </a:rPr>
            </a:br>
            <a:r>
              <a:rPr lang="cs-CZ" sz="2400" b="1" dirty="0" smtClean="0">
                <a:ea typeface="ＭＳ Ｐゴシック" charset="0"/>
                <a:cs typeface="+mj-cs"/>
              </a:rPr>
              <a:t>Význam kontroly, budování vztahu a naděje</a:t>
            </a:r>
            <a:r>
              <a:rPr lang="en-US" sz="2400" b="1" dirty="0" smtClean="0">
                <a:ea typeface="ＭＳ Ｐゴシック" charset="0"/>
                <a:cs typeface="+mj-cs"/>
              </a:rPr>
              <a:t> </a:t>
            </a:r>
            <a:br>
              <a:rPr lang="en-US" sz="2400" b="1" dirty="0" smtClean="0">
                <a:ea typeface="ＭＳ Ｐゴシック" charset="0"/>
                <a:cs typeface="+mj-cs"/>
              </a:rPr>
            </a:br>
            <a:r>
              <a:rPr lang="en-US" sz="1050" b="1" dirty="0" smtClean="0">
                <a:ea typeface="ＭＳ Ｐゴシック" charset="0"/>
                <a:cs typeface="+mj-cs"/>
              </a:rPr>
              <a:t>(</a:t>
            </a:r>
            <a:r>
              <a:rPr lang="en-US" sz="1050" b="1" dirty="0" err="1" smtClean="0">
                <a:ea typeface="ＭＳ Ｐゴシック" charset="0"/>
                <a:cs typeface="+mj-cs"/>
              </a:rPr>
              <a:t>Wyder</a:t>
            </a:r>
            <a:r>
              <a:rPr lang="en-US" sz="1050" b="1" dirty="0" smtClean="0">
                <a:ea typeface="ＭＳ Ｐゴシック" charset="0"/>
                <a:cs typeface="+mj-cs"/>
              </a:rPr>
              <a:t>, Bland &amp; Crompton. 2013,</a:t>
            </a:r>
            <a:r>
              <a:rPr lang="en-US" sz="1050" dirty="0">
                <a:ea typeface="ＭＳ Ｐゴシック" charset="0"/>
                <a:cs typeface="+mj-cs"/>
              </a:rPr>
              <a:t> </a:t>
            </a:r>
            <a:r>
              <a:rPr lang="en-US" sz="1050" dirty="0" err="1">
                <a:ea typeface="ＭＳ Ｐゴシック" charset="0"/>
                <a:cs typeface="+mj-cs"/>
              </a:rPr>
              <a:t>doi.org</a:t>
            </a:r>
            <a:r>
              <a:rPr lang="en-US" sz="1050" dirty="0">
                <a:ea typeface="ＭＳ Ｐゴシック" charset="0"/>
                <a:cs typeface="+mj-cs"/>
              </a:rPr>
              <a:t>/10.4236/health.2013.53A076 </a:t>
            </a:r>
            <a:r>
              <a:rPr lang="en-US" sz="1050" b="1" dirty="0" smtClean="0">
                <a:ea typeface="ＭＳ Ｐゴシック" charset="0"/>
                <a:cs typeface="+mj-cs"/>
              </a:rPr>
              <a:t>)</a:t>
            </a:r>
            <a:endParaRPr lang="en-US" sz="1050" dirty="0">
              <a:ea typeface="ＭＳ Ｐゴシック" charset="0"/>
              <a:cs typeface="+mj-cs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179388" y="1125538"/>
            <a:ext cx="8785225" cy="51117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dirty="0" smtClean="0"/>
              <a:t>Sedm faktorů, které v pozitivním či negativním smyslu ovlivňují zotavení</a:t>
            </a:r>
            <a:r>
              <a:rPr lang="en-US" altLang="cs-CZ" sz="2400" dirty="0" smtClean="0"/>
              <a:t>: </a:t>
            </a:r>
          </a:p>
          <a:p>
            <a:pPr marL="0" indent="0">
              <a:buFontTx/>
              <a:buAutoNum type="arabicPeriod"/>
            </a:pPr>
            <a:r>
              <a:rPr lang="en-US" altLang="cs-CZ" sz="2400" dirty="0" smtClean="0"/>
              <a:t> </a:t>
            </a:r>
            <a:r>
              <a:rPr lang="cs-CZ" altLang="cs-CZ" sz="2400" dirty="0" smtClean="0"/>
              <a:t>možnost spolurozhodovat o vlastní léčbě</a:t>
            </a:r>
            <a:r>
              <a:rPr lang="en-US" altLang="cs-CZ" sz="2400" dirty="0" smtClean="0"/>
              <a:t> </a:t>
            </a:r>
          </a:p>
          <a:p>
            <a:pPr marL="0" indent="0">
              <a:buFontTx/>
              <a:buAutoNum type="arabicPeriod"/>
            </a:pPr>
            <a:r>
              <a:rPr lang="en-US" altLang="cs-CZ" sz="2400" dirty="0" smtClean="0"/>
              <a:t> </a:t>
            </a:r>
            <a:r>
              <a:rPr lang="cs-CZ" altLang="cs-CZ" sz="2400" dirty="0" smtClean="0"/>
              <a:t>lidské sdílení</a:t>
            </a:r>
            <a:endParaRPr lang="en-US" altLang="cs-CZ" sz="2400" dirty="0" smtClean="0"/>
          </a:p>
          <a:p>
            <a:pPr marL="0" indent="0">
              <a:buFontTx/>
              <a:buAutoNum type="arabicPeriod"/>
            </a:pPr>
            <a:r>
              <a:rPr lang="en-US" altLang="cs-CZ" sz="2400" dirty="0" smtClean="0"/>
              <a:t> </a:t>
            </a:r>
            <a:r>
              <a:rPr lang="cs-CZ" altLang="cs-CZ" sz="2400" dirty="0" smtClean="0"/>
              <a:t>vyváženost / nevyváženost kompetencí</a:t>
            </a:r>
            <a:endParaRPr lang="en-US" altLang="cs-CZ" sz="2400" dirty="0" smtClean="0"/>
          </a:p>
          <a:p>
            <a:pPr marL="0" indent="0">
              <a:buFontTx/>
              <a:buAutoNum type="arabicPeriod"/>
            </a:pPr>
            <a:r>
              <a:rPr lang="en-US" altLang="cs-CZ" sz="2400" dirty="0" smtClean="0"/>
              <a:t> </a:t>
            </a:r>
            <a:r>
              <a:rPr lang="cs-CZ" altLang="cs-CZ" sz="2400" dirty="0" smtClean="0"/>
              <a:t>svoboda a kontrola</a:t>
            </a:r>
            <a:endParaRPr lang="en-US" altLang="cs-CZ" sz="2400" dirty="0" smtClean="0"/>
          </a:p>
          <a:p>
            <a:pPr marL="0" indent="0">
              <a:buFontTx/>
              <a:buAutoNum type="arabicPeriod"/>
            </a:pPr>
            <a:r>
              <a:rPr lang="en-US" altLang="cs-CZ" sz="2400" dirty="0" smtClean="0"/>
              <a:t> </a:t>
            </a:r>
            <a:r>
              <a:rPr lang="cs-CZ" altLang="cs-CZ" sz="2400" dirty="0" smtClean="0"/>
              <a:t>schopnost / neschopnost vypořádat se s danou zkušeností</a:t>
            </a:r>
            <a:endParaRPr lang="en-US" altLang="cs-CZ" sz="2400" dirty="0" smtClean="0"/>
          </a:p>
          <a:p>
            <a:pPr marL="0" indent="0">
              <a:buFontTx/>
              <a:buAutoNum type="arabicPeriod"/>
            </a:pPr>
            <a:r>
              <a:rPr lang="en-US" altLang="cs-CZ" sz="2400" dirty="0" smtClean="0"/>
              <a:t> </a:t>
            </a:r>
            <a:r>
              <a:rPr lang="cs-CZ" altLang="cs-CZ" sz="2400" dirty="0" smtClean="0"/>
              <a:t>faktory léčby</a:t>
            </a:r>
            <a:endParaRPr lang="en-US" altLang="cs-CZ" sz="2400" dirty="0" smtClean="0"/>
          </a:p>
          <a:p>
            <a:pPr marL="0" indent="0">
              <a:buFontTx/>
              <a:buAutoNum type="arabicPeriod"/>
            </a:pPr>
            <a:r>
              <a:rPr lang="en-US" altLang="cs-CZ" sz="2400" dirty="0" smtClean="0"/>
              <a:t> </a:t>
            </a:r>
            <a:r>
              <a:rPr lang="cs-CZ" altLang="cs-CZ" sz="2400" dirty="0" smtClean="0"/>
              <a:t>význam vztahů</a:t>
            </a:r>
            <a:r>
              <a:rPr lang="en-US" altLang="cs-CZ" sz="2400" dirty="0" smtClean="0"/>
              <a:t> </a:t>
            </a:r>
          </a:p>
          <a:p>
            <a:pPr marL="0" indent="0">
              <a:buFontTx/>
              <a:buNone/>
            </a:pPr>
            <a:r>
              <a:rPr lang="cs-CZ" altLang="cs-CZ" sz="2400" dirty="0" smtClean="0"/>
              <a:t>Závěr</a:t>
            </a:r>
            <a:r>
              <a:rPr lang="en-US" altLang="cs-CZ" sz="2400" dirty="0" smtClean="0"/>
              <a:t>: </a:t>
            </a:r>
            <a:r>
              <a:rPr lang="cs-CZ" altLang="cs-CZ" sz="2400" dirty="0" smtClean="0"/>
              <a:t>při nedobrovolné hospitalizaci hraje důležitou roli celková koncepce zotavení, zejména pak naděje, mezilidské vztahy a míra kontroly nad situací. </a:t>
            </a:r>
            <a:endParaRPr lang="en-US" altLang="cs-CZ" sz="2400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79E5381-34F0-45FF-838E-9F69503166DD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400" dirty="0" smtClean="0"/>
              <a:t>Nařízená léčba a vztahy při ní</a:t>
            </a:r>
            <a:r>
              <a:rPr lang="en-US" altLang="cs-CZ" sz="2400" dirty="0" smtClean="0"/>
              <a:t>: </a:t>
            </a:r>
            <a:r>
              <a:rPr lang="cs-CZ" altLang="cs-CZ" sz="2400" dirty="0" smtClean="0"/>
              <a:t>Interakce uživatelů služeb se zdravotnickými pracovníky na oddělení</a:t>
            </a:r>
            <a:r>
              <a:rPr lang="en-US" altLang="cs-CZ" sz="2400" dirty="0" smtClean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Čím dál zřetelněji se ukazuje, že nedobrovolná hospitalizace a léčba mohou narušovat vztah mezi pacientem a ošetřujícím personálem. </a:t>
            </a:r>
            <a:endParaRPr lang="en-US" sz="2400" dirty="0" smtClean="0">
              <a:ea typeface="ＭＳ Ｐゴシック" charset="0"/>
              <a:cs typeface="+mn-cs"/>
            </a:endParaRPr>
          </a:p>
          <a:p>
            <a:pPr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Dobré vztahy s ošetřujícími jsou důležitým faktorem ovlivňujícím dlouhodobé zotavení. O tom, jak klienti vnímají své vztahy s personálem v případě nařízené léčby, není k dispozici dostatek informací. </a:t>
            </a:r>
            <a:endParaRPr lang="en-US" sz="2400" dirty="0" smtClean="0">
              <a:ea typeface="ＭＳ Ｐゴシック" charset="0"/>
              <a:cs typeface="+mn-cs"/>
            </a:endParaRPr>
          </a:p>
          <a:p>
            <a:pPr>
              <a:defRPr/>
            </a:pPr>
            <a:r>
              <a:rPr lang="cs-CZ" sz="2400" dirty="0" smtClean="0">
                <a:ea typeface="ＭＳ Ｐゴシック" charset="0"/>
                <a:cs typeface="+mn-cs"/>
              </a:rPr>
              <a:t>Na jejich zkušenost s nařízenou léčbou jsme se zeptali 25 nedobrovolně hospitalizovaných pacientů. </a:t>
            </a:r>
            <a:endParaRPr lang="en-US" sz="2400" dirty="0" smtClean="0">
              <a:ea typeface="ＭＳ Ｐゴシック" charset="0"/>
              <a:cs typeface="+mn-cs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31D1E53-CC5A-466A-90C1-E079A57A7327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468313" y="260350"/>
            <a:ext cx="8229600" cy="56499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000" dirty="0" smtClean="0"/>
              <a:t>O čem dotazovaní hovořili</a:t>
            </a:r>
            <a:r>
              <a:rPr lang="en-US" altLang="cs-CZ" sz="2000" dirty="0" smtClean="0"/>
              <a:t>: </a:t>
            </a:r>
          </a:p>
          <a:p>
            <a:pPr marL="0" indent="0">
              <a:buFontTx/>
              <a:buAutoNum type="romanLcParenBoth"/>
            </a:pPr>
            <a:r>
              <a:rPr lang="cs-CZ" altLang="cs-CZ" sz="2000" dirty="0" smtClean="0"/>
              <a:t>nařízená hospitalizace byla odstrašující a děsivá zkušenost</a:t>
            </a:r>
            <a:r>
              <a:rPr lang="en-US" altLang="cs-CZ" sz="2000" dirty="0" smtClean="0"/>
              <a:t>; </a:t>
            </a:r>
          </a:p>
          <a:p>
            <a:pPr marL="0" indent="0">
              <a:buFontTx/>
              <a:buAutoNum type="romanLcParenBoth"/>
            </a:pPr>
            <a:r>
              <a:rPr lang="cs-CZ" altLang="cs-CZ" sz="2000" dirty="0" smtClean="0"/>
              <a:t>jejich prožitky z nemocnice byly zásadně ovlivněny chováním personálu</a:t>
            </a:r>
            <a:r>
              <a:rPr lang="en-US" altLang="cs-CZ" sz="2000" dirty="0" smtClean="0"/>
              <a:t>; </a:t>
            </a:r>
          </a:p>
          <a:p>
            <a:pPr marL="0" indent="0">
              <a:buFontTx/>
              <a:buAutoNum type="romanLcParenBoth"/>
            </a:pPr>
            <a:r>
              <a:rPr lang="cs-CZ" altLang="cs-CZ" sz="2000" dirty="0" smtClean="0"/>
              <a:t>bylo důležité, jak personál naslouchá jejich obavám;</a:t>
            </a:r>
            <a:endParaRPr lang="en-US" altLang="cs-CZ" sz="2000" dirty="0" smtClean="0"/>
          </a:p>
          <a:p>
            <a:pPr marL="0" indent="0">
              <a:buFontTx/>
              <a:buAutoNum type="romanLcParenBoth"/>
            </a:pPr>
            <a:r>
              <a:rPr lang="cs-CZ" altLang="cs-CZ" sz="2000" dirty="0" smtClean="0"/>
              <a:t>bylo důležité mít prostor pro to, aby své prožitky dokázali zpracovat</a:t>
            </a:r>
            <a:r>
              <a:rPr lang="en-US" altLang="cs-CZ" sz="2000" dirty="0" smtClean="0"/>
              <a:t>; </a:t>
            </a:r>
          </a:p>
          <a:p>
            <a:pPr marL="0" indent="0">
              <a:buFontTx/>
              <a:buAutoNum type="romanLcParenBoth"/>
            </a:pPr>
            <a:r>
              <a:rPr lang="cs-CZ" altLang="cs-CZ" sz="2000" dirty="0" smtClean="0"/>
              <a:t>bylo důležité, aby personál dokázal nahlédnout více než jen jejich nemoc a diagnózu</a:t>
            </a:r>
            <a:r>
              <a:rPr lang="en-US" altLang="cs-CZ" sz="2000" dirty="0" smtClean="0"/>
              <a:t>; </a:t>
            </a:r>
          </a:p>
          <a:p>
            <a:pPr marL="0" indent="0">
              <a:buFontTx/>
              <a:buAutoNum type="romanLcParenBoth"/>
            </a:pPr>
            <a:r>
              <a:rPr lang="cs-CZ" altLang="cs-CZ" sz="2000" dirty="0" smtClean="0"/>
              <a:t>byl důležitý partnerský přístup v práci ošetřujícího personálu</a:t>
            </a:r>
            <a:r>
              <a:rPr lang="en-US" altLang="cs-CZ" sz="2000" dirty="0" smtClean="0"/>
              <a:t>. </a:t>
            </a:r>
          </a:p>
          <a:p>
            <a:pPr marL="0" indent="0" algn="just">
              <a:buFontTx/>
              <a:buNone/>
            </a:pPr>
            <a:r>
              <a:rPr lang="en-US" altLang="cs-CZ" sz="2000" dirty="0" smtClean="0"/>
              <a:t/>
            </a:r>
            <a:br>
              <a:rPr lang="en-US" altLang="cs-CZ" sz="2000" dirty="0" smtClean="0"/>
            </a:br>
            <a:r>
              <a:rPr lang="cs-CZ" altLang="cs-CZ" sz="2000" dirty="0" smtClean="0"/>
              <a:t>Z těchto zjištění plyne, že při použití principů zotavení, kterými jsou</a:t>
            </a:r>
            <a:r>
              <a:rPr lang="en-US" altLang="cs-CZ" sz="2000" dirty="0" smtClean="0"/>
              <a:t>: </a:t>
            </a:r>
          </a:p>
          <a:p>
            <a:pPr marL="0" indent="0" algn="just">
              <a:buFont typeface="Wingdings" panose="05000000000000000000" pitchFamily="2" charset="2"/>
              <a:buChar char="§"/>
            </a:pPr>
            <a:r>
              <a:rPr lang="cs-CZ" altLang="cs-CZ" sz="2000" b="1" dirty="0" smtClean="0">
                <a:solidFill>
                  <a:srgbClr val="660066"/>
                </a:solidFill>
              </a:rPr>
              <a:t>Empatická účast</a:t>
            </a:r>
            <a:r>
              <a:rPr lang="en-US" altLang="cs-CZ" sz="2000" b="1" dirty="0" smtClean="0">
                <a:solidFill>
                  <a:srgbClr val="660066"/>
                </a:solidFill>
              </a:rPr>
              <a:t> </a:t>
            </a:r>
            <a:r>
              <a:rPr lang="cs-CZ" altLang="cs-CZ" sz="2000" dirty="0" smtClean="0"/>
              <a:t>k pacientovým prožitkům</a:t>
            </a:r>
            <a:r>
              <a:rPr lang="en-US" altLang="cs-CZ" sz="2000" dirty="0" smtClean="0"/>
              <a:t>, </a:t>
            </a:r>
          </a:p>
          <a:p>
            <a:pPr marL="0" indent="0" algn="just">
              <a:buFont typeface="Wingdings" panose="05000000000000000000" pitchFamily="2" charset="2"/>
              <a:buChar char="§"/>
            </a:pPr>
            <a:r>
              <a:rPr lang="cs-CZ" altLang="cs-CZ" sz="2000" b="1" dirty="0" smtClean="0">
                <a:solidFill>
                  <a:srgbClr val="660066"/>
                </a:solidFill>
              </a:rPr>
              <a:t>Budování partnerského vztahu</a:t>
            </a:r>
            <a:r>
              <a:rPr lang="en-US" altLang="cs-CZ" sz="2000" b="1" dirty="0" smtClean="0">
                <a:solidFill>
                  <a:srgbClr val="660066"/>
                </a:solidFill>
              </a:rPr>
              <a:t> </a:t>
            </a:r>
            <a:r>
              <a:rPr lang="cs-CZ" altLang="cs-CZ" sz="2000" dirty="0" smtClean="0"/>
              <a:t>s pacientem a jeho větší zplnomocnění v rozhodování o léčbě</a:t>
            </a:r>
            <a:r>
              <a:rPr lang="en-US" altLang="cs-CZ" sz="2000" dirty="0" smtClean="0"/>
              <a:t>, </a:t>
            </a:r>
            <a:r>
              <a:rPr lang="cs-CZ" altLang="cs-CZ" sz="2000" dirty="0" smtClean="0"/>
              <a:t>nemusí nutně platit, že nařízená léčba vylučuje navázání pozitivního vztahu mezi pacientem a ošetřujícím personálem.</a:t>
            </a:r>
            <a:endParaRPr lang="en-US" altLang="cs-CZ" sz="2000" dirty="0" smtClean="0"/>
          </a:p>
          <a:p>
            <a:pPr marL="0" indent="0">
              <a:buFontTx/>
              <a:buNone/>
            </a:pPr>
            <a:r>
              <a:rPr lang="en-US" altLang="cs-CZ" sz="2000" dirty="0" smtClean="0"/>
              <a:t>	</a:t>
            </a:r>
            <a:r>
              <a:rPr lang="en-US" altLang="cs-CZ" sz="1400" dirty="0" err="1" smtClean="0"/>
              <a:t>Wyder</a:t>
            </a:r>
            <a:r>
              <a:rPr lang="en-US" altLang="cs-CZ" sz="1400" dirty="0" smtClean="0"/>
              <a:t>, Bland, Blythe, </a:t>
            </a:r>
            <a:r>
              <a:rPr lang="en-US" altLang="cs-CZ" sz="1400" dirty="0" err="1" smtClean="0"/>
              <a:t>Matarasso</a:t>
            </a:r>
            <a:r>
              <a:rPr lang="en-US" altLang="cs-CZ" sz="1400" dirty="0" smtClean="0"/>
              <a:t> and Crompton, International Journal of Mental 					Health Nursing (2015) 24, 181–189</a:t>
            </a:r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9B7B69D-C6FC-404D-A440-2BA8CB4DE5EB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  <a:ln w="762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  <a:extLst>
            <a:ext uri="{AF507438-7753-43e0-B8FC-AC1667EBCBE1}"/>
            <a:ext uri="{FAA26D3D-D897-4be2-8F04-BA451C77F1D7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cs-CZ" altLang="en-US" sz="2800" dirty="0" smtClean="0">
                <a:solidFill>
                  <a:srgbClr val="000000"/>
                </a:solidFill>
              </a:rPr>
              <a:t>„Jako můj ošetřující psychiatr jste mi hned na začátku řekl, že možnost </a:t>
            </a:r>
            <a:r>
              <a:rPr lang="cs-CZ" altLang="en-US" sz="2800" dirty="0" err="1" smtClean="0">
                <a:solidFill>
                  <a:srgbClr val="000000"/>
                </a:solidFill>
              </a:rPr>
              <a:t>úzdravy</a:t>
            </a:r>
            <a:r>
              <a:rPr lang="cs-CZ" altLang="en-US" sz="2800" dirty="0" smtClean="0">
                <a:solidFill>
                  <a:srgbClr val="000000"/>
                </a:solidFill>
              </a:rPr>
              <a:t> tady je. </a:t>
            </a:r>
            <a:br>
              <a:rPr lang="cs-CZ" altLang="en-US" sz="2800" dirty="0" smtClean="0">
                <a:solidFill>
                  <a:srgbClr val="000000"/>
                </a:solidFill>
              </a:rPr>
            </a:br>
            <a:r>
              <a:rPr lang="en-US" altLang="cs-CZ" sz="2800" dirty="0" smtClean="0">
                <a:solidFill>
                  <a:srgbClr val="000000"/>
                </a:solidFill>
              </a:rPr>
              <a:t/>
            </a:r>
            <a:br>
              <a:rPr lang="en-US" altLang="cs-CZ" sz="2800" dirty="0" smtClean="0">
                <a:solidFill>
                  <a:srgbClr val="000000"/>
                </a:solidFill>
              </a:rPr>
            </a:br>
            <a:r>
              <a:rPr lang="cs-CZ" altLang="cs-CZ" sz="2800" dirty="0" smtClean="0">
                <a:solidFill>
                  <a:srgbClr val="000000"/>
                </a:solidFill>
              </a:rPr>
              <a:t>Kdesi hluboko ve mně vaše slova rozezněla tajnou strunu. </a:t>
            </a:r>
            <a:r>
              <a:rPr lang="en-US" altLang="cs-CZ" sz="2800" dirty="0" smtClean="0">
                <a:solidFill>
                  <a:srgbClr val="000000"/>
                </a:solidFill>
              </a:rPr>
              <a:t/>
            </a:r>
            <a:br>
              <a:rPr lang="en-US" altLang="cs-CZ" sz="2800" dirty="0" smtClean="0">
                <a:solidFill>
                  <a:srgbClr val="000000"/>
                </a:solidFill>
              </a:rPr>
            </a:br>
            <a:r>
              <a:rPr lang="en-US" altLang="cs-CZ" sz="2800" dirty="0" smtClean="0">
                <a:solidFill>
                  <a:srgbClr val="000000"/>
                </a:solidFill>
              </a:rPr>
              <a:t/>
            </a:r>
            <a:br>
              <a:rPr lang="en-US" altLang="cs-CZ" sz="2800" dirty="0" smtClean="0">
                <a:solidFill>
                  <a:srgbClr val="000000"/>
                </a:solidFill>
              </a:rPr>
            </a:br>
            <a:r>
              <a:rPr lang="cs-CZ" altLang="cs-CZ" sz="2800" dirty="0" smtClean="0">
                <a:solidFill>
                  <a:srgbClr val="000000"/>
                </a:solidFill>
              </a:rPr>
              <a:t>Vysvětlil jste mi, že vy i celá nemocnice mi můžete nabídnout nástroje, které k </a:t>
            </a:r>
            <a:r>
              <a:rPr lang="cs-CZ" altLang="cs-CZ" sz="2800" dirty="0" err="1" smtClean="0">
                <a:solidFill>
                  <a:srgbClr val="000000"/>
                </a:solidFill>
              </a:rPr>
              <a:t>úzdravě</a:t>
            </a:r>
            <a:r>
              <a:rPr lang="cs-CZ" altLang="cs-CZ" sz="2800" dirty="0" smtClean="0">
                <a:solidFill>
                  <a:srgbClr val="000000"/>
                </a:solidFill>
              </a:rPr>
              <a:t> potřebuji, ale že je jen na mně, zda jich využiji, či nikoli. </a:t>
            </a:r>
            <a:r>
              <a:rPr lang="en-US" altLang="cs-CZ" sz="2800" dirty="0" smtClean="0">
                <a:solidFill>
                  <a:srgbClr val="000000"/>
                </a:solidFill>
              </a:rPr>
              <a:t/>
            </a:r>
            <a:br>
              <a:rPr lang="en-US" altLang="cs-CZ" sz="2800" dirty="0" smtClean="0">
                <a:solidFill>
                  <a:srgbClr val="000000"/>
                </a:solidFill>
              </a:rPr>
            </a:br>
            <a:r>
              <a:rPr lang="en-US" altLang="cs-CZ" sz="2800" dirty="0" smtClean="0">
                <a:solidFill>
                  <a:srgbClr val="000000"/>
                </a:solidFill>
              </a:rPr>
              <a:t/>
            </a:r>
            <a:br>
              <a:rPr lang="en-US" altLang="cs-CZ" sz="2800" dirty="0" smtClean="0">
                <a:solidFill>
                  <a:srgbClr val="000000"/>
                </a:solidFill>
              </a:rPr>
            </a:br>
            <a:r>
              <a:rPr lang="cs-CZ" altLang="cs-CZ" sz="2800" dirty="0" smtClean="0">
                <a:solidFill>
                  <a:srgbClr val="000000"/>
                </a:solidFill>
              </a:rPr>
              <a:t>Děkuji vám za to, že jste mi dal na výběr</a:t>
            </a:r>
            <a:r>
              <a:rPr lang="en-US" altLang="cs-CZ" sz="2800" dirty="0" smtClean="0">
                <a:solidFill>
                  <a:srgbClr val="000000"/>
                </a:solidFill>
              </a:rPr>
              <a:t>.</a:t>
            </a:r>
            <a:r>
              <a:rPr lang="en-US" altLang="en-US" sz="2800" dirty="0" smtClean="0">
                <a:solidFill>
                  <a:srgbClr val="000000"/>
                </a:solidFill>
              </a:rPr>
              <a:t>”</a:t>
            </a:r>
            <a:r>
              <a:rPr lang="en-US" altLang="cs-CZ" sz="2800" dirty="0" smtClean="0">
                <a:solidFill>
                  <a:srgbClr val="000000"/>
                </a:solidFill>
              </a:rPr>
              <a:t/>
            </a:r>
            <a:br>
              <a:rPr lang="en-US" altLang="cs-CZ" sz="2800" dirty="0" smtClean="0">
                <a:solidFill>
                  <a:srgbClr val="000000"/>
                </a:solidFill>
              </a:rPr>
            </a:br>
            <a:r>
              <a:rPr lang="en-US" altLang="cs-CZ" sz="2800" dirty="0" smtClean="0">
                <a:solidFill>
                  <a:srgbClr val="000000"/>
                </a:solidFill>
              </a:rPr>
              <a:t>			</a:t>
            </a:r>
            <a:r>
              <a:rPr lang="en-US" altLang="cs-CZ" sz="2000" dirty="0" smtClean="0">
                <a:solidFill>
                  <a:srgbClr val="000000"/>
                </a:solidFill>
              </a:rPr>
              <a:t>From author </a:t>
            </a:r>
            <a:r>
              <a:rPr lang="en-US" altLang="en-US" sz="2000" dirty="0" smtClean="0">
                <a:solidFill>
                  <a:srgbClr val="000000"/>
                </a:solidFill>
              </a:rPr>
              <a:t>‘</a:t>
            </a:r>
            <a:r>
              <a:rPr lang="en-US" altLang="cs-CZ" sz="2000" dirty="0" smtClean="0">
                <a:solidFill>
                  <a:srgbClr val="000000"/>
                </a:solidFill>
              </a:rPr>
              <a:t>My Mum is Amazing</a:t>
            </a:r>
            <a:r>
              <a:rPr lang="en-US" altLang="en-US" sz="2000" dirty="0" smtClean="0">
                <a:solidFill>
                  <a:srgbClr val="000000"/>
                </a:solidFill>
              </a:rPr>
              <a:t>’</a:t>
            </a:r>
            <a:r>
              <a:rPr lang="en-US" altLang="cs-CZ" sz="2000" dirty="0" smtClean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6144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1BB33C-856D-4AF2-9B65-C07D6B61A5AA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21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6" y="136464"/>
            <a:ext cx="5263445" cy="34861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2" descr="DSC_216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223" y="3717032"/>
            <a:ext cx="3795889" cy="2514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3" descr="DSC_19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" y="673252"/>
            <a:ext cx="3612444" cy="54540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CA0E97-F5AE-426B-A22B-5BB733F78059}" type="slidenum">
              <a:rPr lang="en-AU" altLang="cs-CZ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AU" altLang="cs-CZ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Content Placeholder 3" descr="P101029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7" b="23637"/>
          <a:stretch>
            <a:fillRect/>
          </a:stretch>
        </p:blipFill>
        <p:spPr>
          <a:xfrm>
            <a:off x="301625" y="508000"/>
            <a:ext cx="8531225" cy="5703888"/>
          </a:xfrm>
        </p:spPr>
      </p:pic>
      <p:sp>
        <p:nvSpPr>
          <p:cNvPr id="6246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C6E1172-716D-4E02-A718-7E52E3B44BDB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6237288"/>
          </a:xfrm>
          <a:prstGeom prst="rect">
            <a:avLst/>
          </a:prstGeom>
          <a:solidFill>
            <a:srgbClr val="0000FF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Arial"/>
              <a:ea typeface="ＭＳ Ｐゴシック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24944"/>
            <a:ext cx="4248472" cy="324036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4944"/>
            <a:ext cx="4345546" cy="324036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16632"/>
            <a:ext cx="3552395" cy="266429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63494" name="Rectangle 2"/>
          <p:cNvSpPr txBox="1">
            <a:spLocks noChangeArrowheads="1"/>
          </p:cNvSpPr>
          <p:nvPr/>
        </p:nvSpPr>
        <p:spPr bwMode="auto">
          <a:xfrm>
            <a:off x="179388" y="115888"/>
            <a:ext cx="51847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32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Vymyslet politiku je snadné,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32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uvést ji do praxe už tak snadné není</a:t>
            </a:r>
            <a:r>
              <a:rPr lang="en-AU" altLang="cs-CZ" sz="32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  <a:endParaRPr lang="en-AU" altLang="cs-CZ" sz="32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32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Prvních 25 let je vždy nejtěžších</a:t>
            </a:r>
            <a:r>
              <a:rPr lang="en-AU" altLang="cs-CZ" sz="32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  <a:endParaRPr lang="en-AU" altLang="cs-CZ" sz="32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cs-CZ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349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4DCDAF-9F70-41FA-82F5-8E33AFB90BCA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2044700"/>
            <a:ext cx="6756400" cy="27559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Cesta v obrazech</a:t>
            </a:r>
            <a:r>
              <a:rPr lang="en-US" altLang="cs-CZ" sz="4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cs-CZ" altLang="cs-CZ" sz="4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 nám říká</a:t>
            </a:r>
            <a:endParaRPr lang="en-US" altLang="cs-CZ" sz="4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23C524-4EF2-413B-B1FB-D8525CC20817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89" y="159455"/>
            <a:ext cx="3175000" cy="2108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2134220"/>
            <a:ext cx="3543300" cy="23749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45" y="3856783"/>
            <a:ext cx="3505200" cy="23241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240" y="446201"/>
            <a:ext cx="3289300" cy="2463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240" y="4168389"/>
            <a:ext cx="3547816" cy="20045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7213" y="2322513"/>
            <a:ext cx="2486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en-US" b="1" kern="0" dirty="0" smtClean="0">
                <a:solidFill>
                  <a:prstClr val="black"/>
                </a:solidFill>
              </a:rPr>
              <a:t>Počátky</a:t>
            </a:r>
            <a:r>
              <a:rPr lang="en-US" altLang="en-US" b="1" kern="0" dirty="0" smtClean="0">
                <a:solidFill>
                  <a:prstClr val="black"/>
                </a:solidFill>
              </a:rPr>
              <a:t> 1901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en-US" b="1" kern="0" dirty="0" smtClean="0">
                <a:solidFill>
                  <a:prstClr val="black"/>
                </a:solidFill>
              </a:rPr>
              <a:t>Útulek pro choromyslné</a:t>
            </a:r>
            <a:endParaRPr lang="en-US" altLang="en-US" b="1" kern="0" dirty="0" smtClean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716838" y="3716338"/>
            <a:ext cx="660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en-US" b="1" kern="0" dirty="0" smtClean="0">
                <a:solidFill>
                  <a:prstClr val="black"/>
                </a:solidFill>
              </a:rPr>
              <a:t>Dnes</a:t>
            </a:r>
            <a:endParaRPr lang="en-US" altLang="en-US" b="1" kern="0" dirty="0" smtClean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2425" y="3500438"/>
            <a:ext cx="894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en-US" b="1" kern="0" dirty="0" smtClean="0">
                <a:solidFill>
                  <a:prstClr val="black"/>
                </a:solidFill>
              </a:rPr>
              <a:t>Klokani</a:t>
            </a:r>
            <a:endParaRPr lang="en-US" altLang="en-US" b="1" kern="0" dirty="0" smtClean="0">
              <a:solidFill>
                <a:prstClr val="black"/>
              </a:solidFill>
            </a:endParaRPr>
          </a:p>
        </p:txBody>
      </p:sp>
      <p:sp>
        <p:nvSpPr>
          <p:cNvPr id="15370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27DBD0-40F4-414E-8A1D-CFDAFE81D6A4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87" y="281517"/>
            <a:ext cx="3386667" cy="225425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234" y="3979332"/>
            <a:ext cx="3237209" cy="21547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46" y="4144581"/>
            <a:ext cx="2906889" cy="19348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046" y="973666"/>
            <a:ext cx="2766586" cy="20418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955901" y="2646363"/>
            <a:ext cx="22188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en-US" b="1" kern="0" dirty="0" smtClean="0">
                <a:solidFill>
                  <a:prstClr val="black"/>
                </a:solidFill>
              </a:rPr>
              <a:t>Katakomby</a:t>
            </a:r>
            <a:endParaRPr lang="en-US" altLang="en-US" b="1" kern="0" dirty="0" smtClean="0">
              <a:solidFill>
                <a:prstClr val="black"/>
              </a:solidFill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en-US" b="1" kern="0" dirty="0" smtClean="0">
                <a:solidFill>
                  <a:prstClr val="black"/>
                </a:solidFill>
              </a:rPr>
              <a:t>Příběh cesty na člunu</a:t>
            </a:r>
            <a:endParaRPr lang="en-US" altLang="en-US" b="1" kern="0" dirty="0" smtClean="0">
              <a:solidFill>
                <a:prstClr val="black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805738" y="1243013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kern="0" dirty="0" smtClean="0">
                <a:solidFill>
                  <a:prstClr val="black"/>
                </a:solidFill>
              </a:rPr>
              <a:t>1936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048125" y="4683125"/>
            <a:ext cx="660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en-US" b="1" kern="0" dirty="0" smtClean="0">
                <a:solidFill>
                  <a:prstClr val="black"/>
                </a:solidFill>
              </a:rPr>
              <a:t>Dnes</a:t>
            </a:r>
            <a:endParaRPr lang="en-US" altLang="en-US" b="1" kern="0" dirty="0" smtClean="0">
              <a:solidFill>
                <a:prstClr val="black"/>
              </a:solidFill>
            </a:endParaRPr>
          </a:p>
        </p:txBody>
      </p:sp>
      <p:sp>
        <p:nvSpPr>
          <p:cNvPr id="1639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B891272-B732-47C7-88A6-5622D56A890E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452813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60575"/>
            <a:ext cx="3048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994150"/>
            <a:ext cx="40132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3716338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1397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83050" y="519113"/>
            <a:ext cx="1425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en-US" b="1" kern="0" dirty="0" smtClean="0">
                <a:solidFill>
                  <a:prstClr val="black"/>
                </a:solidFill>
              </a:rPr>
              <a:t>Psychiatrické zařízení</a:t>
            </a:r>
            <a:endParaRPr lang="en-US" altLang="en-US" b="1" kern="0" dirty="0" smtClean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>
            <a:cxnSpLocks noChangeShapeType="1"/>
            <a:stCxn id="7" idx="1"/>
          </p:cNvCxnSpPr>
          <p:nvPr/>
        </p:nvCxnSpPr>
        <p:spPr bwMode="auto">
          <a:xfrm flipH="1">
            <a:off x="3413126" y="842279"/>
            <a:ext cx="669924" cy="291196"/>
          </a:xfrm>
          <a:prstGeom prst="straightConnector1">
            <a:avLst/>
          </a:prstGeom>
          <a:noFill/>
          <a:ln w="25400">
            <a:solidFill>
              <a:srgbClr val="3366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B3538F3-8D85-4D0A-A57E-2AE8D5F1836D}" type="slidenum">
              <a:rPr lang="en-AU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AU" altLang="cs-CZ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E0693E1A99434458952DA63B873F352" ma:contentTypeVersion="6" ma:contentTypeDescription="Vytvoří nový dokument" ma:contentTypeScope="" ma:versionID="e9cbab565cdd45a4980a36d51e87cdfc">
  <xsd:schema xmlns:xsd="http://www.w3.org/2001/XMLSchema" xmlns:xs="http://www.w3.org/2001/XMLSchema" xmlns:p="http://schemas.microsoft.com/office/2006/metadata/properties" xmlns:ns2="a9353493-f0d3-49c3-98b7-f9b88e6182b0" xmlns:ns3="f66a4896-91b3-47b6-97a2-1d1cf4f1ae11" targetNamespace="http://schemas.microsoft.com/office/2006/metadata/properties" ma:root="true" ma:fieldsID="86687ed3f21835f6df26c1caf55b7696" ns2:_="" ns3:_="">
    <xsd:import namespace="a9353493-f0d3-49c3-98b7-f9b88e6182b0"/>
    <xsd:import namespace="f66a4896-91b3-47b6-97a2-1d1cf4f1ae1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TaxKeywordTaxHTField" minOccurs="0"/>
                <xsd:element ref="ns2:TaxCatchAll" minOccurs="0"/>
                <xsd:element ref="ns3:v0a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353493-f0d3-49c3-98b7-f9b88e6182b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1" nillable="true" ma:taxonomy="true" ma:internalName="TaxKeywordTaxHTField" ma:taxonomyFieldName="TaxKeyword" ma:displayName="Podniková klíčová slova" ma:fieldId="{23f27201-bee3-471e-b2e7-b64fd8b7ca38}" ma:taxonomyMulti="true" ma:sspId="b3ff5558-0a21-476f-a51a-fadbc4a61248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cc50c310-bfac-4835-b163-2dab7183a93d}" ma:internalName="TaxCatchAll" ma:showField="CatchAllData" ma:web="a9353493-f0d3-49c3-98b7-f9b88e6182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a4896-91b3-47b6-97a2-1d1cf4f1ae11" elementFormDefault="qualified">
    <xsd:import namespace="http://schemas.microsoft.com/office/2006/documentManagement/types"/>
    <xsd:import namespace="http://schemas.microsoft.com/office/infopath/2007/PartnerControls"/>
    <xsd:element name="v0ad" ma:index="13" nillable="true" ma:displayName="Text" ma:internalName="v0ad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a9353493-f0d3-49c3-98b7-f9b88e6182b0">
      <Terms xmlns="http://schemas.microsoft.com/office/infopath/2007/PartnerControls"/>
    </TaxKeywordTaxHTField>
    <v0ad xmlns="f66a4896-91b3-47b6-97a2-1d1cf4f1ae11" xsi:nil="true"/>
    <TaxCatchAll xmlns="a9353493-f0d3-49c3-98b7-f9b88e6182b0"/>
  </documentManagement>
</p:properties>
</file>

<file path=customXml/itemProps1.xml><?xml version="1.0" encoding="utf-8"?>
<ds:datastoreItem xmlns:ds="http://schemas.openxmlformats.org/officeDocument/2006/customXml" ds:itemID="{C64ABA7B-77E3-4A3E-A461-ACD052A408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353493-f0d3-49c3-98b7-f9b88e6182b0"/>
    <ds:schemaRef ds:uri="f66a4896-91b3-47b6-97a2-1d1cf4f1ae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A0755F-67D2-4B86-8BA0-ECA9866CE473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9192B1DA-E820-4DD4-B70F-9C9918392F7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98956D7-D379-4BC3-B1D3-D2F59D39A241}">
  <ds:schemaRefs>
    <ds:schemaRef ds:uri="f66a4896-91b3-47b6-97a2-1d1cf4f1ae11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9353493-f0d3-49c3-98b7-f9b88e6182b0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12485</TotalTime>
  <Words>1043</Words>
  <Application>Microsoft Office PowerPoint</Application>
  <PresentationFormat>Předvádění na obrazovce (4:3)</PresentationFormat>
  <Paragraphs>223</Paragraphs>
  <Slides>51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61" baseType="lpstr">
      <vt:lpstr>MS PGothic</vt:lpstr>
      <vt:lpstr>MS PGothic</vt:lpstr>
      <vt:lpstr>Arial</vt:lpstr>
      <vt:lpstr>Calibri</vt:lpstr>
      <vt:lpstr>Impact</vt:lpstr>
      <vt:lpstr>Times New Roman</vt:lpstr>
      <vt:lpstr>Wingdings</vt:lpstr>
      <vt:lpstr>Default Design</vt:lpstr>
      <vt:lpstr>Office Theme</vt:lpstr>
      <vt:lpstr>Visio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Čtvrtý národní plán pro duševní zdraví Prioritní oblast 1. Sociální začleňování a zotavení</vt:lpstr>
      <vt:lpstr>Prezentace aplikace PowerPoint</vt:lpstr>
      <vt:lpstr>Čtvrtý národní plán pro duševní zdraví Prioritní oblast 2. Prevence a včasná intervence</vt:lpstr>
      <vt:lpstr>Prezentace aplikace PowerPoint</vt:lpstr>
      <vt:lpstr>Čtvrtý národní plán pro duševní zdraví Prioritní oblast 3. Dostupnost služeb, koordinace a kontinuita péče</vt:lpstr>
      <vt:lpstr>Prezentace aplikace PowerPoint</vt:lpstr>
      <vt:lpstr>Prezentace aplikace PowerPoint</vt:lpstr>
      <vt:lpstr>Prezentace aplikace PowerPoint</vt:lpstr>
      <vt:lpstr>Prezentace aplikace PowerPoint</vt:lpstr>
      <vt:lpstr>Čtvrtý národní plán pro duševní zdraví Prioritní oblast 4. Zlepšování kvality a inovace </vt:lpstr>
      <vt:lpstr>Prezentace aplikace PowerPoint</vt:lpstr>
      <vt:lpstr>Čtvrtý národní plán pro duševní zdraví Prioritní oblast 5. Hodnocení a podávání zpráv o výsledcích </vt:lpstr>
      <vt:lpstr>Prezentace aplikace PowerPoint</vt:lpstr>
      <vt:lpstr>Prezentace aplikace PowerPoint</vt:lpstr>
      <vt:lpstr>Co je třeba, chceme-li podpořit změnu?</vt:lpstr>
      <vt:lpstr>Prezentace aplikace PowerPoint</vt:lpstr>
      <vt:lpstr>Metro South Addiction  and Mental Health Services</vt:lpstr>
      <vt:lpstr>Prezentace aplikace PowerPoint</vt:lpstr>
      <vt:lpstr>Transformace Metro South AMHS Faktory ovlivňující potřebu změny. </vt:lpstr>
      <vt:lpstr>Co jsme zjistili z konzultací? </vt:lpstr>
      <vt:lpstr>Několik postřehů z literatury. </vt:lpstr>
      <vt:lpstr>Několik postřehů z literatury. </vt:lpstr>
      <vt:lpstr>Metro South Mental Health Services Přehled řízení změn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Osobní zotavení a nedobrovolné hospitalizace:  Význam kontroly, budování vztahu a naděje  (Wyder, Bland &amp; Crompton. 2013, doi.org/10.4236/health.2013.53A076 )</vt:lpstr>
      <vt:lpstr>Nařízená léčba a vztahy při ní: Interakce uživatelů služeb se zdravotnickými pracovníky na oddělení.</vt:lpstr>
      <vt:lpstr>Prezentace aplikace PowerPoint</vt:lpstr>
      <vt:lpstr>„Jako můj ošetřující psychiatr jste mi hned na začátku řekl, že možnost úzdravy tady je.   Kdesi hluboko ve mně vaše slova rozezněla tajnou strunu.   Vysvětlil jste mi, že vy i celá nemocnice mi můžete nabídnout nástroje, které k úzdravě potřebuji, ale že je jen na mně, zda jich využiji, či nikoli.   Děkuji vám za to, že jste mi dal na výběr.”    From author ‘My Mum is Amazing’ 2013</vt:lpstr>
      <vt:lpstr>Prezentace aplikace PowerPoint</vt:lpstr>
      <vt:lpstr>Prezentace aplikace PowerPoint</vt:lpstr>
    </vt:vector>
  </TitlesOfParts>
  <Company>Queensland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CameroAa</dc:creator>
  <cp:lastModifiedBy>Pavel Říčan</cp:lastModifiedBy>
  <cp:revision>159</cp:revision>
  <dcterms:created xsi:type="dcterms:W3CDTF">2008-11-24T08:19:49Z</dcterms:created>
  <dcterms:modified xsi:type="dcterms:W3CDTF">2016-03-11T11:50:39Z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</Properties>
</file>