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Josefin Sans" pitchFamily="2" charset="-18"/>
      <p:regular r:id="rId17"/>
    </p:embeddedFont>
    <p:embeddedFont>
      <p:font typeface="Josefin Sans Bold" pitchFamily="2" charset="-18"/>
      <p:regular r:id="rId18"/>
      <p:boldItalic r:id="rId19"/>
    </p:embeddedFont>
    <p:embeddedFont>
      <p:font typeface="Josefin Sans Regular" charset="-18"/>
      <p:regular r:id="rId20"/>
    </p:embeddedFont>
    <p:embeddedFont>
      <p:font typeface="Josefin Sans Regular Bold" panose="020B0604020202020204" charset="-18"/>
      <p:regular r:id="rId21"/>
    </p:embeddedFont>
    <p:embeddedFont>
      <p:font typeface="Josefin Sans Semi-Bold" panose="020B0604020202020204" charset="-18"/>
      <p:regular r:id="rId22"/>
    </p:embeddedFont>
    <p:embeddedFont>
      <p:font typeface="Tinos" panose="020B0604020202020204" charset="0"/>
      <p:regular r:id="rId23"/>
    </p:embeddedFont>
    <p:embeddedFont>
      <p:font typeface="Tinos Bold" panose="020B0604020202020204" charset="0"/>
      <p:regular r:id="rId24"/>
    </p:embeddedFont>
    <p:embeddedFont>
      <p:font typeface="Tinos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659100" y="0"/>
            <a:ext cx="2628900" cy="10515600"/>
          </a:xfrm>
          <a:prstGeom prst="rect">
            <a:avLst/>
          </a:prstGeom>
          <a:solidFill>
            <a:srgbClr val="F6F6ED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16925779" y="4876800"/>
            <a:ext cx="38100" cy="3619500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1177480" y="2915382"/>
            <a:ext cx="11949657" cy="4456235"/>
            <a:chOff x="0" y="0"/>
            <a:chExt cx="15932877" cy="5941647"/>
          </a:xfrm>
        </p:grpSpPr>
        <p:sp>
          <p:nvSpPr>
            <p:cNvPr id="5" name="TextBox 5"/>
            <p:cNvSpPr txBox="1"/>
            <p:nvPr/>
          </p:nvSpPr>
          <p:spPr>
            <a:xfrm>
              <a:off x="0" y="143933"/>
              <a:ext cx="15932877" cy="4617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30"/>
                </a:lnSpc>
              </a:pPr>
              <a:r>
                <a:rPr lang="en-US" sz="9000">
                  <a:solidFill>
                    <a:srgbClr val="F6F6ED"/>
                  </a:solidFill>
                  <a:latin typeface="Tinos Bold"/>
                </a:rPr>
                <a:t>I lidé s duševním onemocněním mohou mít normální práci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318924"/>
              <a:ext cx="13551104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902158" y="8582623"/>
            <a:ext cx="6728001" cy="1082765"/>
          </a:xfrm>
          <a:custGeom>
            <a:avLst/>
            <a:gdLst/>
            <a:ahLst/>
            <a:cxnLst/>
            <a:rect l="l" t="t" r="r" b="b"/>
            <a:pathLst>
              <a:path w="6728001" h="1082765">
                <a:moveTo>
                  <a:pt x="0" y="0"/>
                </a:moveTo>
                <a:lnTo>
                  <a:pt x="6728000" y="0"/>
                </a:lnTo>
                <a:lnTo>
                  <a:pt x="6728000" y="1082765"/>
                </a:lnTo>
                <a:lnTo>
                  <a:pt x="0" y="10827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813385" y="455074"/>
            <a:ext cx="5334243" cy="1595828"/>
          </a:xfrm>
          <a:custGeom>
            <a:avLst/>
            <a:gdLst/>
            <a:ahLst/>
            <a:cxnLst/>
            <a:rect l="l" t="t" r="r" b="b"/>
            <a:pathLst>
              <a:path w="5334243" h="1595828">
                <a:moveTo>
                  <a:pt x="0" y="0"/>
                </a:moveTo>
                <a:lnTo>
                  <a:pt x="5334243" y="0"/>
                </a:lnTo>
                <a:lnTo>
                  <a:pt x="5334243" y="1595827"/>
                </a:lnTo>
                <a:lnTo>
                  <a:pt x="0" y="1595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1028700" y="6601981"/>
            <a:ext cx="15655882" cy="125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7"/>
              </a:lnSpc>
            </a:pPr>
            <a:endParaRPr/>
          </a:p>
          <a:p>
            <a:pPr marL="931219" lvl="1" indent="-465610">
              <a:lnSpc>
                <a:spcPts val="4917"/>
              </a:lnSpc>
              <a:buFont typeface="Arial"/>
              <a:buChar char="•"/>
            </a:pPr>
            <a:r>
              <a:rPr lang="en-US" sz="4313" spc="189">
                <a:solidFill>
                  <a:srgbClr val="F6F6ED"/>
                </a:solidFill>
                <a:latin typeface="Tinos Bold"/>
              </a:rPr>
              <a:t>SRPNA 2023 - 31. ČERVENCE 2026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61717" y="877697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221">
                <a:solidFill>
                  <a:srgbClr val="5F8368"/>
                </a:solidFill>
                <a:latin typeface="Josefin Sans Regular Bold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6855" y="9536688"/>
            <a:ext cx="15749745" cy="42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24">
                <a:solidFill>
                  <a:srgbClr val="F6F6ED"/>
                </a:solidFill>
                <a:latin typeface="Tinos Bold"/>
              </a:rPr>
              <a:t>CSSA • 2020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96034" y="134893"/>
            <a:ext cx="9784821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400" spc="128">
                <a:solidFill>
                  <a:srgbClr val="5F8368"/>
                </a:solidFill>
                <a:latin typeface="Tinos"/>
              </a:rPr>
              <a:t>Harmonogram projektu</a:t>
            </a:r>
          </a:p>
        </p:txBody>
      </p:sp>
      <p:sp>
        <p:nvSpPr>
          <p:cNvPr id="4" name="AutoShape 4"/>
          <p:cNvSpPr/>
          <p:nvPr/>
        </p:nvSpPr>
        <p:spPr>
          <a:xfrm>
            <a:off x="3053732" y="1426492"/>
            <a:ext cx="138865" cy="8531836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202545" y="1113428"/>
            <a:ext cx="16636734" cy="932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4"/>
              </a:lnSpc>
              <a:spcBef>
                <a:spcPct val="0"/>
              </a:spcBef>
            </a:pPr>
            <a:endParaRPr/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2023</a:t>
            </a:r>
            <a:r>
              <a:rPr lang="en-US" sz="2349" spc="361">
                <a:solidFill>
                  <a:srgbClr val="000000"/>
                </a:solidFill>
                <a:latin typeface="Tinos Bold"/>
              </a:rPr>
              <a:t>            </a:t>
            </a:r>
            <a:r>
              <a:rPr lang="en-US" sz="2349" spc="361">
                <a:solidFill>
                  <a:srgbClr val="5F8368"/>
                </a:solidFill>
                <a:latin typeface="Tinos Bold"/>
              </a:rPr>
              <a:t>Úvodní setkání k projektu se zahraničním garantem 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Školení auditorů zahraničním garantem 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Setkávání a vzdělávání IPS koučů 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endParaRPr lang="en-US" sz="2349" spc="361">
              <a:solidFill>
                <a:srgbClr val="5F8368"/>
              </a:solidFill>
              <a:latin typeface="Tinos Bold"/>
            </a:endParaRP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2024            Vstupní audit věrnosti modelu IPS (2 – 4/2024)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Vypracování plánu změn a jeho realizace (4 – 6/2024)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Konzultační a metodická podpora při zavádění změn (4 – 6/2024, průběžná)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Školení IPS specialistů v jednání se zaměstnavateli (4 – 5/2024)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Setkávání a vzdělávání IPS koučů (1x za 2 měsíce, střídavě osobně a online)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Stáž v Holandsku (9 – 10/2024)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Tvorba metodických materiálů (2024)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endParaRPr lang="en-US" sz="2349" spc="361">
              <a:solidFill>
                <a:srgbClr val="5F8368"/>
              </a:solidFill>
              <a:latin typeface="Tinos Bold"/>
            </a:endParaRP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2025             Seminář a průběžná podpora při zavádění změn se zahr. garantem (2 – 3/2025)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Tvorba metodických materiálů (2025)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Setkávání a vzdělávání IPS koučů (1x za 2 měsíce)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endParaRPr lang="en-US" sz="2349" spc="361">
              <a:solidFill>
                <a:srgbClr val="5F8368"/>
              </a:solidFill>
              <a:latin typeface="Tinos Bold"/>
            </a:endParaRP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2026             Druhý audit věrnosti (1 - 3/2026)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Vyhodnocení plánu změn (1 - 3/2026)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Tvorba metodických materiálů (2026)</a:t>
            </a:r>
          </a:p>
          <a:p>
            <a:pPr>
              <a:lnSpc>
                <a:spcPts val="3383"/>
              </a:lnSpc>
              <a:spcBef>
                <a:spcPct val="0"/>
              </a:spcBef>
            </a:pPr>
            <a:r>
              <a:rPr lang="en-US" sz="2349" spc="361">
                <a:solidFill>
                  <a:srgbClr val="5F8368"/>
                </a:solidFill>
                <a:latin typeface="Tinos Bold"/>
              </a:rPr>
              <a:t>                   Závěrečné setkání k projektu (6/2026)</a:t>
            </a:r>
          </a:p>
          <a:p>
            <a:pPr>
              <a:lnSpc>
                <a:spcPts val="3682"/>
              </a:lnSpc>
              <a:spcBef>
                <a:spcPct val="0"/>
              </a:spcBef>
            </a:pPr>
            <a:endParaRPr lang="en-US" sz="2349" spc="361">
              <a:solidFill>
                <a:srgbClr val="5F8368"/>
              </a:solidFill>
              <a:latin typeface="Tino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240250" y="4876800"/>
            <a:ext cx="38100" cy="3619500"/>
          </a:xfrm>
          <a:prstGeom prst="rect">
            <a:avLst/>
          </a:prstGeom>
          <a:solidFill>
            <a:srgbClr val="F6F6ED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4914003" y="-388821"/>
            <a:ext cx="4728693" cy="4932246"/>
          </a:xfrm>
          <a:custGeom>
            <a:avLst/>
            <a:gdLst/>
            <a:ahLst/>
            <a:cxnLst/>
            <a:rect l="l" t="t" r="r" b="b"/>
            <a:pathLst>
              <a:path w="4728693" h="4932246">
                <a:moveTo>
                  <a:pt x="0" y="0"/>
                </a:moveTo>
                <a:lnTo>
                  <a:pt x="4728694" y="0"/>
                </a:lnTo>
                <a:lnTo>
                  <a:pt x="4728694" y="4932246"/>
                </a:lnTo>
                <a:lnTo>
                  <a:pt x="0" y="4932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028700" y="7796969"/>
            <a:ext cx="9080302" cy="1461331"/>
          </a:xfrm>
          <a:custGeom>
            <a:avLst/>
            <a:gdLst/>
            <a:ahLst/>
            <a:cxnLst/>
            <a:rect l="l" t="t" r="r" b="b"/>
            <a:pathLst>
              <a:path w="9080302" h="1461331">
                <a:moveTo>
                  <a:pt x="0" y="0"/>
                </a:moveTo>
                <a:lnTo>
                  <a:pt x="9080302" y="0"/>
                </a:lnTo>
                <a:lnTo>
                  <a:pt x="9080302" y="1461331"/>
                </a:lnTo>
                <a:lnTo>
                  <a:pt x="0" y="1461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6776189" y="877697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221">
                <a:solidFill>
                  <a:srgbClr val="F6F6ED"/>
                </a:solidFill>
                <a:latin typeface="Josefin Sans Regular Bold"/>
              </a:rPr>
              <a:t>11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1277" y="5107913"/>
            <a:ext cx="14020099" cy="173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4500">
                <a:solidFill>
                  <a:srgbClr val="F6F6ED"/>
                </a:solidFill>
                <a:latin typeface="Tinos"/>
              </a:rPr>
              <a:t>Děkujeme za pozornost a těšíme se na spolupráci!</a:t>
            </a:r>
          </a:p>
          <a:p>
            <a:pPr>
              <a:lnSpc>
                <a:spcPts val="5200"/>
              </a:lnSpc>
            </a:pPr>
            <a:endParaRPr lang="en-US" sz="4500">
              <a:solidFill>
                <a:srgbClr val="F6F6ED"/>
              </a:solidFill>
              <a:latin typeface="Tinos"/>
            </a:endParaRPr>
          </a:p>
          <a:p>
            <a:pPr>
              <a:lnSpc>
                <a:spcPts val="3640"/>
              </a:lnSpc>
            </a:pPr>
            <a:r>
              <a:rPr lang="en-US" sz="3500">
                <a:solidFill>
                  <a:srgbClr val="F6F6ED"/>
                </a:solidFill>
                <a:latin typeface="Tinos"/>
              </a:rPr>
              <a:t>https://www.cmhcd.cz/centrum/co-delame/aktualni-projekty/ips/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1277" y="3145933"/>
            <a:ext cx="11873933" cy="78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5"/>
              </a:lnSpc>
            </a:pPr>
            <a:r>
              <a:rPr lang="en-US" sz="4399" spc="677">
                <a:solidFill>
                  <a:srgbClr val="F6F6ED"/>
                </a:solidFill>
                <a:latin typeface="Tinos"/>
              </a:rPr>
              <a:t>Co by vás k projektu ještě zajímalo?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2036" y="281112"/>
            <a:ext cx="11921261" cy="2004537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2370947" y="0"/>
            <a:ext cx="966223" cy="12017467"/>
            <a:chOff x="0" y="0"/>
            <a:chExt cx="1288297" cy="16023289"/>
          </a:xfrm>
        </p:grpSpPr>
        <p:sp>
          <p:nvSpPr>
            <p:cNvPr id="4" name="AutoShape 4"/>
            <p:cNvSpPr/>
            <p:nvPr/>
          </p:nvSpPr>
          <p:spPr>
            <a:xfrm>
              <a:off x="644149" y="0"/>
              <a:ext cx="63500" cy="13919200"/>
            </a:xfrm>
            <a:prstGeom prst="rect">
              <a:avLst/>
            </a:prstGeom>
            <a:solidFill>
              <a:srgbClr val="5F836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400566"/>
              <a:ext cx="1288297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221">
                  <a:solidFill>
                    <a:srgbClr val="5F8368"/>
                  </a:solidFill>
                  <a:latin typeface="Josefin Sans Semi-Bold"/>
                </a:rPr>
                <a:t>04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2525053"/>
            <a:ext cx="12142347" cy="7316048"/>
          </a:xfrm>
          <a:custGeom>
            <a:avLst/>
            <a:gdLst/>
            <a:ahLst/>
            <a:cxnLst/>
            <a:rect l="l" t="t" r="r" b="b"/>
            <a:pathLst>
              <a:path w="12142347" h="7316048">
                <a:moveTo>
                  <a:pt x="0" y="0"/>
                </a:moveTo>
                <a:lnTo>
                  <a:pt x="12142347" y="0"/>
                </a:lnTo>
                <a:lnTo>
                  <a:pt x="12142347" y="7316048"/>
                </a:lnTo>
                <a:lnTo>
                  <a:pt x="0" y="731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48" t="-9985" r="-1295" b="-847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AutoShape 7"/>
          <p:cNvSpPr/>
          <p:nvPr/>
        </p:nvSpPr>
        <p:spPr>
          <a:xfrm rot="5400000">
            <a:off x="12720708" y="914863"/>
            <a:ext cx="228600" cy="4572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cs-CZ"/>
          </a:p>
        </p:txBody>
      </p:sp>
      <p:sp>
        <p:nvSpPr>
          <p:cNvPr id="8" name="AutoShape 8"/>
          <p:cNvSpPr/>
          <p:nvPr/>
        </p:nvSpPr>
        <p:spPr>
          <a:xfrm rot="5400000">
            <a:off x="12739758" y="4097102"/>
            <a:ext cx="228600" cy="4572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cs-CZ"/>
          </a:p>
        </p:txBody>
      </p:sp>
      <p:sp>
        <p:nvSpPr>
          <p:cNvPr id="9" name="AutoShape 9"/>
          <p:cNvSpPr/>
          <p:nvPr/>
        </p:nvSpPr>
        <p:spPr>
          <a:xfrm rot="5400000">
            <a:off x="12739758" y="5011502"/>
            <a:ext cx="228600" cy="4572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10" name="Group 10"/>
          <p:cNvGrpSpPr/>
          <p:nvPr/>
        </p:nvGrpSpPr>
        <p:grpSpPr>
          <a:xfrm>
            <a:off x="13310126" y="7983301"/>
            <a:ext cx="4367142" cy="951864"/>
            <a:chOff x="0" y="0"/>
            <a:chExt cx="5822855" cy="126915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5822855" cy="1184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500" spc="385">
                  <a:solidFill>
                    <a:srgbClr val="7C7879"/>
                  </a:solidFill>
                  <a:latin typeface="Josefin Sans Semi-Bold"/>
                </a:rPr>
                <a:t>PÉČE O DUŠEVNÍ ZDRAVÍ, VÝMĚNÍK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06948"/>
              <a:ext cx="5822855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313422" y="4754327"/>
            <a:ext cx="4367142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spc="385">
                <a:solidFill>
                  <a:srgbClr val="7C7879"/>
                </a:solidFill>
                <a:latin typeface="Josefin Sans Semi-Bold"/>
              </a:rPr>
              <a:t>FOKUS MLADÁ BOLESLAV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10126" y="543388"/>
            <a:ext cx="3845754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spc="385">
                <a:solidFill>
                  <a:srgbClr val="5F8368"/>
                </a:solidFill>
                <a:latin typeface="Josefin Sans Semi-Bold"/>
              </a:rPr>
              <a:t>CENTRUM PRO ROZVOJ PÉČE O DUŠEVNÍ ZDRAVÍ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13422" y="6564077"/>
            <a:ext cx="436714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spc="385">
                <a:solidFill>
                  <a:srgbClr val="7C7879"/>
                </a:solidFill>
                <a:latin typeface="Josefin Sans Semi-Bold"/>
              </a:rPr>
              <a:t>LEDOVEC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13422" y="7240351"/>
            <a:ext cx="4128794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spc="385">
                <a:solidFill>
                  <a:srgbClr val="077967"/>
                </a:solidFill>
                <a:latin typeface="Josefin Sans Semi-Bold"/>
              </a:rPr>
              <a:t>FOKUS TÁBOR </a:t>
            </a:r>
          </a:p>
        </p:txBody>
      </p:sp>
      <p:sp>
        <p:nvSpPr>
          <p:cNvPr id="17" name="AutoShape 17"/>
          <p:cNvSpPr/>
          <p:nvPr/>
        </p:nvSpPr>
        <p:spPr>
          <a:xfrm rot="5400000">
            <a:off x="12739758" y="2658987"/>
            <a:ext cx="228600" cy="4572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cs-CZ"/>
          </a:p>
        </p:txBody>
      </p:sp>
      <p:sp>
        <p:nvSpPr>
          <p:cNvPr id="18" name="AutoShape 18"/>
          <p:cNvSpPr/>
          <p:nvPr/>
        </p:nvSpPr>
        <p:spPr>
          <a:xfrm rot="5400000">
            <a:off x="12720708" y="5840177"/>
            <a:ext cx="228600" cy="4572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cs-CZ"/>
          </a:p>
        </p:txBody>
      </p:sp>
      <p:sp>
        <p:nvSpPr>
          <p:cNvPr id="19" name="AutoShape 19"/>
          <p:cNvSpPr/>
          <p:nvPr/>
        </p:nvSpPr>
        <p:spPr>
          <a:xfrm rot="5400000">
            <a:off x="12720708" y="9192340"/>
            <a:ext cx="228600" cy="4572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cs-CZ"/>
          </a:p>
        </p:txBody>
      </p:sp>
      <p:sp>
        <p:nvSpPr>
          <p:cNvPr id="20" name="AutoShape 20"/>
          <p:cNvSpPr/>
          <p:nvPr/>
        </p:nvSpPr>
        <p:spPr>
          <a:xfrm rot="5400000">
            <a:off x="12739758" y="7192727"/>
            <a:ext cx="228600" cy="4572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AutoShape 21"/>
          <p:cNvSpPr/>
          <p:nvPr/>
        </p:nvSpPr>
        <p:spPr>
          <a:xfrm rot="5400000">
            <a:off x="12739758" y="3420986"/>
            <a:ext cx="228600" cy="4572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cs-CZ"/>
          </a:p>
        </p:txBody>
      </p:sp>
      <p:sp>
        <p:nvSpPr>
          <p:cNvPr id="22" name="TextBox 22"/>
          <p:cNvSpPr txBox="1"/>
          <p:nvPr/>
        </p:nvSpPr>
        <p:spPr>
          <a:xfrm>
            <a:off x="13313422" y="2706612"/>
            <a:ext cx="436714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spc="385">
                <a:solidFill>
                  <a:srgbClr val="077967"/>
                </a:solidFill>
                <a:latin typeface="Josefin Sans Semi-Bold"/>
              </a:rPr>
              <a:t>BONA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13422" y="4068528"/>
            <a:ext cx="436714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spc="385">
                <a:solidFill>
                  <a:srgbClr val="077967"/>
                </a:solidFill>
                <a:latin typeface="Josefin Sans Semi-Bold"/>
              </a:rPr>
              <a:t>CDZ BRANDÝSKO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313422" y="9163765"/>
            <a:ext cx="4367142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spc="385">
                <a:solidFill>
                  <a:srgbClr val="077967"/>
                </a:solidFill>
                <a:latin typeface="Josefin Sans Semi-Bold"/>
              </a:rPr>
              <a:t>CEDR </a:t>
            </a:r>
          </a:p>
          <a:p>
            <a:pPr>
              <a:lnSpc>
                <a:spcPts val="3600"/>
              </a:lnSpc>
            </a:pPr>
            <a:endParaRPr lang="en-US" sz="2500" spc="385">
              <a:solidFill>
                <a:srgbClr val="077967"/>
              </a:solidFill>
              <a:latin typeface="Josefin Sans Semi-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313422" y="3392412"/>
            <a:ext cx="436714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spc="385">
                <a:solidFill>
                  <a:srgbClr val="7C7879"/>
                </a:solidFill>
                <a:latin typeface="Josefin Sans Semi-Bold"/>
              </a:rPr>
              <a:t>NÁRUČ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313422" y="5887802"/>
            <a:ext cx="436714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spc="385">
                <a:solidFill>
                  <a:srgbClr val="077967"/>
                </a:solidFill>
                <a:latin typeface="Josefin Sans Semi-Bold"/>
              </a:rPr>
              <a:t>LOMIKÁMEN </a:t>
            </a:r>
          </a:p>
        </p:txBody>
      </p:sp>
      <p:sp>
        <p:nvSpPr>
          <p:cNvPr id="27" name="AutoShape 27"/>
          <p:cNvSpPr/>
          <p:nvPr/>
        </p:nvSpPr>
        <p:spPr>
          <a:xfrm rot="5400000">
            <a:off x="12739758" y="6516452"/>
            <a:ext cx="228600" cy="4572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cs-CZ"/>
          </a:p>
        </p:txBody>
      </p:sp>
      <p:sp>
        <p:nvSpPr>
          <p:cNvPr id="28" name="AutoShape 28"/>
          <p:cNvSpPr/>
          <p:nvPr/>
        </p:nvSpPr>
        <p:spPr>
          <a:xfrm rot="5400000">
            <a:off x="12701658" y="8116333"/>
            <a:ext cx="228600" cy="4572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cs-CZ"/>
          </a:p>
        </p:txBody>
      </p:sp>
      <p:sp>
        <p:nvSpPr>
          <p:cNvPr id="29" name="TextBox 29"/>
          <p:cNvSpPr txBox="1"/>
          <p:nvPr/>
        </p:nvSpPr>
        <p:spPr>
          <a:xfrm>
            <a:off x="-22807" y="311220"/>
            <a:ext cx="12370947" cy="163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7"/>
              </a:lnSpc>
            </a:pPr>
            <a:r>
              <a:rPr lang="en-US" sz="3407" spc="524">
                <a:solidFill>
                  <a:srgbClr val="FFFFFF"/>
                </a:solidFill>
                <a:latin typeface="Tinos Bold"/>
              </a:rPr>
              <a:t>SPOLUPRACUJÍCÍ ORGANIZACE</a:t>
            </a:r>
          </a:p>
          <a:p>
            <a:pPr algn="ctr">
              <a:lnSpc>
                <a:spcPts val="4043"/>
              </a:lnSpc>
            </a:pPr>
            <a:r>
              <a:rPr lang="en-US" sz="2807" spc="432">
                <a:solidFill>
                  <a:srgbClr val="FFFFFF"/>
                </a:solidFill>
                <a:latin typeface="Tinos"/>
              </a:rPr>
              <a:t>9 ORGANIZACÍ</a:t>
            </a:r>
          </a:p>
          <a:p>
            <a:pPr algn="ctr">
              <a:lnSpc>
                <a:spcPts val="4043"/>
              </a:lnSpc>
              <a:spcBef>
                <a:spcPct val="0"/>
              </a:spcBef>
            </a:pPr>
            <a:endParaRPr lang="en-US" sz="2807" spc="432">
              <a:solidFill>
                <a:srgbClr val="FFFFFF"/>
              </a:solidFill>
              <a:latin typeface="Tino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13762"/>
            <a:ext cx="11847488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400" spc="128">
                <a:solidFill>
                  <a:srgbClr val="F6F6ED"/>
                </a:solidFill>
                <a:latin typeface="Tinos"/>
              </a:rPr>
              <a:t>PROČ TENTO PROJEKT</a:t>
            </a:r>
          </a:p>
        </p:txBody>
      </p:sp>
      <p:sp>
        <p:nvSpPr>
          <p:cNvPr id="3" name="AutoShape 3"/>
          <p:cNvSpPr/>
          <p:nvPr/>
        </p:nvSpPr>
        <p:spPr>
          <a:xfrm>
            <a:off x="15659100" y="0"/>
            <a:ext cx="2628900" cy="10515600"/>
          </a:xfrm>
          <a:prstGeom prst="rect">
            <a:avLst/>
          </a:prstGeom>
          <a:solidFill>
            <a:srgbClr val="F6F6ED"/>
          </a:solidFill>
        </p:spPr>
        <p:txBody>
          <a:bodyPr/>
          <a:lstStyle/>
          <a:p>
            <a:endParaRPr lang="cs-CZ"/>
          </a:p>
        </p:txBody>
      </p:sp>
      <p:sp>
        <p:nvSpPr>
          <p:cNvPr id="4" name="AutoShape 4"/>
          <p:cNvSpPr/>
          <p:nvPr/>
        </p:nvSpPr>
        <p:spPr>
          <a:xfrm>
            <a:off x="16925779" y="4876800"/>
            <a:ext cx="38100" cy="3619500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8333595" y="2659390"/>
            <a:ext cx="5785558" cy="86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6"/>
              </a:lnSpc>
            </a:pPr>
            <a:r>
              <a:rPr lang="en-US" sz="2400" spc="369">
                <a:solidFill>
                  <a:srgbClr val="F6F6ED"/>
                </a:solidFill>
                <a:latin typeface="Tinos"/>
              </a:rPr>
              <a:t>NEDAŘÍ SE NAJÍT A UDRŽET IPS SPECIALISTY</a:t>
            </a:r>
          </a:p>
        </p:txBody>
      </p:sp>
      <p:sp>
        <p:nvSpPr>
          <p:cNvPr id="6" name="Freeform 6"/>
          <p:cNvSpPr/>
          <p:nvPr/>
        </p:nvSpPr>
        <p:spPr>
          <a:xfrm>
            <a:off x="523833" y="2582897"/>
            <a:ext cx="6428611" cy="1892629"/>
          </a:xfrm>
          <a:custGeom>
            <a:avLst/>
            <a:gdLst/>
            <a:ahLst/>
            <a:cxnLst/>
            <a:rect l="l" t="t" r="r" b="b"/>
            <a:pathLst>
              <a:path w="6428611" h="1892629">
                <a:moveTo>
                  <a:pt x="0" y="0"/>
                </a:moveTo>
                <a:lnTo>
                  <a:pt x="6428611" y="0"/>
                </a:lnTo>
                <a:lnTo>
                  <a:pt x="6428611" y="1892630"/>
                </a:lnTo>
                <a:lnTo>
                  <a:pt x="0" y="1892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195" b="-77637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1008090" y="2659390"/>
            <a:ext cx="5785558" cy="130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6"/>
              </a:lnSpc>
            </a:pPr>
            <a:r>
              <a:rPr lang="en-US" sz="2400" spc="369">
                <a:solidFill>
                  <a:srgbClr val="F6F6ED"/>
                </a:solidFill>
                <a:latin typeface="Tinos"/>
              </a:rPr>
              <a:t>IPS SPECIALISTÉ NEJSOU DOSTATEČNĚ PODPOŘENI V OBDOBÍ ZÁCVIKU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13794" y="4815671"/>
            <a:ext cx="5709358" cy="168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2"/>
              </a:lnSpc>
            </a:pPr>
            <a:r>
              <a:rPr lang="en-US" sz="2300" spc="354">
                <a:solidFill>
                  <a:srgbClr val="F6F6ED"/>
                </a:solidFill>
                <a:latin typeface="Tinos"/>
              </a:rPr>
              <a:t>KOLEGOVÉ V MULTIDISCIPLINÁRNÍCH TÝMECH DOSTATEČNĚ NEROZUMĚJÍ IPS PŘÍSTUPU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61717" y="877697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221">
                <a:solidFill>
                  <a:srgbClr val="5F8368"/>
                </a:solidFill>
                <a:latin typeface="Josefin Sans Regular Bold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3459" y="7724775"/>
            <a:ext cx="5709358" cy="126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2"/>
              </a:lnSpc>
            </a:pPr>
            <a:r>
              <a:rPr lang="en-US" sz="2300" spc="354">
                <a:solidFill>
                  <a:srgbClr val="F6F6ED"/>
                </a:solidFill>
                <a:latin typeface="Tinos"/>
              </a:rPr>
              <a:t>ROLE IPS SPECIALISTY NENÍ V ORGANIZACI DOSTATEČNĚ DEFINOVÁNA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17308" y="4693231"/>
            <a:ext cx="4801845" cy="168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2"/>
              </a:lnSpc>
            </a:pPr>
            <a:r>
              <a:rPr lang="en-US" sz="2300" spc="354">
                <a:solidFill>
                  <a:srgbClr val="F6F6ED"/>
                </a:solidFill>
                <a:latin typeface="Tinos"/>
              </a:rPr>
              <a:t>CHYBÍ DOVEDNOSTI S OSLOVOVÁNÍM ZAMĚSTNAVATELŮ NA OTEVŘENÉM TRHU PRÁCE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71280" y="7334250"/>
            <a:ext cx="6261970" cy="168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2"/>
              </a:lnSpc>
            </a:pPr>
            <a:r>
              <a:rPr lang="en-US" sz="2300" spc="354">
                <a:solidFill>
                  <a:srgbClr val="F6F6ED"/>
                </a:solidFill>
                <a:latin typeface="Tinos"/>
              </a:rPr>
              <a:t>METODA IPS NENÍ ZAHRNUTA V DOPORUČENÉM POSTUPU MPSV - PROBLÉM S VYKAZOVÁNÍM PRÁCE IPS SPECIALISTŮ</a:t>
            </a:r>
          </a:p>
        </p:txBody>
      </p:sp>
      <p:sp>
        <p:nvSpPr>
          <p:cNvPr id="13" name="Freeform 13"/>
          <p:cNvSpPr/>
          <p:nvPr/>
        </p:nvSpPr>
        <p:spPr>
          <a:xfrm>
            <a:off x="8187959" y="4626264"/>
            <a:ext cx="6428611" cy="1892629"/>
          </a:xfrm>
          <a:custGeom>
            <a:avLst/>
            <a:gdLst/>
            <a:ahLst/>
            <a:cxnLst/>
            <a:rect l="l" t="t" r="r" b="b"/>
            <a:pathLst>
              <a:path w="6428611" h="1892629">
                <a:moveTo>
                  <a:pt x="0" y="0"/>
                </a:moveTo>
                <a:lnTo>
                  <a:pt x="6428611" y="0"/>
                </a:lnTo>
                <a:lnTo>
                  <a:pt x="6428611" y="1892629"/>
                </a:lnTo>
                <a:lnTo>
                  <a:pt x="0" y="1892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195" b="-77637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Freeform 14"/>
          <p:cNvSpPr/>
          <p:nvPr/>
        </p:nvSpPr>
        <p:spPr>
          <a:xfrm>
            <a:off x="523833" y="7365671"/>
            <a:ext cx="6428611" cy="1892629"/>
          </a:xfrm>
          <a:custGeom>
            <a:avLst/>
            <a:gdLst/>
            <a:ahLst/>
            <a:cxnLst/>
            <a:rect l="l" t="t" r="r" b="b"/>
            <a:pathLst>
              <a:path w="6428611" h="1892629">
                <a:moveTo>
                  <a:pt x="0" y="0"/>
                </a:moveTo>
                <a:lnTo>
                  <a:pt x="6428611" y="0"/>
                </a:lnTo>
                <a:lnTo>
                  <a:pt x="6428611" y="1892629"/>
                </a:lnTo>
                <a:lnTo>
                  <a:pt x="0" y="1892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238" b="-5059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27362" y="9258300"/>
            <a:ext cx="13732831" cy="1035566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545589" y="-2062313"/>
            <a:ext cx="966223" cy="12017467"/>
            <a:chOff x="0" y="0"/>
            <a:chExt cx="1288297" cy="16023289"/>
          </a:xfrm>
        </p:grpSpPr>
        <p:sp>
          <p:nvSpPr>
            <p:cNvPr id="4" name="AutoShape 4"/>
            <p:cNvSpPr/>
            <p:nvPr/>
          </p:nvSpPr>
          <p:spPr>
            <a:xfrm>
              <a:off x="644149" y="0"/>
              <a:ext cx="63500" cy="13919200"/>
            </a:xfrm>
            <a:prstGeom prst="rect">
              <a:avLst/>
            </a:prstGeom>
            <a:solidFill>
              <a:srgbClr val="5F836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400566"/>
              <a:ext cx="1288297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221">
                  <a:solidFill>
                    <a:srgbClr val="5F8368"/>
                  </a:solidFill>
                  <a:latin typeface="Josefin Sans Regular Bold"/>
                </a:rPr>
                <a:t>04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734158" y="3731483"/>
            <a:ext cx="4672860" cy="3132216"/>
          </a:xfrm>
          <a:custGeom>
            <a:avLst/>
            <a:gdLst/>
            <a:ahLst/>
            <a:cxnLst/>
            <a:rect l="l" t="t" r="r" b="b"/>
            <a:pathLst>
              <a:path w="4672860" h="3132216">
                <a:moveTo>
                  <a:pt x="0" y="0"/>
                </a:moveTo>
                <a:lnTo>
                  <a:pt x="4672859" y="0"/>
                </a:lnTo>
                <a:lnTo>
                  <a:pt x="4672859" y="3132217"/>
                </a:lnTo>
                <a:lnTo>
                  <a:pt x="0" y="3132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2293956" y="1176279"/>
            <a:ext cx="13919104" cy="90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20"/>
              </a:lnSpc>
            </a:pPr>
            <a:r>
              <a:rPr lang="en-US" sz="5616" spc="112">
                <a:solidFill>
                  <a:srgbClr val="5F8368"/>
                </a:solidFill>
                <a:latin typeface="Tinos Bold"/>
              </a:rPr>
              <a:t>ZÁMĚR PROJEKTU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56922" y="4321330"/>
            <a:ext cx="4027331" cy="175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8"/>
              </a:lnSpc>
            </a:pPr>
            <a:r>
              <a:rPr lang="en-US" sz="2717" spc="54">
                <a:solidFill>
                  <a:srgbClr val="5F8368"/>
                </a:solidFill>
                <a:latin typeface="Tinos Bold"/>
              </a:rPr>
              <a:t>Zvýšení kompetencí samotných IPS specialistů </a:t>
            </a:r>
          </a:p>
          <a:p>
            <a:pPr>
              <a:lnSpc>
                <a:spcPts val="3604"/>
              </a:lnSpc>
            </a:pPr>
            <a:endParaRPr lang="en-US" sz="2717" spc="54">
              <a:solidFill>
                <a:srgbClr val="5F8368"/>
              </a:solidFill>
              <a:latin typeface="Tino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84448" y="2729258"/>
            <a:ext cx="14790531" cy="54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5"/>
              </a:lnSpc>
            </a:pPr>
            <a:r>
              <a:rPr lang="en-US" sz="3316" spc="66">
                <a:solidFill>
                  <a:srgbClr val="5F8368"/>
                </a:solidFill>
                <a:latin typeface="Tinos"/>
              </a:rPr>
              <a:t>UKOTVENÍ ROLE IPS SPECIALISTŮ V 9 ORGANIZACÍCH V 5 KRAJÍCH ČR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55987" y="4330855"/>
            <a:ext cx="4003313" cy="94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2"/>
              </a:lnSpc>
            </a:pPr>
            <a:r>
              <a:rPr lang="en-US" sz="2703" spc="54">
                <a:solidFill>
                  <a:srgbClr val="5F8368"/>
                </a:solidFill>
                <a:latin typeface="Tinos Bold"/>
              </a:rPr>
              <a:t>Systémová úroveň</a:t>
            </a:r>
          </a:p>
          <a:p>
            <a:pPr>
              <a:lnSpc>
                <a:spcPts val="2262"/>
              </a:lnSpc>
            </a:pPr>
            <a:endParaRPr lang="en-US" sz="2703" spc="54">
              <a:solidFill>
                <a:srgbClr val="5F8368"/>
              </a:solidFill>
              <a:latin typeface="Tino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88055" y="4330855"/>
            <a:ext cx="4470908" cy="222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2"/>
              </a:lnSpc>
            </a:pPr>
            <a:r>
              <a:rPr lang="en-US" sz="2703" spc="54">
                <a:solidFill>
                  <a:srgbClr val="5F8368"/>
                </a:solidFill>
                <a:latin typeface="Tinos Bold"/>
              </a:rPr>
              <a:t>Vytvoření podmínek pro jejich podporu prostřednictvím IPS koučů</a:t>
            </a:r>
          </a:p>
          <a:p>
            <a:pPr>
              <a:lnSpc>
                <a:spcPts val="2262"/>
              </a:lnSpc>
            </a:pPr>
            <a:endParaRPr lang="en-US" sz="2703" spc="54">
              <a:solidFill>
                <a:srgbClr val="5F8368"/>
              </a:solidFill>
              <a:latin typeface="Tino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84448" y="7161291"/>
            <a:ext cx="14790531" cy="112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5"/>
              </a:lnSpc>
            </a:pPr>
            <a:r>
              <a:rPr lang="en-US" sz="3516" spc="70">
                <a:solidFill>
                  <a:srgbClr val="5F8368"/>
                </a:solidFill>
                <a:latin typeface="Tinos"/>
              </a:rPr>
              <a:t>Výsledkem bude měřitelná úspěšnost v zaměstnávání osob s duševním onemocněním a zvýšení věrnosti modelu IPS</a:t>
            </a:r>
          </a:p>
        </p:txBody>
      </p:sp>
      <p:sp>
        <p:nvSpPr>
          <p:cNvPr id="13" name="Freeform 13"/>
          <p:cNvSpPr/>
          <p:nvPr/>
        </p:nvSpPr>
        <p:spPr>
          <a:xfrm>
            <a:off x="7286103" y="3731483"/>
            <a:ext cx="4672860" cy="3132216"/>
          </a:xfrm>
          <a:custGeom>
            <a:avLst/>
            <a:gdLst/>
            <a:ahLst/>
            <a:cxnLst/>
            <a:rect l="l" t="t" r="r" b="b"/>
            <a:pathLst>
              <a:path w="4672860" h="3132216">
                <a:moveTo>
                  <a:pt x="0" y="0"/>
                </a:moveTo>
                <a:lnTo>
                  <a:pt x="4672860" y="0"/>
                </a:lnTo>
                <a:lnTo>
                  <a:pt x="4672860" y="3132217"/>
                </a:lnTo>
                <a:lnTo>
                  <a:pt x="0" y="3132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Freeform 14"/>
          <p:cNvSpPr/>
          <p:nvPr/>
        </p:nvSpPr>
        <p:spPr>
          <a:xfrm>
            <a:off x="12693778" y="3668674"/>
            <a:ext cx="4672860" cy="3132216"/>
          </a:xfrm>
          <a:custGeom>
            <a:avLst/>
            <a:gdLst/>
            <a:ahLst/>
            <a:cxnLst/>
            <a:rect l="l" t="t" r="r" b="b"/>
            <a:pathLst>
              <a:path w="4672860" h="3132216">
                <a:moveTo>
                  <a:pt x="0" y="0"/>
                </a:moveTo>
                <a:lnTo>
                  <a:pt x="4672859" y="0"/>
                </a:lnTo>
                <a:lnTo>
                  <a:pt x="4672859" y="3132217"/>
                </a:lnTo>
                <a:lnTo>
                  <a:pt x="0" y="3132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456811" y="500274"/>
            <a:ext cx="9302291" cy="1265613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778229" y="-2029293"/>
            <a:ext cx="47625" cy="10439400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2685802" y="6410012"/>
            <a:ext cx="6890881" cy="50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7"/>
              </a:lnSpc>
            </a:pPr>
            <a:r>
              <a:rPr lang="en-US" sz="2791" spc="111">
                <a:solidFill>
                  <a:srgbClr val="F6F6ED"/>
                </a:solidFill>
                <a:latin typeface="Josefin Sans Regular"/>
              </a:rPr>
              <a:t>V ČR peer podpora od roku 2013</a:t>
            </a:r>
          </a:p>
        </p:txBody>
      </p:sp>
      <p:sp>
        <p:nvSpPr>
          <p:cNvPr id="5" name="AutoShape 5"/>
          <p:cNvSpPr/>
          <p:nvPr/>
        </p:nvSpPr>
        <p:spPr>
          <a:xfrm>
            <a:off x="8123793" y="2334954"/>
            <a:ext cx="8635309" cy="7441129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>
            <a:off x="1683329" y="1714500"/>
            <a:ext cx="2364890" cy="6755225"/>
            <a:chOff x="0" y="0"/>
            <a:chExt cx="3153187" cy="900696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16474" b="16474"/>
            <a:stretch>
              <a:fillRect/>
            </a:stretch>
          </p:blipFill>
          <p:spPr>
            <a:xfrm>
              <a:off x="0" y="0"/>
              <a:ext cx="3153187" cy="291765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t="3675" b="3675"/>
            <a:stretch>
              <a:fillRect/>
            </a:stretch>
          </p:blipFill>
          <p:spPr>
            <a:xfrm>
              <a:off x="0" y="3044656"/>
              <a:ext cx="3153187" cy="291765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3970" b="3970"/>
            <a:stretch>
              <a:fillRect/>
            </a:stretch>
          </p:blipFill>
          <p:spPr>
            <a:xfrm>
              <a:off x="0" y="6089311"/>
              <a:ext cx="3153187" cy="2917656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4324538" y="1765887"/>
            <a:ext cx="2364890" cy="6755225"/>
            <a:chOff x="0" y="0"/>
            <a:chExt cx="3153187" cy="900696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l="13951" r="13951"/>
            <a:stretch>
              <a:fillRect/>
            </a:stretch>
          </p:blipFill>
          <p:spPr>
            <a:xfrm>
              <a:off x="0" y="0"/>
              <a:ext cx="3153187" cy="291765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 t="3734" b="3734"/>
            <a:stretch>
              <a:fillRect/>
            </a:stretch>
          </p:blipFill>
          <p:spPr>
            <a:xfrm>
              <a:off x="0" y="3044656"/>
              <a:ext cx="3153187" cy="291765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rcRect t="5644" b="5644"/>
            <a:stretch>
              <a:fillRect/>
            </a:stretch>
          </p:blipFill>
          <p:spPr>
            <a:xfrm>
              <a:off x="0" y="6089311"/>
              <a:ext cx="3153187" cy="2917656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295117" y="9506843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221">
                <a:solidFill>
                  <a:srgbClr val="5F8368"/>
                </a:solidFill>
                <a:latin typeface="Josefin Sans Regular Bold"/>
              </a:rPr>
              <a:t>05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03874" y="2549620"/>
            <a:ext cx="7945096" cy="637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0"/>
              </a:lnSpc>
            </a:pPr>
            <a:r>
              <a:rPr lang="en-US" sz="3636" spc="72">
                <a:solidFill>
                  <a:srgbClr val="F6F6ED"/>
                </a:solidFill>
                <a:latin typeface="Josefin Sans Bold"/>
              </a:rPr>
              <a:t>Petr Špaček</a:t>
            </a:r>
          </a:p>
          <a:p>
            <a:pPr>
              <a:lnSpc>
                <a:spcPts val="4487"/>
              </a:lnSpc>
            </a:pPr>
            <a:r>
              <a:rPr lang="en-US" sz="3205" spc="64">
                <a:solidFill>
                  <a:srgbClr val="F6F6ED"/>
                </a:solidFill>
                <a:latin typeface="Josefin Sans"/>
              </a:rPr>
              <a:t>odborný garant, implementace</a:t>
            </a:r>
          </a:p>
          <a:p>
            <a:pPr>
              <a:lnSpc>
                <a:spcPts val="5090"/>
              </a:lnSpc>
            </a:pPr>
            <a:r>
              <a:rPr lang="en-US" sz="3636" spc="72">
                <a:solidFill>
                  <a:srgbClr val="F6F6ED"/>
                </a:solidFill>
                <a:latin typeface="Josefin Sans Bold"/>
              </a:rPr>
              <a:t>Jan Stuchlík</a:t>
            </a:r>
          </a:p>
          <a:p>
            <a:pPr>
              <a:lnSpc>
                <a:spcPts val="4487"/>
              </a:lnSpc>
            </a:pPr>
            <a:r>
              <a:rPr lang="en-US" sz="3205" spc="64">
                <a:solidFill>
                  <a:srgbClr val="F6F6ED"/>
                </a:solidFill>
                <a:latin typeface="Josefin Sans"/>
              </a:rPr>
              <a:t>odborný garant, audity</a:t>
            </a:r>
          </a:p>
          <a:p>
            <a:pPr>
              <a:lnSpc>
                <a:spcPts val="5090"/>
              </a:lnSpc>
            </a:pPr>
            <a:r>
              <a:rPr lang="en-US" sz="3636" spc="72">
                <a:solidFill>
                  <a:srgbClr val="F6F6ED"/>
                </a:solidFill>
                <a:latin typeface="Josefin Sans Bold"/>
              </a:rPr>
              <a:t>Cris Bergmans</a:t>
            </a:r>
          </a:p>
          <a:p>
            <a:pPr>
              <a:lnSpc>
                <a:spcPts val="4487"/>
              </a:lnSpc>
            </a:pPr>
            <a:r>
              <a:rPr lang="en-US" sz="3205" spc="64">
                <a:solidFill>
                  <a:srgbClr val="F6F6ED"/>
                </a:solidFill>
                <a:latin typeface="Josefin Sans"/>
              </a:rPr>
              <a:t>zahraniční odborný garant</a:t>
            </a:r>
          </a:p>
          <a:p>
            <a:pPr>
              <a:lnSpc>
                <a:spcPts val="5090"/>
              </a:lnSpc>
            </a:pPr>
            <a:r>
              <a:rPr lang="en-US" sz="3636" spc="72">
                <a:solidFill>
                  <a:srgbClr val="F6F6ED"/>
                </a:solidFill>
                <a:latin typeface="Josefin Sans Bold"/>
              </a:rPr>
              <a:t>Pavel Říčan</a:t>
            </a:r>
          </a:p>
          <a:p>
            <a:pPr>
              <a:lnSpc>
                <a:spcPts val="4487"/>
              </a:lnSpc>
            </a:pPr>
            <a:r>
              <a:rPr lang="en-US" sz="3205" spc="64">
                <a:solidFill>
                  <a:srgbClr val="F6F6ED"/>
                </a:solidFill>
                <a:latin typeface="Josefin Sans"/>
              </a:rPr>
              <a:t>evaluace, odborné materiály</a:t>
            </a:r>
          </a:p>
          <a:p>
            <a:pPr>
              <a:lnSpc>
                <a:spcPts val="3129"/>
              </a:lnSpc>
            </a:pPr>
            <a:endParaRPr lang="en-US" sz="3205" spc="64">
              <a:solidFill>
                <a:srgbClr val="F6F6ED"/>
              </a:solidFill>
              <a:latin typeface="Josefin Sans"/>
            </a:endParaRPr>
          </a:p>
          <a:p>
            <a:pPr>
              <a:lnSpc>
                <a:spcPts val="5090"/>
              </a:lnSpc>
            </a:pPr>
            <a:r>
              <a:rPr lang="en-US" sz="3636" spc="72">
                <a:solidFill>
                  <a:srgbClr val="F6F6ED"/>
                </a:solidFill>
                <a:latin typeface="Josefin Sans Bold"/>
              </a:rPr>
              <a:t>Markéta Hulmáková</a:t>
            </a:r>
          </a:p>
          <a:p>
            <a:pPr>
              <a:lnSpc>
                <a:spcPts val="4487"/>
              </a:lnSpc>
            </a:pPr>
            <a:r>
              <a:rPr lang="en-US" sz="3205" spc="64">
                <a:solidFill>
                  <a:srgbClr val="F6F6ED"/>
                </a:solidFill>
                <a:latin typeface="Josefin Sans"/>
              </a:rPr>
              <a:t>koordinace a řízení projektu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17924" y="660006"/>
            <a:ext cx="9131045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75"/>
              </a:lnSpc>
            </a:pPr>
            <a:r>
              <a:rPr lang="en-US" sz="5500" spc="110">
                <a:solidFill>
                  <a:srgbClr val="F6F6ED"/>
                </a:solidFill>
                <a:latin typeface="Tinos Bold"/>
              </a:rPr>
              <a:t>PROJEKTOVÝ TÝM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659100" y="0"/>
            <a:ext cx="2628900" cy="10515600"/>
          </a:xfrm>
          <a:prstGeom prst="rect">
            <a:avLst/>
          </a:prstGeom>
          <a:solidFill>
            <a:srgbClr val="F6F6ED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028700" y="1095375"/>
            <a:ext cx="15674892" cy="1924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76"/>
              </a:lnSpc>
            </a:pPr>
            <a:r>
              <a:rPr lang="en-US" sz="6900">
                <a:solidFill>
                  <a:srgbClr val="F6F6ED"/>
                </a:solidFill>
                <a:latin typeface="Tinos Italics"/>
              </a:rPr>
              <a:t>KA1: Zavedení role a podpora IPS koučů</a:t>
            </a:r>
          </a:p>
          <a:p>
            <a:pPr>
              <a:lnSpc>
                <a:spcPts val="7488"/>
              </a:lnSpc>
            </a:pPr>
            <a:endParaRPr lang="en-US" sz="6900">
              <a:solidFill>
                <a:srgbClr val="F6F6ED"/>
              </a:solidFill>
              <a:latin typeface="Tinos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5902325"/>
            <a:ext cx="13804513" cy="217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/>
          </a:p>
          <a:p>
            <a:pPr marL="647700" lvl="1" indent="-323850" algn="ctr">
              <a:lnSpc>
                <a:spcPts val="4320"/>
              </a:lnSpc>
              <a:buFont typeface="Arial"/>
              <a:buChar char="•"/>
            </a:pPr>
            <a:r>
              <a:rPr lang="en-US" sz="3000" spc="462">
                <a:solidFill>
                  <a:srgbClr val="F6F6ED"/>
                </a:solidFill>
                <a:latin typeface="Tinos"/>
              </a:rPr>
              <a:t>   Pravidelné setkávání a vzdělávání IPS koučů, 1x za 2 m</a:t>
            </a:r>
          </a:p>
          <a:p>
            <a:pPr marL="647700" lvl="1" indent="-323850">
              <a:lnSpc>
                <a:spcPts val="4320"/>
              </a:lnSpc>
              <a:buFont typeface="Arial"/>
              <a:buChar char="•"/>
            </a:pPr>
            <a:r>
              <a:rPr lang="en-US" sz="3000" spc="462">
                <a:solidFill>
                  <a:srgbClr val="F6F6ED"/>
                </a:solidFill>
                <a:latin typeface="Tinos"/>
              </a:rPr>
              <a:t>       Zahraničí stáž v Holandsku (9.-10/2024)</a:t>
            </a:r>
          </a:p>
          <a:p>
            <a:pPr algn="ctr">
              <a:lnSpc>
                <a:spcPts val="4320"/>
              </a:lnSpc>
            </a:pPr>
            <a:endParaRPr lang="en-US" sz="3000" spc="462">
              <a:solidFill>
                <a:srgbClr val="F6F6ED"/>
              </a:solidFill>
              <a:latin typeface="Tino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90439" y="5143500"/>
            <a:ext cx="966223" cy="4876800"/>
            <a:chOff x="0" y="0"/>
            <a:chExt cx="1288297" cy="6502400"/>
          </a:xfrm>
        </p:grpSpPr>
        <p:sp>
          <p:nvSpPr>
            <p:cNvPr id="6" name="AutoShape 6"/>
            <p:cNvSpPr/>
            <p:nvPr/>
          </p:nvSpPr>
          <p:spPr>
            <a:xfrm>
              <a:off x="618749" y="0"/>
              <a:ext cx="50800" cy="4826000"/>
            </a:xfrm>
            <a:prstGeom prst="rect">
              <a:avLst/>
            </a:prstGeom>
            <a:solidFill>
              <a:srgbClr val="5F836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200227"/>
              <a:ext cx="1288297" cy="1302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spc="221">
                  <a:solidFill>
                    <a:srgbClr val="F6F6ED"/>
                  </a:solidFill>
                  <a:latin typeface="Josefin Sans Regular Bold"/>
                </a:rPr>
                <a:t>06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 spc="221">
                  <a:solidFill>
                    <a:srgbClr val="5F8368"/>
                  </a:solidFill>
                  <a:latin typeface="Josefin Sans Regular Bold"/>
                </a:rPr>
                <a:t>06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676606"/>
            <a:ext cx="14042009" cy="18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4"/>
              </a:lnSpc>
              <a:spcBef>
                <a:spcPct val="0"/>
              </a:spcBef>
            </a:pPr>
            <a:r>
              <a:rPr lang="en-US" sz="2600" spc="400">
                <a:solidFill>
                  <a:srgbClr val="F6F6ED"/>
                </a:solidFill>
                <a:latin typeface="Tinos Bold"/>
              </a:rPr>
              <a:t>V zapojených organizacích je zavedena role IPS kouče, který získá v průběhu projektu vzdělávání a podporu a zvýší své kompetence tak, aby byl schopen trénovat, vzdělávat a v praxi podporovat IPS specialisty a rozvíjet IPS metodu na úrovni organizace.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497323"/>
            <a:ext cx="17048981" cy="1628140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778229" y="-2029293"/>
            <a:ext cx="47625" cy="10439400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261340" y="497414"/>
            <a:ext cx="15997960" cy="161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98"/>
              </a:lnSpc>
            </a:pPr>
            <a:r>
              <a:rPr lang="en-US" sz="5856" spc="234">
                <a:solidFill>
                  <a:srgbClr val="F6F6ED"/>
                </a:solidFill>
                <a:latin typeface="Tinos Italics"/>
              </a:rPr>
              <a:t>KA 2: Podpora IPS v zapojených organizacích</a:t>
            </a:r>
          </a:p>
          <a:p>
            <a:pPr>
              <a:lnSpc>
                <a:spcPts val="4278"/>
              </a:lnSpc>
            </a:pPr>
            <a:endParaRPr lang="en-US" sz="5856" spc="234">
              <a:solidFill>
                <a:srgbClr val="F6F6ED"/>
              </a:solidFill>
              <a:latin typeface="Tinos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5117" y="9506843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221">
                <a:solidFill>
                  <a:srgbClr val="5F8368"/>
                </a:solidFill>
                <a:latin typeface="Josefin Sans Regular Bold"/>
              </a:rPr>
              <a:t>07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1340" y="3899350"/>
            <a:ext cx="16230600" cy="388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3"/>
              </a:lnSpc>
            </a:pPr>
            <a:endParaRPr/>
          </a:p>
          <a:p>
            <a:pPr marL="642033" lvl="1" indent="-321016">
              <a:lnSpc>
                <a:spcPts val="4163"/>
              </a:lnSpc>
              <a:buFont typeface="Arial"/>
              <a:buChar char="•"/>
            </a:pPr>
            <a:r>
              <a:rPr lang="en-US" sz="2973" spc="118">
                <a:solidFill>
                  <a:srgbClr val="5F8368"/>
                </a:solidFill>
                <a:latin typeface="Tinos Bold"/>
              </a:rPr>
              <a:t>Každý tým (na základě výstupů z úvodního auditu IPS) sestaví plán změn zaměřený na konkrétní kroky v implementaci IPS - povede IPS kouč.</a:t>
            </a:r>
          </a:p>
          <a:p>
            <a:pPr>
              <a:lnSpc>
                <a:spcPts val="4163"/>
              </a:lnSpc>
            </a:pPr>
            <a:endParaRPr lang="en-US" sz="2973" spc="118">
              <a:solidFill>
                <a:srgbClr val="5F8368"/>
              </a:solidFill>
              <a:latin typeface="Tinos Bold"/>
            </a:endParaRPr>
          </a:p>
          <a:p>
            <a:pPr marL="620442" lvl="1" indent="-310221">
              <a:lnSpc>
                <a:spcPts val="4023"/>
              </a:lnSpc>
              <a:buFont typeface="Arial"/>
              <a:buChar char="•"/>
            </a:pPr>
            <a:r>
              <a:rPr lang="en-US" sz="2873" spc="114">
                <a:solidFill>
                  <a:srgbClr val="5F8368"/>
                </a:solidFill>
                <a:latin typeface="Tinos Bold"/>
              </a:rPr>
              <a:t>V průběhu implementace obdrží jednotlivé týmy konzultační a metodickou podporu.</a:t>
            </a:r>
          </a:p>
          <a:p>
            <a:pPr>
              <a:lnSpc>
                <a:spcPts val="4023"/>
              </a:lnSpc>
            </a:pPr>
            <a:endParaRPr lang="en-US" sz="2873" spc="114">
              <a:solidFill>
                <a:srgbClr val="5F8368"/>
              </a:solidFill>
              <a:latin typeface="Tinos Bold"/>
            </a:endParaRPr>
          </a:p>
          <a:p>
            <a:pPr marL="620442" lvl="1" indent="-310221">
              <a:lnSpc>
                <a:spcPts val="4023"/>
              </a:lnSpc>
              <a:buFont typeface="Arial"/>
              <a:buChar char="•"/>
            </a:pPr>
            <a:r>
              <a:rPr lang="en-US" sz="2873" spc="114">
                <a:solidFill>
                  <a:srgbClr val="5F8368"/>
                </a:solidFill>
                <a:latin typeface="Tinos Bold"/>
              </a:rPr>
              <a:t>IPS specialisté budou vyškoleni v jednání se zaměstnavateli na otevřeném trhu práce.</a:t>
            </a:r>
          </a:p>
          <a:p>
            <a:pPr>
              <a:lnSpc>
                <a:spcPts val="2922"/>
              </a:lnSpc>
            </a:pPr>
            <a:endParaRPr lang="en-US" sz="2873" spc="114">
              <a:solidFill>
                <a:srgbClr val="5F8368"/>
              </a:solidFill>
              <a:latin typeface="Tino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3579" y="581911"/>
            <a:ext cx="14888483" cy="178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32"/>
              </a:lnSpc>
            </a:pPr>
            <a:r>
              <a:rPr lang="en-US" sz="5800">
                <a:solidFill>
                  <a:srgbClr val="F6F6ED"/>
                </a:solidFill>
                <a:latin typeface="Tinos Italics"/>
              </a:rPr>
              <a:t>KA3: Metodická a systémová podpora metody IPS</a:t>
            </a:r>
          </a:p>
          <a:p>
            <a:pPr>
              <a:lnSpc>
                <a:spcPts val="7488"/>
              </a:lnSpc>
            </a:pPr>
            <a:endParaRPr lang="en-US" sz="5800">
              <a:solidFill>
                <a:srgbClr val="F6F6ED"/>
              </a:solidFill>
              <a:latin typeface="Tinos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5659100" y="0"/>
            <a:ext cx="2628900" cy="10515600"/>
          </a:xfrm>
          <a:prstGeom prst="rect">
            <a:avLst/>
          </a:prstGeom>
          <a:solidFill>
            <a:srgbClr val="F6F6ED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16490439" y="5143500"/>
            <a:ext cx="966223" cy="4381500"/>
            <a:chOff x="0" y="0"/>
            <a:chExt cx="1288297" cy="5842000"/>
          </a:xfrm>
        </p:grpSpPr>
        <p:sp>
          <p:nvSpPr>
            <p:cNvPr id="5" name="AutoShape 5"/>
            <p:cNvSpPr/>
            <p:nvPr/>
          </p:nvSpPr>
          <p:spPr>
            <a:xfrm>
              <a:off x="618749" y="0"/>
              <a:ext cx="50800" cy="4826000"/>
            </a:xfrm>
            <a:prstGeom prst="rect">
              <a:avLst/>
            </a:prstGeom>
            <a:solidFill>
              <a:srgbClr val="5F836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219277"/>
              <a:ext cx="1288297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221">
                  <a:solidFill>
                    <a:srgbClr val="5F8368"/>
                  </a:solidFill>
                  <a:latin typeface="Josefin Sans Semi-Bold"/>
                </a:rPr>
                <a:t>08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3579" y="2399916"/>
            <a:ext cx="14888483" cy="153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2"/>
              </a:lnSpc>
            </a:pPr>
            <a:r>
              <a:rPr lang="en-US" sz="3800">
                <a:solidFill>
                  <a:srgbClr val="F6F6ED"/>
                </a:solidFill>
                <a:latin typeface="Tinos"/>
              </a:rPr>
              <a:t>Bude definována a popsána nová role IPS kouče a také role IPS specialisty, vypracovány podklady pro MPSV tak, aby byly zohledněny aktuální trendy a výzkumy v oblasti zaměstnávání osob se zdravotním postižením.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17561" y="4760215"/>
            <a:ext cx="9997898" cy="379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3"/>
              </a:lnSpc>
              <a:spcBef>
                <a:spcPct val="0"/>
              </a:spcBef>
            </a:pPr>
            <a:endParaRPr/>
          </a:p>
          <a:p>
            <a:pPr marL="643681" lvl="1" indent="-321841">
              <a:lnSpc>
                <a:spcPts val="4293"/>
              </a:lnSpc>
              <a:spcBef>
                <a:spcPct val="0"/>
              </a:spcBef>
              <a:buFont typeface="Arial"/>
              <a:buChar char="•"/>
            </a:pPr>
            <a:r>
              <a:rPr lang="en-US" sz="2981" spc="459">
                <a:solidFill>
                  <a:srgbClr val="F6F6ED"/>
                </a:solidFill>
                <a:latin typeface="Tinos"/>
              </a:rPr>
              <a:t>Definice role IPS specialisty a IPS kouče</a:t>
            </a:r>
          </a:p>
          <a:p>
            <a:pPr marL="643681" lvl="1" indent="-321841">
              <a:lnSpc>
                <a:spcPts val="4293"/>
              </a:lnSpc>
              <a:spcBef>
                <a:spcPct val="0"/>
              </a:spcBef>
              <a:buFont typeface="Arial"/>
              <a:buChar char="•"/>
            </a:pPr>
            <a:r>
              <a:rPr lang="en-US" sz="2981" spc="459">
                <a:solidFill>
                  <a:srgbClr val="F6F6ED"/>
                </a:solidFill>
                <a:latin typeface="Tinos"/>
              </a:rPr>
              <a:t>Tvorba studie o IPS přístupu</a:t>
            </a:r>
          </a:p>
          <a:p>
            <a:pPr marL="643681" lvl="1" indent="-321841">
              <a:lnSpc>
                <a:spcPts val="4293"/>
              </a:lnSpc>
              <a:spcBef>
                <a:spcPct val="0"/>
              </a:spcBef>
              <a:buFont typeface="Arial"/>
              <a:buChar char="•"/>
            </a:pPr>
            <a:r>
              <a:rPr lang="en-US" sz="2981" spc="459">
                <a:solidFill>
                  <a:srgbClr val="F6F6ED"/>
                </a:solidFill>
                <a:latin typeface="Tinos"/>
              </a:rPr>
              <a:t>Zpracování podkladů pro doporučený postup MPSV</a:t>
            </a:r>
          </a:p>
          <a:p>
            <a:pPr marL="643681" lvl="1" indent="-321841">
              <a:lnSpc>
                <a:spcPts val="4293"/>
              </a:lnSpc>
              <a:spcBef>
                <a:spcPct val="0"/>
              </a:spcBef>
              <a:buFont typeface="Arial"/>
              <a:buChar char="•"/>
            </a:pPr>
            <a:r>
              <a:rPr lang="en-US" sz="2981" spc="459">
                <a:solidFill>
                  <a:srgbClr val="F6F6ED"/>
                </a:solidFill>
                <a:latin typeface="Tinos"/>
              </a:rPr>
              <a:t>Zpracování metodického dokumentu Funkční model IPS pro Českou republiku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78981" y="9258300"/>
            <a:ext cx="19919381" cy="1035566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56855" y="1028700"/>
            <a:ext cx="15018073" cy="2437069"/>
            <a:chOff x="0" y="0"/>
            <a:chExt cx="20024098" cy="3249425"/>
          </a:xfrm>
        </p:grpSpPr>
        <p:sp>
          <p:nvSpPr>
            <p:cNvPr id="4" name="TextBox 4"/>
            <p:cNvSpPr txBox="1"/>
            <p:nvPr/>
          </p:nvSpPr>
          <p:spPr>
            <a:xfrm>
              <a:off x="57451" y="-57150"/>
              <a:ext cx="19966646" cy="254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54"/>
                </a:lnSpc>
              </a:pPr>
              <a:r>
                <a:rPr lang="en-US" sz="6043" spc="120">
                  <a:solidFill>
                    <a:srgbClr val="5F8368"/>
                  </a:solidFill>
                  <a:latin typeface="Tinos Italics"/>
                </a:rPr>
                <a:t>KA 4: Monitoring a evaluace projektu</a:t>
              </a:r>
            </a:p>
            <a:p>
              <a:pPr>
                <a:lnSpc>
                  <a:spcPts val="7554"/>
                </a:lnSpc>
              </a:pPr>
              <a:endParaRPr lang="en-US" sz="6043" spc="120">
                <a:solidFill>
                  <a:srgbClr val="5F8368"/>
                </a:solidFill>
                <a:latin typeface="Tinos Itali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706031"/>
              <a:ext cx="17420135" cy="467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76189" y="1028700"/>
            <a:ext cx="966223" cy="12128292"/>
            <a:chOff x="0" y="0"/>
            <a:chExt cx="1288297" cy="16171056"/>
          </a:xfrm>
        </p:grpSpPr>
        <p:sp>
          <p:nvSpPr>
            <p:cNvPr id="7" name="AutoShape 7"/>
            <p:cNvSpPr/>
            <p:nvPr/>
          </p:nvSpPr>
          <p:spPr>
            <a:xfrm>
              <a:off x="644149" y="2251856"/>
              <a:ext cx="63500" cy="13919200"/>
            </a:xfrm>
            <a:prstGeom prst="rect">
              <a:avLst/>
            </a:prstGeom>
            <a:solidFill>
              <a:srgbClr val="5F836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288297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221">
                  <a:solidFill>
                    <a:srgbClr val="5F8368"/>
                  </a:solidFill>
                  <a:latin typeface="Josefin Sans Semi-Bold"/>
                </a:rPr>
                <a:t>09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6855" y="3158515"/>
            <a:ext cx="14151661" cy="2643300"/>
            <a:chOff x="0" y="0"/>
            <a:chExt cx="18868881" cy="3524400"/>
          </a:xfrm>
        </p:grpSpPr>
        <p:sp>
          <p:nvSpPr>
            <p:cNvPr id="10" name="TextBox 10"/>
            <p:cNvSpPr txBox="1"/>
            <p:nvPr/>
          </p:nvSpPr>
          <p:spPr>
            <a:xfrm>
              <a:off x="54137" y="-38100"/>
              <a:ext cx="18814744" cy="2602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28"/>
                </a:lnSpc>
              </a:pPr>
              <a:r>
                <a:rPr lang="en-US" sz="3063" spc="61">
                  <a:solidFill>
                    <a:srgbClr val="5F8368"/>
                  </a:solidFill>
                  <a:latin typeface="Tinos"/>
                </a:rPr>
                <a:t>Ve všech týmech zapojených organizací budou realizovány 2 audity – jeden v úvodní části projektu a druhý v jeho závěrečné fázi.</a:t>
              </a:r>
            </a:p>
            <a:p>
              <a:pPr>
                <a:lnSpc>
                  <a:spcPts val="3828"/>
                </a:lnSpc>
              </a:pPr>
              <a:r>
                <a:rPr lang="en-US" sz="3063" spc="61">
                  <a:solidFill>
                    <a:srgbClr val="5F8368"/>
                  </a:solidFill>
                  <a:latin typeface="Tinos"/>
                </a:rPr>
                <a:t>Audity poslouží jako zdroj pro evaluaci projektu a rozvoj IPS v organizaci.</a:t>
              </a:r>
            </a:p>
            <a:p>
              <a:pPr>
                <a:lnSpc>
                  <a:spcPts val="3828"/>
                </a:lnSpc>
              </a:pPr>
              <a:r>
                <a:rPr lang="en-US" sz="3063" spc="61">
                  <a:solidFill>
                    <a:srgbClr val="5F8368"/>
                  </a:solidFill>
                  <a:latin typeface="Tinos"/>
                </a:rPr>
                <a:t>V úvodní části projektu budou vyškoleni auditoři IPS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41810"/>
              <a:ext cx="16415144" cy="586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91620" y="6486941"/>
            <a:ext cx="14151661" cy="2643300"/>
            <a:chOff x="0" y="0"/>
            <a:chExt cx="18868881" cy="3524400"/>
          </a:xfrm>
        </p:grpSpPr>
        <p:sp>
          <p:nvSpPr>
            <p:cNvPr id="13" name="TextBox 13"/>
            <p:cNvSpPr txBox="1"/>
            <p:nvPr/>
          </p:nvSpPr>
          <p:spPr>
            <a:xfrm>
              <a:off x="54137" y="-38100"/>
              <a:ext cx="18814744" cy="2602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28"/>
                </a:lnSpc>
              </a:pPr>
              <a:endParaRPr/>
            </a:p>
            <a:p>
              <a:pPr marL="661326" lvl="1" indent="-330663">
                <a:lnSpc>
                  <a:spcPts val="3828"/>
                </a:lnSpc>
                <a:buFont typeface="Arial"/>
                <a:buChar char="•"/>
              </a:pPr>
              <a:r>
                <a:rPr lang="en-US" sz="3063" spc="61">
                  <a:solidFill>
                    <a:srgbClr val="5F8368"/>
                  </a:solidFill>
                  <a:latin typeface="Tinos"/>
                </a:rPr>
                <a:t>Audit věrnosti IPS I. a II.</a:t>
              </a:r>
            </a:p>
            <a:p>
              <a:pPr marL="661326" lvl="1" indent="-330663">
                <a:lnSpc>
                  <a:spcPts val="3828"/>
                </a:lnSpc>
                <a:buFont typeface="Arial"/>
                <a:buChar char="•"/>
              </a:pPr>
              <a:r>
                <a:rPr lang="en-US" sz="3063" spc="61">
                  <a:solidFill>
                    <a:srgbClr val="5F8368"/>
                  </a:solidFill>
                  <a:latin typeface="Tinos"/>
                </a:rPr>
                <a:t>Sběr dat pro evaluaci a kvalitativní hodnocení formou skupinových rozhovorů</a:t>
              </a:r>
            </a:p>
            <a:p>
              <a:pPr>
                <a:lnSpc>
                  <a:spcPts val="3828"/>
                </a:lnSpc>
              </a:pPr>
              <a:endParaRPr lang="en-US" sz="3063" spc="61">
                <a:solidFill>
                  <a:srgbClr val="5F8368"/>
                </a:solidFill>
                <a:latin typeface="Tino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841810"/>
              <a:ext cx="16415144" cy="586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8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015CD346AE97408777363E0D80E07E" ma:contentTypeVersion="18" ma:contentTypeDescription="Vytvoří nový dokument" ma:contentTypeScope="" ma:versionID="3dd6634e587c84af880d831dce186014">
  <xsd:schema xmlns:xsd="http://www.w3.org/2001/XMLSchema" xmlns:xs="http://www.w3.org/2001/XMLSchema" xmlns:p="http://schemas.microsoft.com/office/2006/metadata/properties" xmlns:ns2="de26c1e0-3143-4321-9a86-39f63aa46666" xmlns:ns3="1112e039-e1e2-4d22-b438-6080abc3cbb9" targetNamespace="http://schemas.microsoft.com/office/2006/metadata/properties" ma:root="true" ma:fieldsID="f7c8b744936c2b7a6c11bb267dcad7ae" ns2:_="" ns3:_="">
    <xsd:import namespace="de26c1e0-3143-4321-9a86-39f63aa46666"/>
    <xsd:import namespace="1112e039-e1e2-4d22-b438-6080abc3cb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6c1e0-3143-4321-9a86-39f63aa466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b3ff5558-0a21-476f-a51a-fadbc4a612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2e039-e1e2-4d22-b438-6080abc3cbb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1d94704-c301-43d6-8198-032a30322449}" ma:internalName="TaxCatchAll" ma:showField="CatchAllData" ma:web="1112e039-e1e2-4d22-b438-6080abc3c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86C2C-2DB9-4B8E-99FB-66287A30BF01}"/>
</file>

<file path=customXml/itemProps2.xml><?xml version="1.0" encoding="utf-8"?>
<ds:datastoreItem xmlns:ds="http://schemas.openxmlformats.org/officeDocument/2006/customXml" ds:itemID="{C5613A81-53B5-43CE-9B1F-859CF9F59D30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674</Words>
  <Application>Microsoft Office PowerPoint</Application>
  <PresentationFormat>Vlastní</PresentationFormat>
  <Paragraphs>105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2" baseType="lpstr">
      <vt:lpstr>Tinos</vt:lpstr>
      <vt:lpstr>Josefin Sans Bold</vt:lpstr>
      <vt:lpstr>Tinos Bold</vt:lpstr>
      <vt:lpstr>Tinos Italics</vt:lpstr>
      <vt:lpstr>Josefin Sans Regular Bold</vt:lpstr>
      <vt:lpstr>Josefin Sans Regular</vt:lpstr>
      <vt:lpstr>Josefin Sans</vt:lpstr>
      <vt:lpstr>Calibri</vt:lpstr>
      <vt:lpstr>Josefin Sans Semi-Bold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 prezentace, 11/2023</dc:title>
  <dc:creator>Markéta Hulmáková</dc:creator>
  <cp:lastModifiedBy>Markéta Hulmáková</cp:lastModifiedBy>
  <cp:revision>1</cp:revision>
  <dcterms:created xsi:type="dcterms:W3CDTF">2006-08-16T00:00:00Z</dcterms:created>
  <dcterms:modified xsi:type="dcterms:W3CDTF">2023-12-04T14:10:39Z</dcterms:modified>
  <dc:identifier>DAF1LbUQEec</dc:identifier>
</cp:coreProperties>
</file>