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7"/>
  </p:notesMasterIdLst>
  <p:handoutMasterIdLst>
    <p:handoutMasterId r:id="rId28"/>
  </p:handoutMasterIdLst>
  <p:sldIdLst>
    <p:sldId id="256" r:id="rId5"/>
    <p:sldId id="257" r:id="rId6"/>
    <p:sldId id="263" r:id="rId7"/>
    <p:sldId id="266" r:id="rId8"/>
    <p:sldId id="258" r:id="rId9"/>
    <p:sldId id="259" r:id="rId10"/>
    <p:sldId id="260" r:id="rId11"/>
    <p:sldId id="261" r:id="rId12"/>
    <p:sldId id="262" r:id="rId13"/>
    <p:sldId id="310" r:id="rId14"/>
    <p:sldId id="317" r:id="rId15"/>
    <p:sldId id="306" r:id="rId16"/>
    <p:sldId id="268" r:id="rId17"/>
    <p:sldId id="269" r:id="rId18"/>
    <p:sldId id="267" r:id="rId19"/>
    <p:sldId id="273" r:id="rId20"/>
    <p:sldId id="275" r:id="rId21"/>
    <p:sldId id="274" r:id="rId22"/>
    <p:sldId id="321" r:id="rId23"/>
    <p:sldId id="276" r:id="rId24"/>
    <p:sldId id="320" r:id="rId25"/>
    <p:sldId id="319" r:id="rId26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53349"/>
    <a:srgbClr val="4D4D4C"/>
    <a:srgbClr val="2E79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94"/>
  </p:normalViewPr>
  <p:slideViewPr>
    <p:cSldViewPr snapToGrid="0" snapToObjects="1">
      <p:cViewPr varScale="1">
        <p:scale>
          <a:sx n="66" d="100"/>
          <a:sy n="66" d="100"/>
        </p:scale>
        <p:origin x="66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kcphrenos.sharepoint.com/sites/StichtingKenniscentrumPhrenos/Gedeelde%20documenten/General/IPS/Kwartaal%20uitkomsten/0.%20Analyse%20en%20Terugkoppeling/grafieken%20terugkoppeling%20landelijk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kcphrenos.sharepoint.com/sites/StichtingKenniscentrumPhrenos/Gedeelde%20documenten/General/IPS/Kwartaal%20uitkomsten/0.%20Analyse%20en%20Terugkoppeling/grafieken%20terugkoppeling%20landelijk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https://kcphrenos.sharepoint.com/sites/StichtingKenniscentrumPhrenos/Gedeelde%20documenten/General/IPS/Kwartaal%20uitkomsten/0.%20Analyse%20en%20Terugkoppeling/grafieken%20terugkoppeling%20landelijk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https://kcphrenos.sharepoint.com/sites/StichtingKenniscentrumPhrenos/Gedeelde%20documenten/General/IPS/Kwartaal%20uitkomsten/0.%20Analyse%20en%20Terugkoppeling/grafieken%20terugkoppeling%20landelijk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https://kcphrenos.sharepoint.com/sites/StichtingKenniscentrumPhrenos/Gedeelde%20documenten/General/IPS/Kwartaal%20uitkomsten/0.%20Analyse%20en%20Terugkoppeling/grafieken%20terugkoppeling%20landelijk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l-NL">
                <a:solidFill>
                  <a:sysClr val="windowText" lastClr="000000"/>
                </a:solidFill>
              </a:rPr>
              <a:t>Number of people receiving IPS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NL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nl-NL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'[grafieken terugkoppeling landelijk.xlsx]caseload'!$B$48:$B$54</c:f>
              <c:numCache>
                <c:formatCode>General</c:formatCode>
                <c:ptCount val="7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</c:numCache>
            </c:numRef>
          </c:cat>
          <c:val>
            <c:numRef>
              <c:f>'[grafieken terugkoppeling landelijk.xlsx]caseload'!$C$48:$C$54</c:f>
              <c:numCache>
                <c:formatCode>General</c:formatCode>
                <c:ptCount val="7"/>
                <c:pt idx="0">
                  <c:v>1742</c:v>
                </c:pt>
                <c:pt idx="1">
                  <c:v>2831</c:v>
                </c:pt>
                <c:pt idx="2">
                  <c:v>3840</c:v>
                </c:pt>
                <c:pt idx="3">
                  <c:v>5053</c:v>
                </c:pt>
                <c:pt idx="4">
                  <c:v>5112</c:v>
                </c:pt>
                <c:pt idx="5">
                  <c:v>6216</c:v>
                </c:pt>
                <c:pt idx="6">
                  <c:v>5591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3CA-4E3F-9AF3-C52094B306C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160557455"/>
        <c:axId val="1160553711"/>
      </c:lineChart>
      <c:catAx>
        <c:axId val="1160557455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l-NL" b="1">
                    <a:solidFill>
                      <a:sysClr val="windowText" lastClr="000000"/>
                    </a:solidFill>
                  </a:rPr>
                  <a:t>Year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l-NL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1160553711"/>
        <c:crosses val="autoZero"/>
        <c:auto val="1"/>
        <c:lblAlgn val="ctr"/>
        <c:lblOffset val="100"/>
        <c:noMultiLvlLbl val="0"/>
      </c:catAx>
      <c:valAx>
        <c:axId val="116055371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116055745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nl-NL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l-NL">
                <a:solidFill>
                  <a:sysClr val="windowText" lastClr="000000"/>
                </a:solidFill>
              </a:rPr>
              <a:t>Number of IPS</a:t>
            </a:r>
            <a:r>
              <a:rPr lang="nl-NL" baseline="0">
                <a:solidFill>
                  <a:sysClr val="windowText" lastClr="000000"/>
                </a:solidFill>
              </a:rPr>
              <a:t> programs</a:t>
            </a:r>
            <a:endParaRPr lang="nl-NL">
              <a:solidFill>
                <a:sysClr val="windowText" lastClr="000000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NL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nl-NL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'[grafieken terugkoppeling landelijk.xlsx]caseload'!$B$61:$B$69</c:f>
              <c:numCache>
                <c:formatCode>General</c:formatCode>
                <c:ptCount val="9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</c:numCache>
            </c:numRef>
          </c:cat>
          <c:val>
            <c:numRef>
              <c:f>'[grafieken terugkoppeling landelijk.xlsx]caseload'!$C$61:$C$69</c:f>
              <c:numCache>
                <c:formatCode>General</c:formatCode>
                <c:ptCount val="9"/>
                <c:pt idx="0">
                  <c:v>5</c:v>
                </c:pt>
                <c:pt idx="1">
                  <c:v>9</c:v>
                </c:pt>
                <c:pt idx="2">
                  <c:v>12</c:v>
                </c:pt>
                <c:pt idx="3">
                  <c:v>24</c:v>
                </c:pt>
                <c:pt idx="4">
                  <c:v>29</c:v>
                </c:pt>
                <c:pt idx="5">
                  <c:v>29</c:v>
                </c:pt>
                <c:pt idx="6">
                  <c:v>30</c:v>
                </c:pt>
                <c:pt idx="7">
                  <c:v>30</c:v>
                </c:pt>
                <c:pt idx="8">
                  <c:v>32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B0D-41BA-A5C4-18964B73A050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8004656"/>
        <c:axId val="541358032"/>
      </c:lineChart>
      <c:catAx>
        <c:axId val="800465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l-NL" sz="1200" b="1">
                    <a:solidFill>
                      <a:sysClr val="windowText" lastClr="000000"/>
                    </a:solidFill>
                  </a:rPr>
                  <a:t>Year</a:t>
                </a:r>
                <a:endParaRPr lang="nl-NL" b="1">
                  <a:solidFill>
                    <a:sysClr val="windowText" lastClr="000000"/>
                  </a:solidFill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l-NL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541358032"/>
        <c:crosses val="autoZero"/>
        <c:auto val="1"/>
        <c:lblAlgn val="ctr"/>
        <c:lblOffset val="100"/>
        <c:noMultiLvlLbl val="0"/>
      </c:catAx>
      <c:valAx>
        <c:axId val="54135803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80046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nl-NL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l-NL" b="1">
                <a:solidFill>
                  <a:sysClr val="windowText" lastClr="000000"/>
                </a:solidFill>
              </a:rPr>
              <a:t>Competitive employment rate</a:t>
            </a:r>
            <a:r>
              <a:rPr lang="nl-NL" b="1" baseline="0">
                <a:solidFill>
                  <a:sysClr val="windowText" lastClr="000000"/>
                </a:solidFill>
              </a:rPr>
              <a:t> IPS</a:t>
            </a:r>
            <a:endParaRPr lang="nl-NL" b="1">
              <a:solidFill>
                <a:sysClr val="windowText" lastClr="000000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NL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N service users competiitvely employed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nl-N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'[grafieken terugkoppeling landelijk.xlsx]plaatsingen'!$B$27:$B$33</c:f>
              <c:numCache>
                <c:formatCode>General</c:formatCode>
                <c:ptCount val="7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</c:numCache>
            </c:numRef>
          </c:cat>
          <c:val>
            <c:numRef>
              <c:f>'[grafieken terugkoppeling landelijk.xlsx]plaatsingen'!$C$27:$C$33</c:f>
              <c:numCache>
                <c:formatCode>0</c:formatCode>
                <c:ptCount val="7"/>
                <c:pt idx="0">
                  <c:v>382.25</c:v>
                </c:pt>
                <c:pt idx="1">
                  <c:v>644.25</c:v>
                </c:pt>
                <c:pt idx="2">
                  <c:v>775.75</c:v>
                </c:pt>
                <c:pt idx="3">
                  <c:v>1057.5</c:v>
                </c:pt>
                <c:pt idx="4">
                  <c:v>1096.5</c:v>
                </c:pt>
                <c:pt idx="5">
                  <c:v>1266.5</c:v>
                </c:pt>
                <c:pt idx="6">
                  <c:v>1342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F80-4202-A1A0-393E6CA26B6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60348112"/>
        <c:axId val="660347632"/>
      </c:barChart>
      <c:lineChart>
        <c:grouping val="standard"/>
        <c:varyColors val="0"/>
        <c:ser>
          <c:idx val="1"/>
          <c:order val="1"/>
          <c:tx>
            <c:v>% service users competitively employed</c:v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nl-NL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'[grafieken terugkoppeling landelijk.xlsx]plaatsingen'!$B$27:$B$33</c:f>
              <c:numCache>
                <c:formatCode>General</c:formatCode>
                <c:ptCount val="7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</c:numCache>
            </c:numRef>
          </c:cat>
          <c:val>
            <c:numRef>
              <c:f>'[grafieken terugkoppeling landelijk.xlsx]plaatsingen'!$D$27:$D$33</c:f>
              <c:numCache>
                <c:formatCode>0.00%</c:formatCode>
                <c:ptCount val="7"/>
                <c:pt idx="0">
                  <c:v>0.36849999999999999</c:v>
                </c:pt>
                <c:pt idx="1">
                  <c:v>0.33360000000000001</c:v>
                </c:pt>
                <c:pt idx="2">
                  <c:v>0.309</c:v>
                </c:pt>
                <c:pt idx="3">
                  <c:v>0.31419999999999998</c:v>
                </c:pt>
                <c:pt idx="4">
                  <c:v>0.29530000000000001</c:v>
                </c:pt>
                <c:pt idx="5">
                  <c:v>0.3221</c:v>
                </c:pt>
                <c:pt idx="6">
                  <c:v>0.36699999999999999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F80-4202-A1A0-393E6CA26B6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17971168"/>
        <c:axId val="1217972128"/>
      </c:lineChart>
      <c:catAx>
        <c:axId val="6603481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660347632"/>
        <c:crosses val="autoZero"/>
        <c:auto val="1"/>
        <c:lblAlgn val="ctr"/>
        <c:lblOffset val="100"/>
        <c:noMultiLvlLbl val="0"/>
      </c:catAx>
      <c:valAx>
        <c:axId val="660347632"/>
        <c:scaling>
          <c:orientation val="minMax"/>
        </c:scaling>
        <c:delete val="0"/>
        <c:axPos val="l"/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660348112"/>
        <c:crosses val="autoZero"/>
        <c:crossBetween val="between"/>
      </c:valAx>
      <c:valAx>
        <c:axId val="1217972128"/>
        <c:scaling>
          <c:orientation val="minMax"/>
        </c:scaling>
        <c:delete val="0"/>
        <c:axPos val="r"/>
        <c:numFmt formatCode="0.0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1217971168"/>
        <c:crosses val="max"/>
        <c:crossBetween val="between"/>
      </c:valAx>
      <c:catAx>
        <c:axId val="121797116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217972128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nl-N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nl-NL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l-NL" b="1">
                <a:solidFill>
                  <a:sysClr val="windowText" lastClr="000000"/>
                </a:solidFill>
              </a:rPr>
              <a:t>Flow of competitive employment past 3 years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NL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v>N started employment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nl-N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'[grafieken terugkoppeling landelijk.xlsx]plaatsingen'!$A$42:$A$53</c:f>
              <c:strCache>
                <c:ptCount val="12"/>
                <c:pt idx="0">
                  <c:v>Jan-March 2020*</c:v>
                </c:pt>
                <c:pt idx="1">
                  <c:v>Apr-June 2020</c:v>
                </c:pt>
                <c:pt idx="2">
                  <c:v>July-sept 2020</c:v>
                </c:pt>
                <c:pt idx="3">
                  <c:v>Oct-dec 2020</c:v>
                </c:pt>
                <c:pt idx="4">
                  <c:v>Jan-March 2021</c:v>
                </c:pt>
                <c:pt idx="5">
                  <c:v>Apr-June 2021</c:v>
                </c:pt>
                <c:pt idx="6">
                  <c:v>July-sept 2021</c:v>
                </c:pt>
                <c:pt idx="7">
                  <c:v>Oct-dec 2021</c:v>
                </c:pt>
                <c:pt idx="8">
                  <c:v>Jan-March 2022</c:v>
                </c:pt>
                <c:pt idx="9">
                  <c:v>Apr-June 2022</c:v>
                </c:pt>
                <c:pt idx="10">
                  <c:v>July-sept 2022</c:v>
                </c:pt>
                <c:pt idx="11">
                  <c:v>Oct-dec 2022</c:v>
                </c:pt>
              </c:strCache>
            </c:strRef>
          </c:cat>
          <c:val>
            <c:numRef>
              <c:f>'[grafieken terugkoppeling landelijk.xlsx]plaatsingen'!$B$42:$B$53</c:f>
              <c:numCache>
                <c:formatCode>General</c:formatCode>
                <c:ptCount val="12"/>
                <c:pt idx="0">
                  <c:v>51</c:v>
                </c:pt>
                <c:pt idx="1">
                  <c:v>146</c:v>
                </c:pt>
                <c:pt idx="2">
                  <c:v>217</c:v>
                </c:pt>
                <c:pt idx="3">
                  <c:v>161</c:v>
                </c:pt>
                <c:pt idx="4">
                  <c:v>197</c:v>
                </c:pt>
                <c:pt idx="5">
                  <c:v>253</c:v>
                </c:pt>
                <c:pt idx="6">
                  <c:v>271</c:v>
                </c:pt>
                <c:pt idx="7">
                  <c:v>254</c:v>
                </c:pt>
                <c:pt idx="8">
                  <c:v>279</c:v>
                </c:pt>
                <c:pt idx="9">
                  <c:v>259</c:v>
                </c:pt>
                <c:pt idx="10">
                  <c:v>289</c:v>
                </c:pt>
                <c:pt idx="11">
                  <c:v>185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F73-4209-9705-DA40F4E7FC49}"/>
            </c:ext>
          </c:extLst>
        </c:ser>
        <c:ser>
          <c:idx val="1"/>
          <c:order val="1"/>
          <c:tx>
            <c:v>N stopped employment</c:v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nl-N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'[grafieken terugkoppeling landelijk.xlsx]plaatsingen'!$A$42:$A$53</c:f>
              <c:strCache>
                <c:ptCount val="12"/>
                <c:pt idx="0">
                  <c:v>Jan-March 2020*</c:v>
                </c:pt>
                <c:pt idx="1">
                  <c:v>Apr-June 2020</c:v>
                </c:pt>
                <c:pt idx="2">
                  <c:v>July-sept 2020</c:v>
                </c:pt>
                <c:pt idx="3">
                  <c:v>Oct-dec 2020</c:v>
                </c:pt>
                <c:pt idx="4">
                  <c:v>Jan-March 2021</c:v>
                </c:pt>
                <c:pt idx="5">
                  <c:v>Apr-June 2021</c:v>
                </c:pt>
                <c:pt idx="6">
                  <c:v>July-sept 2021</c:v>
                </c:pt>
                <c:pt idx="7">
                  <c:v>Oct-dec 2021</c:v>
                </c:pt>
                <c:pt idx="8">
                  <c:v>Jan-March 2022</c:v>
                </c:pt>
                <c:pt idx="9">
                  <c:v>Apr-June 2022</c:v>
                </c:pt>
                <c:pt idx="10">
                  <c:v>July-sept 2022</c:v>
                </c:pt>
                <c:pt idx="11">
                  <c:v>Oct-dec 2022</c:v>
                </c:pt>
              </c:strCache>
            </c:strRef>
          </c:cat>
          <c:val>
            <c:numRef>
              <c:f>'[grafieken terugkoppeling landelijk.xlsx]plaatsingen'!$C$42:$C$53</c:f>
              <c:numCache>
                <c:formatCode>General</c:formatCode>
                <c:ptCount val="12"/>
                <c:pt idx="0">
                  <c:v>-19</c:v>
                </c:pt>
                <c:pt idx="1">
                  <c:v>-93</c:v>
                </c:pt>
                <c:pt idx="2">
                  <c:v>-97</c:v>
                </c:pt>
                <c:pt idx="3">
                  <c:v>-82</c:v>
                </c:pt>
                <c:pt idx="4">
                  <c:v>-75</c:v>
                </c:pt>
                <c:pt idx="5">
                  <c:v>-59</c:v>
                </c:pt>
                <c:pt idx="6">
                  <c:v>-103</c:v>
                </c:pt>
                <c:pt idx="7">
                  <c:v>-117</c:v>
                </c:pt>
                <c:pt idx="8">
                  <c:v>-111</c:v>
                </c:pt>
                <c:pt idx="9">
                  <c:v>-104</c:v>
                </c:pt>
                <c:pt idx="10">
                  <c:v>-128</c:v>
                </c:pt>
                <c:pt idx="11">
                  <c:v>-61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F73-4209-9705-DA40F4E7FC49}"/>
            </c:ext>
          </c:extLst>
        </c:ser>
        <c:ser>
          <c:idx val="2"/>
          <c:order val="2"/>
          <c:tx>
            <c:v>N kept the same job</c:v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nl-N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'[grafieken terugkoppeling landelijk.xlsx]plaatsingen'!$A$42:$A$53</c:f>
              <c:strCache>
                <c:ptCount val="12"/>
                <c:pt idx="0">
                  <c:v>Jan-March 2020*</c:v>
                </c:pt>
                <c:pt idx="1">
                  <c:v>Apr-June 2020</c:v>
                </c:pt>
                <c:pt idx="2">
                  <c:v>July-sept 2020</c:v>
                </c:pt>
                <c:pt idx="3">
                  <c:v>Oct-dec 2020</c:v>
                </c:pt>
                <c:pt idx="4">
                  <c:v>Jan-March 2021</c:v>
                </c:pt>
                <c:pt idx="5">
                  <c:v>Apr-June 2021</c:v>
                </c:pt>
                <c:pt idx="6">
                  <c:v>July-sept 2021</c:v>
                </c:pt>
                <c:pt idx="7">
                  <c:v>Oct-dec 2021</c:v>
                </c:pt>
                <c:pt idx="8">
                  <c:v>Jan-March 2022</c:v>
                </c:pt>
                <c:pt idx="9">
                  <c:v>Apr-June 2022</c:v>
                </c:pt>
                <c:pt idx="10">
                  <c:v>July-sept 2022</c:v>
                </c:pt>
                <c:pt idx="11">
                  <c:v>Oct-dec 2022</c:v>
                </c:pt>
              </c:strCache>
            </c:strRef>
          </c:cat>
          <c:val>
            <c:numRef>
              <c:f>'[grafieken terugkoppeling landelijk.xlsx]plaatsingen'!$D$42:$D$53</c:f>
              <c:numCache>
                <c:formatCode>General</c:formatCode>
                <c:ptCount val="12"/>
                <c:pt idx="0">
                  <c:v>1048</c:v>
                </c:pt>
                <c:pt idx="1">
                  <c:v>858</c:v>
                </c:pt>
                <c:pt idx="2">
                  <c:v>749</c:v>
                </c:pt>
                <c:pt idx="3">
                  <c:v>865</c:v>
                </c:pt>
                <c:pt idx="4">
                  <c:v>906</c:v>
                </c:pt>
                <c:pt idx="5">
                  <c:v>943</c:v>
                </c:pt>
                <c:pt idx="6">
                  <c:v>928</c:v>
                </c:pt>
                <c:pt idx="7">
                  <c:v>960</c:v>
                </c:pt>
                <c:pt idx="8">
                  <c:v>991</c:v>
                </c:pt>
                <c:pt idx="9">
                  <c:v>1015</c:v>
                </c:pt>
                <c:pt idx="10">
                  <c:v>999</c:v>
                </c:pt>
                <c:pt idx="11">
                  <c:v>945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F73-4209-9705-DA40F4E7FC4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125351247"/>
        <c:axId val="1125359567"/>
      </c:barChart>
      <c:catAx>
        <c:axId val="112535124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1125359567"/>
        <c:crosses val="autoZero"/>
        <c:auto val="1"/>
        <c:lblAlgn val="ctr"/>
        <c:lblOffset val="100"/>
        <c:noMultiLvlLbl val="0"/>
      </c:catAx>
      <c:valAx>
        <c:axId val="1125359567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112535124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nl-N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nl-NL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v>No IPS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B36-42A9-BDD5-A9F7E508FF6E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B36-42A9-BDD5-A9F7E508FF6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nl-N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'[grafieken terugkoppeling landelijk.xlsx]Modeltrouw'!$G$4:$G$7</c:f>
              <c:strCache>
                <c:ptCount val="4"/>
                <c:pt idx="0">
                  <c:v>Assessment 1</c:v>
                </c:pt>
                <c:pt idx="1">
                  <c:v>Assessment 2</c:v>
                </c:pt>
                <c:pt idx="2">
                  <c:v>Assessment 3</c:v>
                </c:pt>
                <c:pt idx="3">
                  <c:v>Assessment 4</c:v>
                </c:pt>
              </c:strCache>
            </c:strRef>
          </c:cat>
          <c:val>
            <c:numRef>
              <c:f>'[grafieken terugkoppeling landelijk.xlsx]Modeltrouw'!$H$4:$H$7</c:f>
              <c:numCache>
                <c:formatCode>###0</c:formatCode>
                <c:ptCount val="4"/>
                <c:pt idx="0">
                  <c:v>1</c:v>
                </c:pt>
                <c:pt idx="1">
                  <c:v>1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B36-42A9-BDD5-A9F7E508FF6E}"/>
            </c:ext>
          </c:extLst>
        </c:ser>
        <c:ser>
          <c:idx val="1"/>
          <c:order val="1"/>
          <c:tx>
            <c:v>Fair fidelity</c:v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nl-N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'[grafieken terugkoppeling landelijk.xlsx]Modeltrouw'!$G$4:$G$7</c:f>
              <c:strCache>
                <c:ptCount val="4"/>
                <c:pt idx="0">
                  <c:v>Assessment 1</c:v>
                </c:pt>
                <c:pt idx="1">
                  <c:v>Assessment 2</c:v>
                </c:pt>
                <c:pt idx="2">
                  <c:v>Assessment 3</c:v>
                </c:pt>
                <c:pt idx="3">
                  <c:v>Assessment 4</c:v>
                </c:pt>
              </c:strCache>
            </c:strRef>
          </c:cat>
          <c:val>
            <c:numRef>
              <c:f>'[grafieken terugkoppeling landelijk.xlsx]Modeltrouw'!$I$4:$I$7</c:f>
              <c:numCache>
                <c:formatCode>###0</c:formatCode>
                <c:ptCount val="4"/>
                <c:pt idx="0">
                  <c:v>19</c:v>
                </c:pt>
                <c:pt idx="1">
                  <c:v>5</c:v>
                </c:pt>
                <c:pt idx="2">
                  <c:v>3</c:v>
                </c:pt>
                <c:pt idx="3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B36-42A9-BDD5-A9F7E508FF6E}"/>
            </c:ext>
          </c:extLst>
        </c:ser>
        <c:ser>
          <c:idx val="2"/>
          <c:order val="2"/>
          <c:tx>
            <c:v>Good fidelity</c:v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nl-N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'[grafieken terugkoppeling landelijk.xlsx]Modeltrouw'!$G$4:$G$7</c:f>
              <c:strCache>
                <c:ptCount val="4"/>
                <c:pt idx="0">
                  <c:v>Assessment 1</c:v>
                </c:pt>
                <c:pt idx="1">
                  <c:v>Assessment 2</c:v>
                </c:pt>
                <c:pt idx="2">
                  <c:v>Assessment 3</c:v>
                </c:pt>
                <c:pt idx="3">
                  <c:v>Assessment 4</c:v>
                </c:pt>
              </c:strCache>
            </c:strRef>
          </c:cat>
          <c:val>
            <c:numRef>
              <c:f>'[grafieken terugkoppeling landelijk.xlsx]Modeltrouw'!$J$4:$J$7</c:f>
              <c:numCache>
                <c:formatCode>###0</c:formatCode>
                <c:ptCount val="4"/>
                <c:pt idx="0">
                  <c:v>11</c:v>
                </c:pt>
                <c:pt idx="1">
                  <c:v>20</c:v>
                </c:pt>
                <c:pt idx="2">
                  <c:v>17</c:v>
                </c:pt>
                <c:pt idx="3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B36-42A9-BDD5-A9F7E508FF6E}"/>
            </c:ext>
          </c:extLst>
        </c:ser>
        <c:ser>
          <c:idx val="3"/>
          <c:order val="3"/>
          <c:tx>
            <c:v>Exemplary fidelity</c:v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B36-42A9-BDD5-A9F7E508FF6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nl-N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'[grafieken terugkoppeling landelijk.xlsx]Modeltrouw'!$G$4:$G$7</c:f>
              <c:strCache>
                <c:ptCount val="4"/>
                <c:pt idx="0">
                  <c:v>Assessment 1</c:v>
                </c:pt>
                <c:pt idx="1">
                  <c:v>Assessment 2</c:v>
                </c:pt>
                <c:pt idx="2">
                  <c:v>Assessment 3</c:v>
                </c:pt>
                <c:pt idx="3">
                  <c:v>Assessment 4</c:v>
                </c:pt>
              </c:strCache>
            </c:strRef>
          </c:cat>
          <c:val>
            <c:numRef>
              <c:f>'[grafieken terugkoppeling landelijk.xlsx]Modeltrouw'!$K$4:$K$7</c:f>
              <c:numCache>
                <c:formatCode>###0</c:formatCode>
                <c:ptCount val="4"/>
                <c:pt idx="0">
                  <c:v>0</c:v>
                </c:pt>
                <c:pt idx="1">
                  <c:v>2</c:v>
                </c:pt>
                <c:pt idx="2">
                  <c:v>3</c:v>
                </c:pt>
                <c:pt idx="3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5B36-42A9-BDD5-A9F7E508FF6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891967968"/>
        <c:axId val="1891972960"/>
      </c:barChart>
      <c:lineChart>
        <c:grouping val="standard"/>
        <c:varyColors val="0"/>
        <c:ser>
          <c:idx val="4"/>
          <c:order val="4"/>
          <c:tx>
            <c:v>Fidelity score</c:v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nl-NL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'[grafieken terugkoppeling landelijk.xlsx]Modeltrouw'!$G$4:$G$7</c:f>
              <c:strCache>
                <c:ptCount val="4"/>
                <c:pt idx="0">
                  <c:v>Assessment 1</c:v>
                </c:pt>
                <c:pt idx="1">
                  <c:v>Assessment 2</c:v>
                </c:pt>
                <c:pt idx="2">
                  <c:v>Assessment 3</c:v>
                </c:pt>
                <c:pt idx="3">
                  <c:v>Assessment 4</c:v>
                </c:pt>
              </c:strCache>
            </c:strRef>
          </c:cat>
          <c:val>
            <c:numRef>
              <c:f>'[grafieken terugkoppeling landelijk.xlsx]Modeltrouw'!$B$4:$B$7</c:f>
              <c:numCache>
                <c:formatCode>###0.00</c:formatCode>
                <c:ptCount val="4"/>
                <c:pt idx="0">
                  <c:v>94.129032258064512</c:v>
                </c:pt>
                <c:pt idx="1">
                  <c:v>102.5</c:v>
                </c:pt>
                <c:pt idx="2">
                  <c:v>105.82608695652173</c:v>
                </c:pt>
                <c:pt idx="3">
                  <c:v>108.5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5B36-42A9-BDD5-A9F7E508FF6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53737552"/>
        <c:axId val="953745040"/>
      </c:lineChart>
      <c:catAx>
        <c:axId val="18919679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1891972960"/>
        <c:crosses val="autoZero"/>
        <c:auto val="1"/>
        <c:lblAlgn val="ctr"/>
        <c:lblOffset val="100"/>
        <c:noMultiLvlLbl val="0"/>
      </c:catAx>
      <c:valAx>
        <c:axId val="1891972960"/>
        <c:scaling>
          <c:orientation val="minMax"/>
          <c:max val="40"/>
        </c:scaling>
        <c:delete val="0"/>
        <c:axPos val="l"/>
        <c:numFmt formatCode="#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1891967968"/>
        <c:crosses val="autoZero"/>
        <c:crossBetween val="between"/>
      </c:valAx>
      <c:valAx>
        <c:axId val="953745040"/>
        <c:scaling>
          <c:orientation val="minMax"/>
          <c:min val="0"/>
        </c:scaling>
        <c:delete val="0"/>
        <c:axPos val="r"/>
        <c:numFmt formatCode="###0.0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953737552"/>
        <c:crosses val="max"/>
        <c:crossBetween val="between"/>
      </c:valAx>
      <c:catAx>
        <c:axId val="95373755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953745040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nl-N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nl-NL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2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>
            <a:extLst>
              <a:ext uri="{FF2B5EF4-FFF2-40B4-BE49-F238E27FC236}">
                <a16:creationId xmlns:a16="http://schemas.microsoft.com/office/drawing/2014/main" id="{4293E97A-522B-1F4E-BF1B-C14FBACA87D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CE09C30E-23D5-0D41-830D-98A54B700A6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16A124-1536-CA45-AEBA-EBC2BEC5288F}" type="datetime1">
              <a:rPr lang="nl-NL" smtClean="0"/>
              <a:t>21-11-2023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93C99C33-3054-BD48-8F6E-C6F40655AFE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0F40A82E-6229-274B-A576-DBD4ECB98C3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32C558-8A20-3148-8D81-3B9B4EFD88C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08060004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B6989E-6F45-684E-9EFB-EE8300543025}" type="datetime1">
              <a:rPr lang="nl-NL" smtClean="0"/>
              <a:t>21-11-2023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514985-59D3-E745-8694-4830334B38F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13401321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514985-59D3-E745-8694-4830334B38F9}" type="slidenum">
              <a:rPr lang="nl-NL" smtClean="0"/>
              <a:t>1</a:t>
            </a:fld>
            <a:endParaRPr lang="nl-NL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4D0C15E8-832C-DC40-AC75-A20B668DAA05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AE4A1A99-952D-FB4D-BCC5-E369799A88C3}" type="datetime1">
              <a:rPr lang="nl-NL" smtClean="0"/>
              <a:t>21-11-2023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976831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FA0747-BC76-4C08-B935-F3E080D718CC}" type="slidenum">
              <a:rPr lang="nl-NL" smtClean="0"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22883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514985-59D3-E745-8694-4830334B38F9}" type="slidenum">
              <a:rPr lang="nl-NL" smtClean="0"/>
              <a:t>13</a:t>
            </a:fld>
            <a:endParaRPr lang="nl-NL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4D0C15E8-832C-DC40-AC75-A20B668DAA05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AE4A1A99-952D-FB4D-BCC5-E369799A88C3}" type="datetime1">
              <a:rPr lang="nl-NL" smtClean="0"/>
              <a:t>21-11-2023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878990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514985-59D3-E745-8694-4830334B38F9}" type="slidenum">
              <a:rPr lang="nl-NL" smtClean="0"/>
              <a:t>14</a:t>
            </a:fld>
            <a:endParaRPr lang="nl-NL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4D0C15E8-832C-DC40-AC75-A20B668DAA05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AE4A1A99-952D-FB4D-BCC5-E369799A88C3}" type="datetime1">
              <a:rPr lang="nl-NL" smtClean="0"/>
              <a:t>21-11-2023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840022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514985-59D3-E745-8694-4830334B38F9}" type="slidenum">
              <a:rPr lang="nl-NL" smtClean="0"/>
              <a:t>22</a:t>
            </a:fld>
            <a:endParaRPr lang="nl-NL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4D0C15E8-832C-DC40-AC75-A20B668DAA05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AE4A1A99-952D-FB4D-BCC5-E369799A88C3}" type="datetime1">
              <a:rPr lang="nl-NL" smtClean="0"/>
              <a:t>21-11-2023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083605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5F289C0-8CFB-8941-807F-15623ABDEA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40002" y="1440000"/>
            <a:ext cx="9311999" cy="2160000"/>
          </a:xfrm>
        </p:spPr>
        <p:txBody>
          <a:bodyPr tIns="0" bIns="0" anchor="b">
            <a:noAutofit/>
          </a:bodyPr>
          <a:lstStyle>
            <a:lvl1pPr algn="ctr">
              <a:defRPr sz="3376">
                <a:solidFill>
                  <a:srgbClr val="2E79B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86ABE3CE-ED38-5E4A-AA95-4162446B27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40002" y="3816000"/>
            <a:ext cx="9311999" cy="2160000"/>
          </a:xfrm>
        </p:spPr>
        <p:txBody>
          <a:bodyPr/>
          <a:lstStyle>
            <a:lvl1pPr marL="0" indent="0" algn="ctr">
              <a:buNone/>
              <a:defRPr sz="1350">
                <a:solidFill>
                  <a:srgbClr val="4D4D4C"/>
                </a:solidFill>
              </a:defRPr>
            </a:lvl1pPr>
            <a:lvl2pPr marL="257244" indent="0" algn="ctr">
              <a:buNone/>
              <a:defRPr sz="1125"/>
            </a:lvl2pPr>
            <a:lvl3pPr marL="514487" indent="0" algn="ctr">
              <a:buNone/>
              <a:defRPr sz="1013"/>
            </a:lvl3pPr>
            <a:lvl4pPr marL="771731" indent="0" algn="ctr">
              <a:buNone/>
              <a:defRPr sz="900"/>
            </a:lvl4pPr>
            <a:lvl5pPr marL="1028974" indent="0" algn="ctr">
              <a:buNone/>
              <a:defRPr sz="900"/>
            </a:lvl5pPr>
            <a:lvl6pPr marL="1286218" indent="0" algn="ctr">
              <a:buNone/>
              <a:defRPr sz="900"/>
            </a:lvl6pPr>
            <a:lvl7pPr marL="1543461" indent="0" algn="ctr">
              <a:buNone/>
              <a:defRPr sz="900"/>
            </a:lvl7pPr>
            <a:lvl8pPr marL="1800705" indent="0" algn="ctr">
              <a:buNone/>
              <a:defRPr sz="900"/>
            </a:lvl8pPr>
            <a:lvl9pPr marL="2057949" indent="0" algn="ctr">
              <a:buNone/>
              <a:defRPr sz="9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pic>
        <p:nvPicPr>
          <p:cNvPr id="13" name="Afbeelding 12" descr="Afbeelding met voedsel&#10;&#10;Automatisch gegenereerde beschrijving">
            <a:extLst>
              <a:ext uri="{FF2B5EF4-FFF2-40B4-BE49-F238E27FC236}">
                <a16:creationId xmlns:a16="http://schemas.microsoft.com/office/drawing/2014/main" id="{2C3F427D-0E3F-D742-BDEA-AB425758B7D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0000" y="360000"/>
            <a:ext cx="1079500" cy="863600"/>
          </a:xfrm>
          <a:prstGeom prst="rect">
            <a:avLst/>
          </a:prstGeom>
        </p:spPr>
      </p:pic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4F7B0C52-DE28-A647-93C1-7D34A6F1A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F75F0-8A73-064B-B14C-294BBC7351F3}" type="datetime1">
              <a:rPr lang="nl-NL" smtClean="0"/>
              <a:t>21-11-2023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8143CCC1-4306-0347-9C69-876BA1ACA7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Kennis delen over herstel, behandeling en participatie bij ernstige psychische aandoeningen</a:t>
            </a:r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802EA8C2-4F39-E842-9B72-A1F201552E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8F049-0539-3E42-AA29-C449933F54A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333361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06BF3C7-5D6C-8241-B10D-8A74A5BD3E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0376" y="1440000"/>
            <a:ext cx="9311999" cy="1080000"/>
          </a:xfrm>
        </p:spPr>
        <p:txBody>
          <a:bodyPr/>
          <a:lstStyle>
            <a:lvl1pPr>
              <a:defRPr>
                <a:solidFill>
                  <a:srgbClr val="2E79B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57CE200-FED9-2542-A6BC-2709B0442B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40002" y="2736000"/>
            <a:ext cx="9311999" cy="3240000"/>
          </a:xfrm>
        </p:spPr>
        <p:txBody>
          <a:bodyPr/>
          <a:lstStyle>
            <a:lvl1pPr>
              <a:defRPr>
                <a:solidFill>
                  <a:srgbClr val="4D4D4C"/>
                </a:solidFill>
              </a:defRPr>
            </a:lvl1pPr>
            <a:lvl2pPr>
              <a:defRPr>
                <a:solidFill>
                  <a:srgbClr val="4D4D4C"/>
                </a:solidFill>
              </a:defRPr>
            </a:lvl2pPr>
            <a:lvl3pPr>
              <a:defRPr>
                <a:solidFill>
                  <a:srgbClr val="4D4D4C"/>
                </a:solidFill>
              </a:defRPr>
            </a:lvl3pPr>
            <a:lvl4pPr>
              <a:defRPr>
                <a:solidFill>
                  <a:srgbClr val="4D4D4C"/>
                </a:solidFill>
              </a:defRPr>
            </a:lvl4pPr>
            <a:lvl5pPr>
              <a:defRPr>
                <a:solidFill>
                  <a:srgbClr val="4D4D4C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pic>
        <p:nvPicPr>
          <p:cNvPr id="7" name="Afbeelding 6" descr="Afbeelding met voedsel&#10;&#10;Automatisch gegenereerde beschrijving">
            <a:extLst>
              <a:ext uri="{FF2B5EF4-FFF2-40B4-BE49-F238E27FC236}">
                <a16:creationId xmlns:a16="http://schemas.microsoft.com/office/drawing/2014/main" id="{9871664C-22DD-3545-8F99-63AAAD938EC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0000" y="360000"/>
            <a:ext cx="1079500" cy="863600"/>
          </a:xfrm>
          <a:prstGeom prst="rect">
            <a:avLst/>
          </a:prstGeom>
        </p:spPr>
      </p:pic>
      <p:sp>
        <p:nvSpPr>
          <p:cNvPr id="11" name="Tijdelijke aanduiding voor datum 3">
            <a:extLst>
              <a:ext uri="{FF2B5EF4-FFF2-40B4-BE49-F238E27FC236}">
                <a16:creationId xmlns:a16="http://schemas.microsoft.com/office/drawing/2014/main" id="{8B3B9B73-9F56-BA48-A062-4AF44258589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40000" y="6300004"/>
            <a:ext cx="960000" cy="360000"/>
          </a:xfrm>
        </p:spPr>
        <p:txBody>
          <a:bodyPr lIns="0" tIns="0" rIns="0" bIns="0"/>
          <a:lstStyle>
            <a:lvl1pPr>
              <a:defRPr>
                <a:solidFill>
                  <a:srgbClr val="753349"/>
                </a:solidFill>
              </a:defRPr>
            </a:lvl1pPr>
          </a:lstStyle>
          <a:p>
            <a:fld id="{CFA7A9B5-7EB7-7C4D-A239-30A5801C5606}" type="datetime1">
              <a:rPr lang="nl-NL" smtClean="0"/>
              <a:t>21-11-2023</a:t>
            </a:fld>
            <a:endParaRPr lang="nl-NL" dirty="0"/>
          </a:p>
        </p:txBody>
      </p:sp>
      <p:sp>
        <p:nvSpPr>
          <p:cNvPr id="12" name="Tijdelijke aanduiding voor voettekst 4">
            <a:extLst>
              <a:ext uri="{FF2B5EF4-FFF2-40B4-BE49-F238E27FC236}">
                <a16:creationId xmlns:a16="http://schemas.microsoft.com/office/drawing/2014/main" id="{00D9E518-A068-CA41-8FC5-D1298DC6C2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04001" y="6300004"/>
            <a:ext cx="5041313" cy="360000"/>
          </a:xfrm>
        </p:spPr>
        <p:txBody>
          <a:bodyPr vert="horz" lIns="0" tIns="0" rIns="0" bIns="0"/>
          <a:lstStyle>
            <a:lvl1pPr>
              <a:defRPr b="1" i="0" baseline="0">
                <a:solidFill>
                  <a:srgbClr val="753349"/>
                </a:solidFill>
                <a:latin typeface="Calibri" panose="020F0502020204030204" pitchFamily="34" charset="0"/>
              </a:defRPr>
            </a:lvl1pPr>
          </a:lstStyle>
          <a:p>
            <a:r>
              <a:rPr lang="nl-NL" dirty="0"/>
              <a:t>Kennis delen over herstel, behandeling en participatie bij ernstige psychische aandoeningen</a:t>
            </a:r>
          </a:p>
        </p:txBody>
      </p:sp>
      <p:sp>
        <p:nvSpPr>
          <p:cNvPr id="13" name="Tijdelijke aanduiding voor dianummer 5">
            <a:extLst>
              <a:ext uri="{FF2B5EF4-FFF2-40B4-BE49-F238E27FC236}">
                <a16:creationId xmlns:a16="http://schemas.microsoft.com/office/drawing/2014/main" id="{337139DC-B8FD-9D41-B998-E8CAFB8D6F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80002" y="6300004"/>
            <a:ext cx="671999" cy="360000"/>
          </a:xfrm>
        </p:spPr>
        <p:txBody>
          <a:bodyPr lIns="0" tIns="0" rIns="0" bIns="0"/>
          <a:lstStyle>
            <a:lvl1pPr>
              <a:defRPr>
                <a:solidFill>
                  <a:srgbClr val="753349"/>
                </a:solidFill>
              </a:defRPr>
            </a:lvl1pPr>
          </a:lstStyle>
          <a:p>
            <a:fld id="{2358F049-0539-3E42-AA29-C449933F54AC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994745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el, tekst en 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4418" y="836614"/>
            <a:ext cx="10943167" cy="1138237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half" idx="1"/>
          </p:nvPr>
        </p:nvSpPr>
        <p:spPr>
          <a:xfrm>
            <a:off x="527051" y="2133601"/>
            <a:ext cx="5425016" cy="3992563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55267" y="2133601"/>
            <a:ext cx="5427133" cy="3992563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381751"/>
            <a:ext cx="2844800" cy="3397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543D24-EA87-4CB6-AC3A-30695C46AAFF}" type="datetime1">
              <a:rPr lang="nl-NL"/>
              <a:pPr>
                <a:defRPr/>
              </a:pPr>
              <a:t>21-11-2023</a:t>
            </a:fld>
            <a:endParaRPr 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381751"/>
            <a:ext cx="3860800" cy="3397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Arbeidsrehabilitatie RGOc Groningen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381751"/>
            <a:ext cx="2844800" cy="3397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BA7089-1829-40BB-80F5-4033A5B56068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207311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1ABB3FBE-06E2-8C4D-B301-2DFA9BC166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E0DD981B-90E4-E344-BD3F-F84A9135E4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2115583-9F69-7740-ABE4-92D0A66AA60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680030-E0CB-3E49-8B95-24D4F423DBAE}" type="datetime1">
              <a:rPr lang="nl-NL" smtClean="0"/>
              <a:t>21-11-2023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8F02611-09E4-2840-888A-131054F112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l-NL"/>
              <a:t>Kennis delen over herstel, behandeling en participatie bij ernstige psychische aandoeningen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D0D4B59-3BB4-844B-A1F9-70F22A7CE5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58F049-0539-3E42-AA29-C449933F54A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348268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hdr="0"/>
  <p:txStyles>
    <p:titleStyle>
      <a:lvl1pPr algn="l" defTabSz="514487" rtl="0" eaLnBrk="1" latinLnBrk="0" hangingPunct="1">
        <a:lnSpc>
          <a:spcPct val="90000"/>
        </a:lnSpc>
        <a:spcBef>
          <a:spcPct val="0"/>
        </a:spcBef>
        <a:buNone/>
        <a:defRPr sz="247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622" indent="-128622" algn="l" defTabSz="514487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865" indent="-128622" algn="l" defTabSz="51448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3109" indent="-128622" algn="l" defTabSz="51448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353" indent="-128622" algn="l" defTabSz="51448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596" indent="-128622" algn="l" defTabSz="51448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840" indent="-128622" algn="l" defTabSz="51448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2083" indent="-128622" algn="l" defTabSz="51448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9327" indent="-128622" algn="l" defTabSz="51448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6570" indent="-128622" algn="l" defTabSz="51448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51448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244" algn="l" defTabSz="51448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487" algn="l" defTabSz="51448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731" algn="l" defTabSz="51448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974" algn="l" defTabSz="51448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6218" algn="l" defTabSz="51448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461" algn="l" defTabSz="51448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705" algn="l" defTabSz="51448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949" algn="l" defTabSz="51448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oleObject" Target="../embeddings/oleObject1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ipsgrow.org.uk/providers/ips-europe-learning-community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D7801BD-4545-CC4F-92A2-1A33245FEE6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sz="3600" dirty="0">
                <a:latin typeface="Calibri Light" panose="020F0302020204030204" pitchFamily="34" charset="0"/>
                <a:cs typeface="Calibri Light" panose="020F0302020204030204" pitchFamily="34" charset="0"/>
              </a:rPr>
              <a:t>IPS in </a:t>
            </a:r>
            <a:r>
              <a:rPr lang="nl-NL" sz="3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the</a:t>
            </a:r>
            <a:r>
              <a:rPr lang="nl-NL" sz="3600" dirty="0">
                <a:latin typeface="Calibri Light" panose="020F0302020204030204" pitchFamily="34" charset="0"/>
                <a:cs typeface="Calibri Light" panose="020F0302020204030204" pitchFamily="34" charset="0"/>
              </a:rPr>
              <a:t> Netherlands:</a:t>
            </a:r>
            <a:br>
              <a:rPr lang="nl-NL" sz="3600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br>
              <a:rPr lang="nl-NL" sz="3600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nl-NL" sz="3600" dirty="0">
                <a:latin typeface="Calibri Light" panose="020F0302020204030204" pitchFamily="34" charset="0"/>
                <a:cs typeface="Calibri Light" panose="020F0302020204030204" pitchFamily="34" charset="0"/>
              </a:rPr>
              <a:t>An update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9AE29383-1FB1-C947-97DB-308413C8262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nl-NL" sz="18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nl-NL"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>Cris Bergmans</a:t>
            </a:r>
          </a:p>
          <a:p>
            <a:endParaRPr lang="nl-NL" sz="18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nl-NL"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>IPS-trainer </a:t>
            </a:r>
            <a:r>
              <a:rPr lang="nl-NL" sz="18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Phrenos</a:t>
            </a:r>
            <a:r>
              <a:rPr lang="nl-NL"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> Center of Expertise</a:t>
            </a:r>
          </a:p>
        </p:txBody>
      </p:sp>
      <p:sp>
        <p:nvSpPr>
          <p:cNvPr id="6" name="Tijdelijke aanduiding voor datum 5">
            <a:extLst>
              <a:ext uri="{FF2B5EF4-FFF2-40B4-BE49-F238E27FC236}">
                <a16:creationId xmlns:a16="http://schemas.microsoft.com/office/drawing/2014/main" id="{24B1CB1C-66BC-6C4D-972F-557268D0879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69200" y="6300001"/>
            <a:ext cx="720000" cy="365125"/>
          </a:xfrm>
        </p:spPr>
        <p:txBody>
          <a:bodyPr vert="horz" lIns="0" tIns="0" rIns="0" bIns="0" rtlCol="0" anchor="ctr"/>
          <a:lstStyle/>
          <a:p>
            <a:fld id="{8B4F8386-9DC0-3B4E-8D55-D49ACB49C943}" type="datetime1">
              <a:rPr lang="nl-NL" sz="900">
                <a:solidFill>
                  <a:srgbClr val="753349"/>
                </a:solidFill>
              </a:rPr>
              <a:t>21-11-2023</a:t>
            </a:fld>
            <a:endParaRPr lang="nl-NL" sz="900" dirty="0">
              <a:solidFill>
                <a:srgbClr val="753349"/>
              </a:solidFill>
            </a:endParaRPr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FD6F6A33-0C29-CC47-B4BB-C3BA0D47E8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48002" y="6300001"/>
            <a:ext cx="503999" cy="365125"/>
          </a:xfrm>
        </p:spPr>
        <p:txBody>
          <a:bodyPr vert="horz" lIns="0" tIns="0" rIns="0" bIns="0" rtlCol="0" anchor="ctr"/>
          <a:lstStyle/>
          <a:p>
            <a:fld id="{2358F049-0539-3E42-AA29-C449933F54AC}" type="slidenum">
              <a:rPr lang="nl-NL" sz="900">
                <a:solidFill>
                  <a:srgbClr val="753349"/>
                </a:solidFill>
              </a:rPr>
              <a:t>1</a:t>
            </a:fld>
            <a:endParaRPr lang="nl-NL" sz="900" dirty="0">
              <a:solidFill>
                <a:srgbClr val="753349"/>
              </a:solidFill>
            </a:endParaRPr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9A29922A-F0AF-E94A-9E89-0A779EB70C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06000" y="6300001"/>
            <a:ext cx="4680000" cy="365125"/>
          </a:xfrm>
        </p:spPr>
        <p:txBody>
          <a:bodyPr vert="horz" lIns="0" tIns="0" rIns="0" bIns="0" rtlCol="0" anchor="ctr"/>
          <a:lstStyle/>
          <a:p>
            <a:r>
              <a:rPr lang="nl-NL" sz="900" dirty="0">
                <a:solidFill>
                  <a:srgbClr val="753349"/>
                </a:solidFill>
              </a:rPr>
              <a:t>Kennis delen over herstel, behandeling en participatie bij ernstige psychische aandoeningen</a:t>
            </a:r>
          </a:p>
        </p:txBody>
      </p:sp>
    </p:spTree>
    <p:extLst>
      <p:ext uri="{BB962C8B-B14F-4D97-AF65-F5344CB8AC3E}">
        <p14:creationId xmlns:p14="http://schemas.microsoft.com/office/powerpoint/2010/main" val="11707641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10" name="Titel 1"/>
          <p:cNvSpPr>
            <a:spLocks noGrp="1"/>
          </p:cNvSpPr>
          <p:nvPr>
            <p:ph type="title" idx="4294967295"/>
          </p:nvPr>
        </p:nvSpPr>
        <p:spPr>
          <a:xfrm>
            <a:off x="1524001" y="340518"/>
            <a:ext cx="8229600" cy="1008063"/>
          </a:xfrm>
        </p:spPr>
        <p:txBody>
          <a:bodyPr/>
          <a:lstStyle/>
          <a:p>
            <a:r>
              <a:rPr lang="nl-NL" altLang="nl-NL" b="1" dirty="0"/>
              <a:t>IPS en Center of Expertise </a:t>
            </a:r>
            <a:r>
              <a:rPr lang="nl-NL" altLang="nl-NL" b="1" dirty="0" err="1"/>
              <a:t>Phrenos</a:t>
            </a:r>
            <a:endParaRPr lang="nl-NL" altLang="nl-NL" b="1" dirty="0"/>
          </a:p>
        </p:txBody>
      </p:sp>
      <p:sp>
        <p:nvSpPr>
          <p:cNvPr id="47111" name="Tijdelijke aanduiding voor inhoud 2"/>
          <p:cNvSpPr>
            <a:spLocks noGrp="1"/>
          </p:cNvSpPr>
          <p:nvPr>
            <p:ph idx="4294967295"/>
          </p:nvPr>
        </p:nvSpPr>
        <p:spPr>
          <a:xfrm>
            <a:off x="1524001" y="1268413"/>
            <a:ext cx="8964613" cy="5040312"/>
          </a:xfrm>
        </p:spPr>
        <p:txBody>
          <a:bodyPr>
            <a:normAutofit/>
          </a:bodyPr>
          <a:lstStyle/>
          <a:p>
            <a:r>
              <a:rPr lang="nl-NL" altLang="nl-NL" sz="1600" dirty="0">
                <a:solidFill>
                  <a:srgbClr val="4D4D4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Expertise Center </a:t>
            </a:r>
            <a:r>
              <a:rPr lang="nl-NL" altLang="nl-NL" sz="1600" dirty="0" err="1">
                <a:solidFill>
                  <a:srgbClr val="4D4D4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Phrenos</a:t>
            </a:r>
            <a:r>
              <a:rPr lang="nl-NL" altLang="nl-NL" sz="1600" dirty="0">
                <a:solidFill>
                  <a:srgbClr val="4D4D4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member of International Learning </a:t>
            </a:r>
            <a:r>
              <a:rPr lang="nl-NL" altLang="nl-NL" sz="1600" dirty="0" err="1">
                <a:solidFill>
                  <a:srgbClr val="4D4D4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Collaborative</a:t>
            </a:r>
            <a:r>
              <a:rPr lang="nl-NL" altLang="nl-NL" sz="1600" dirty="0">
                <a:solidFill>
                  <a:srgbClr val="4D4D4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(IPS Center, </a:t>
            </a:r>
            <a:r>
              <a:rPr lang="nl-NL" altLang="nl-NL" sz="1600" dirty="0" err="1">
                <a:solidFill>
                  <a:srgbClr val="4D4D4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Rockville</a:t>
            </a:r>
            <a:r>
              <a:rPr lang="nl-NL" altLang="nl-NL" sz="1600" dirty="0">
                <a:solidFill>
                  <a:srgbClr val="4D4D4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nl-NL" altLang="nl-NL" sz="1600" dirty="0" err="1">
                <a:solidFill>
                  <a:srgbClr val="4D4D4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Westat</a:t>
            </a:r>
            <a:r>
              <a:rPr lang="nl-NL" altLang="nl-NL" sz="1600" dirty="0">
                <a:solidFill>
                  <a:srgbClr val="4D4D4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)</a:t>
            </a:r>
          </a:p>
          <a:p>
            <a:endParaRPr lang="nl-NL" altLang="nl-NL" sz="1600" dirty="0">
              <a:solidFill>
                <a:srgbClr val="4D4D4C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nl-NL" altLang="nl-NL" sz="1600" dirty="0" err="1">
                <a:solidFill>
                  <a:srgbClr val="4D4D4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Offering</a:t>
            </a:r>
            <a:r>
              <a:rPr lang="nl-NL" altLang="nl-NL" sz="1600" dirty="0">
                <a:solidFill>
                  <a:srgbClr val="4D4D4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nl-NL" altLang="nl-NL" sz="1600" dirty="0" err="1">
                <a:solidFill>
                  <a:srgbClr val="4D4D4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an</a:t>
            </a:r>
            <a:r>
              <a:rPr lang="nl-NL" altLang="nl-NL" sz="1600" dirty="0">
                <a:solidFill>
                  <a:srgbClr val="4D4D4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nl-NL" altLang="nl-NL" sz="1600" dirty="0" err="1">
                <a:solidFill>
                  <a:srgbClr val="4D4D4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Implementationtraject</a:t>
            </a:r>
            <a:r>
              <a:rPr lang="nl-NL" altLang="nl-NL" sz="1600" dirty="0">
                <a:solidFill>
                  <a:srgbClr val="4D4D4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voor </a:t>
            </a:r>
            <a:r>
              <a:rPr lang="nl-NL" altLang="nl-NL" sz="1600" dirty="0" err="1">
                <a:solidFill>
                  <a:srgbClr val="4D4D4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Mental</a:t>
            </a:r>
            <a:r>
              <a:rPr lang="nl-NL" altLang="nl-NL" sz="1600" dirty="0">
                <a:solidFill>
                  <a:srgbClr val="4D4D4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Health services </a:t>
            </a:r>
            <a:r>
              <a:rPr lang="nl-NL" altLang="nl-NL" sz="1600" dirty="0" err="1">
                <a:solidFill>
                  <a:srgbClr val="4D4D4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who</a:t>
            </a:r>
            <a:r>
              <a:rPr lang="nl-NL" altLang="nl-NL" sz="1600" dirty="0">
                <a:solidFill>
                  <a:srgbClr val="4D4D4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want to start </a:t>
            </a:r>
            <a:r>
              <a:rPr lang="nl-NL" altLang="nl-NL" sz="1600" dirty="0" err="1">
                <a:solidFill>
                  <a:srgbClr val="4D4D4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with</a:t>
            </a:r>
            <a:r>
              <a:rPr lang="nl-NL" altLang="nl-NL" sz="1600" dirty="0">
                <a:solidFill>
                  <a:srgbClr val="4D4D4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IPS.</a:t>
            </a:r>
          </a:p>
          <a:p>
            <a:endParaRPr lang="nl-NL" altLang="nl-NL" sz="1600" dirty="0">
              <a:solidFill>
                <a:srgbClr val="4D4D4C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nl-NL" altLang="nl-NL" sz="1600" dirty="0">
                <a:solidFill>
                  <a:srgbClr val="4D4D4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5 IPS trainers </a:t>
            </a:r>
            <a:r>
              <a:rPr lang="nl-NL" altLang="nl-NL" sz="1600" dirty="0" err="1">
                <a:solidFill>
                  <a:srgbClr val="4D4D4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involved</a:t>
            </a:r>
            <a:r>
              <a:rPr lang="nl-NL" altLang="nl-NL" sz="1600" dirty="0">
                <a:solidFill>
                  <a:srgbClr val="4D4D4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nl-NL" altLang="nl-NL" sz="1600" dirty="0" err="1">
                <a:solidFill>
                  <a:srgbClr val="4D4D4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who</a:t>
            </a:r>
            <a:r>
              <a:rPr lang="nl-NL" altLang="nl-NL" sz="1600" dirty="0">
                <a:solidFill>
                  <a:srgbClr val="4D4D4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are training </a:t>
            </a:r>
            <a:r>
              <a:rPr lang="nl-NL" altLang="nl-NL" sz="1600" dirty="0" err="1">
                <a:solidFill>
                  <a:srgbClr val="4D4D4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people</a:t>
            </a:r>
            <a:r>
              <a:rPr lang="nl-NL" altLang="nl-NL" sz="1600" dirty="0">
                <a:solidFill>
                  <a:srgbClr val="4D4D4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for IPS </a:t>
            </a:r>
            <a:r>
              <a:rPr lang="nl-NL" altLang="nl-NL" sz="1600" dirty="0" err="1">
                <a:solidFill>
                  <a:srgbClr val="4D4D4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employment</a:t>
            </a:r>
            <a:r>
              <a:rPr lang="nl-NL" altLang="nl-NL" sz="1600" dirty="0">
                <a:solidFill>
                  <a:srgbClr val="4D4D4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specialist:</a:t>
            </a:r>
          </a:p>
          <a:p>
            <a:endParaRPr lang="nl-NL" altLang="nl-NL" sz="1600" dirty="0">
              <a:solidFill>
                <a:srgbClr val="4D4D4C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nl-NL" altLang="nl-NL" sz="1600" dirty="0">
                <a:solidFill>
                  <a:srgbClr val="4D4D4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Central IPS platformmeetings for managers, policymakers and </a:t>
            </a:r>
            <a:r>
              <a:rPr lang="nl-NL" altLang="nl-NL" sz="1600" dirty="0" err="1">
                <a:solidFill>
                  <a:srgbClr val="4D4D4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employmentspecialists</a:t>
            </a:r>
            <a:r>
              <a:rPr lang="nl-NL" altLang="nl-NL" sz="1600" dirty="0">
                <a:solidFill>
                  <a:srgbClr val="4D4D4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;</a:t>
            </a:r>
          </a:p>
          <a:p>
            <a:endParaRPr lang="nl-NL" altLang="nl-NL" sz="1600" dirty="0">
              <a:solidFill>
                <a:srgbClr val="4D4D4C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nl-NL" altLang="nl-NL" sz="1600" dirty="0">
                <a:solidFill>
                  <a:srgbClr val="4D4D4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IPS </a:t>
            </a:r>
            <a:r>
              <a:rPr lang="nl-NL" altLang="nl-NL" sz="1600" dirty="0" err="1">
                <a:solidFill>
                  <a:srgbClr val="4D4D4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fidelity</a:t>
            </a:r>
            <a:r>
              <a:rPr lang="nl-NL" altLang="nl-NL" sz="1600" dirty="0">
                <a:solidFill>
                  <a:srgbClr val="4D4D4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reviews </a:t>
            </a:r>
            <a:r>
              <a:rPr lang="nl-NL" altLang="nl-NL" sz="1600" dirty="0" err="1">
                <a:solidFill>
                  <a:srgbClr val="4D4D4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by</a:t>
            </a:r>
            <a:r>
              <a:rPr lang="nl-NL" altLang="nl-NL" sz="1600" dirty="0">
                <a:solidFill>
                  <a:srgbClr val="4D4D4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7 </a:t>
            </a:r>
            <a:r>
              <a:rPr lang="nl-NL" altLang="nl-NL" sz="1600" dirty="0" err="1">
                <a:solidFill>
                  <a:srgbClr val="4D4D4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trained</a:t>
            </a:r>
            <a:r>
              <a:rPr lang="nl-NL" altLang="nl-NL" sz="1600" dirty="0">
                <a:solidFill>
                  <a:srgbClr val="4D4D4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nl-NL" altLang="nl-NL" sz="1600" dirty="0" err="1">
                <a:solidFill>
                  <a:srgbClr val="4D4D4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reviewers</a:t>
            </a:r>
            <a:r>
              <a:rPr lang="nl-NL" altLang="nl-NL" sz="1600" dirty="0">
                <a:solidFill>
                  <a:srgbClr val="4D4D4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;</a:t>
            </a:r>
          </a:p>
          <a:p>
            <a:endParaRPr lang="nl-NL" altLang="nl-NL" sz="1600" dirty="0">
              <a:solidFill>
                <a:srgbClr val="4D4D4C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nl-NL" altLang="nl-NL" sz="1600" dirty="0" err="1">
                <a:solidFill>
                  <a:srgbClr val="4D4D4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Collecting</a:t>
            </a:r>
            <a:r>
              <a:rPr lang="nl-NL" altLang="nl-NL" sz="1600" dirty="0">
                <a:solidFill>
                  <a:srgbClr val="4D4D4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IPS </a:t>
            </a:r>
            <a:r>
              <a:rPr lang="nl-NL" altLang="nl-NL" sz="1600" dirty="0" err="1">
                <a:solidFill>
                  <a:srgbClr val="4D4D4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outcomedata</a:t>
            </a:r>
            <a:endParaRPr lang="nl-NL" altLang="nl-NL" sz="1600" dirty="0">
              <a:solidFill>
                <a:srgbClr val="4D4D4C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nl-NL" altLang="nl-NL" sz="1600" dirty="0">
              <a:solidFill>
                <a:srgbClr val="4D4D4C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nl-NL" altLang="nl-NL" sz="1600" dirty="0">
                <a:solidFill>
                  <a:srgbClr val="4D4D4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Website www.werkenmetips.nl</a:t>
            </a:r>
          </a:p>
          <a:p>
            <a:pPr marL="0" indent="0">
              <a:buNone/>
            </a:pPr>
            <a:endParaRPr lang="nl-NL" altLang="nl-NL" sz="2400" dirty="0"/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2986" y="314679"/>
            <a:ext cx="2152984" cy="1083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9509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5" name="Tijdelijke aanduiding voor inhoud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344444" y="1757129"/>
            <a:ext cx="5847556" cy="5100871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14679"/>
            <a:ext cx="6148255" cy="6050262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2986" y="314679"/>
            <a:ext cx="2152984" cy="1083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9090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39414" y="591672"/>
            <a:ext cx="10515600" cy="1021976"/>
          </a:xfrm>
        </p:spPr>
        <p:txBody>
          <a:bodyPr>
            <a:normAutofit/>
          </a:bodyPr>
          <a:lstStyle/>
          <a:p>
            <a:r>
              <a:rPr lang="nl-NL" sz="3200" b="1" dirty="0"/>
              <a:t>			</a:t>
            </a:r>
            <a:r>
              <a:rPr lang="nl-NL" sz="3200" b="1" dirty="0" err="1"/>
              <a:t>Results</a:t>
            </a:r>
            <a:endParaRPr lang="nl-NL" sz="3200" b="1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2986" y="314679"/>
            <a:ext cx="2152984" cy="1083815"/>
          </a:xfrm>
          <a:prstGeom prst="rect">
            <a:avLst/>
          </a:prstGeom>
        </p:spPr>
      </p:pic>
      <p:sp>
        <p:nvSpPr>
          <p:cNvPr id="6" name="Tekstvak 5"/>
          <p:cNvSpPr txBox="1"/>
          <p:nvPr/>
        </p:nvSpPr>
        <p:spPr>
          <a:xfrm>
            <a:off x="1019241" y="1398494"/>
            <a:ext cx="9810237" cy="310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8622" indent="-128622" defTabSz="514487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</a:pPr>
            <a:r>
              <a:rPr lang="nl-NL" sz="1600" dirty="0">
                <a:solidFill>
                  <a:srgbClr val="4D4D4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IPS </a:t>
            </a:r>
            <a:r>
              <a:rPr lang="nl-NL" sz="1600" dirty="0" err="1">
                <a:solidFill>
                  <a:srgbClr val="4D4D4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implemented</a:t>
            </a:r>
            <a:r>
              <a:rPr lang="nl-NL" sz="1600" dirty="0">
                <a:solidFill>
                  <a:srgbClr val="4D4D4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in 32 </a:t>
            </a:r>
            <a:r>
              <a:rPr lang="nl-NL" sz="1600" dirty="0" err="1">
                <a:solidFill>
                  <a:srgbClr val="4D4D4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mental</a:t>
            </a:r>
            <a:r>
              <a:rPr lang="nl-NL" sz="1600" dirty="0">
                <a:solidFill>
                  <a:srgbClr val="4D4D4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Health </a:t>
            </a:r>
            <a:r>
              <a:rPr lang="nl-NL" sz="1600" dirty="0" err="1">
                <a:solidFill>
                  <a:srgbClr val="4D4D4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organisations</a:t>
            </a:r>
            <a:r>
              <a:rPr lang="nl-NL" sz="1600" dirty="0">
                <a:solidFill>
                  <a:srgbClr val="4D4D4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</a:p>
          <a:p>
            <a:pPr marL="128622" indent="-128622" defTabSz="514487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</a:pPr>
            <a:r>
              <a:rPr lang="nl-NL" sz="1600" dirty="0">
                <a:solidFill>
                  <a:srgbClr val="4D4D4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More </a:t>
            </a:r>
            <a:r>
              <a:rPr lang="nl-NL" sz="1600" dirty="0" err="1">
                <a:solidFill>
                  <a:srgbClr val="4D4D4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then</a:t>
            </a:r>
            <a:r>
              <a:rPr lang="nl-NL" sz="1600" dirty="0">
                <a:solidFill>
                  <a:srgbClr val="4D4D4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500 </a:t>
            </a:r>
            <a:r>
              <a:rPr lang="nl-NL" sz="1600" dirty="0" err="1">
                <a:solidFill>
                  <a:srgbClr val="4D4D4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people</a:t>
            </a:r>
            <a:r>
              <a:rPr lang="nl-NL" sz="1600" dirty="0">
                <a:solidFill>
                  <a:srgbClr val="4D4D4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nl-NL" sz="1600" dirty="0" err="1">
                <a:solidFill>
                  <a:srgbClr val="4D4D4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trained</a:t>
            </a:r>
            <a:r>
              <a:rPr lang="nl-NL" sz="1600" dirty="0">
                <a:solidFill>
                  <a:srgbClr val="4D4D4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as IPS </a:t>
            </a:r>
            <a:r>
              <a:rPr lang="nl-NL" sz="1600" dirty="0" err="1">
                <a:solidFill>
                  <a:srgbClr val="4D4D4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empoyment</a:t>
            </a:r>
            <a:r>
              <a:rPr lang="nl-NL" sz="1600" dirty="0">
                <a:solidFill>
                  <a:srgbClr val="4D4D4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specialist</a:t>
            </a:r>
          </a:p>
          <a:p>
            <a:pPr marL="128622" indent="-128622" defTabSz="514487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/>
            </a:pPr>
            <a:r>
              <a:rPr lang="nl-NL" altLang="nl-NL" sz="1600" dirty="0">
                <a:solidFill>
                  <a:srgbClr val="4D4D4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SCION, Dutch </a:t>
            </a:r>
            <a:r>
              <a:rPr lang="nl-NL" altLang="nl-NL" sz="1600" dirty="0" err="1">
                <a:solidFill>
                  <a:srgbClr val="4D4D4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effectstudy</a:t>
            </a:r>
            <a:r>
              <a:rPr lang="nl-NL" altLang="nl-NL" sz="1600" dirty="0">
                <a:solidFill>
                  <a:srgbClr val="4D4D4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 on IPS </a:t>
            </a:r>
            <a:r>
              <a:rPr lang="nl-NL" altLang="nl-NL" sz="1600" dirty="0" err="1">
                <a:solidFill>
                  <a:srgbClr val="4D4D4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showed</a:t>
            </a:r>
            <a:r>
              <a:rPr lang="nl-NL" altLang="nl-NL" sz="1600" dirty="0">
                <a:solidFill>
                  <a:srgbClr val="4D4D4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nl-NL" altLang="nl-NL" sz="1600" dirty="0" err="1">
                <a:solidFill>
                  <a:srgbClr val="4D4D4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that</a:t>
            </a:r>
            <a:r>
              <a:rPr lang="nl-NL" altLang="nl-NL" sz="1600" dirty="0">
                <a:solidFill>
                  <a:srgbClr val="4D4D4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IPS is more   </a:t>
            </a:r>
            <a:r>
              <a:rPr lang="nl-NL" altLang="nl-NL" sz="1600" dirty="0" err="1">
                <a:solidFill>
                  <a:srgbClr val="4D4D4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effective</a:t>
            </a:r>
            <a:r>
              <a:rPr lang="nl-NL" altLang="nl-NL" sz="1600" dirty="0">
                <a:solidFill>
                  <a:srgbClr val="4D4D4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nl-NL" altLang="nl-NL" sz="1600" dirty="0" err="1">
                <a:solidFill>
                  <a:srgbClr val="4D4D4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than</a:t>
            </a:r>
            <a:r>
              <a:rPr lang="nl-NL" altLang="nl-NL" sz="1600" dirty="0">
                <a:solidFill>
                  <a:srgbClr val="4D4D4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traditional approach (Van </a:t>
            </a:r>
            <a:r>
              <a:rPr lang="nl-NL" altLang="nl-NL" sz="1600" dirty="0" err="1">
                <a:solidFill>
                  <a:srgbClr val="4D4D4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Busschbach</a:t>
            </a:r>
            <a:r>
              <a:rPr lang="nl-NL" altLang="nl-NL" sz="1600" dirty="0">
                <a:solidFill>
                  <a:srgbClr val="4D4D4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, e.a., 2014</a:t>
            </a:r>
          </a:p>
          <a:p>
            <a:pPr>
              <a:defRPr/>
            </a:pPr>
            <a:r>
              <a:rPr lang="nl-NL" altLang="nl-NL" sz="2400" dirty="0">
                <a:ea typeface="MS PGothic" panose="020B0600070205080204" pitchFamily="34" charset="-128"/>
              </a:rPr>
              <a:t>	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nl-NL" sz="2400" dirty="0"/>
          </a:p>
          <a:p>
            <a:endParaRPr lang="nl-NL" sz="40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nl-NL" sz="4000" b="1" i="1" u="sng" dirty="0">
                <a:solidFill>
                  <a:schemeClr val="bg1"/>
                </a:solidFill>
              </a:rPr>
              <a:t>etips.nl</a:t>
            </a:r>
          </a:p>
        </p:txBody>
      </p:sp>
      <p:graphicFrame>
        <p:nvGraphicFramePr>
          <p:cNvPr id="5" name="Object 2"/>
          <p:cNvGraphicFramePr>
            <a:graphicFrameLocks noGrp="1"/>
          </p:cNvGraphicFramePr>
          <p:nvPr>
            <p:ph idx="1"/>
          </p:nvPr>
        </p:nvGraphicFramePr>
        <p:xfrm>
          <a:off x="152400" y="3105150"/>
          <a:ext cx="5257800" cy="3752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4" imgW="8303472" imgH="4474852" progId="Excel.Sheet.8">
                  <p:embed/>
                </p:oleObj>
              </mc:Choice>
              <mc:Fallback>
                <p:oleObj r:id="rId4" imgW="8303472" imgH="4474852" progId="Excel.Sheet.8">
                  <p:embed/>
                  <p:pic>
                    <p:nvPicPr>
                      <p:cNvPr id="5" name="Object 2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3105150"/>
                        <a:ext cx="5257800" cy="3752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Afbeelding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10200" y="3105149"/>
            <a:ext cx="6495771" cy="3752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3310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D7801BD-4545-CC4F-92A2-1A33245FEE6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sz="3600" dirty="0">
                <a:latin typeface="Calibri Light" panose="020F0302020204030204" pitchFamily="34" charset="0"/>
                <a:cs typeface="Calibri Light" panose="020F0302020204030204" pitchFamily="34" charset="0"/>
              </a:rPr>
              <a:t>IPS in Europe</a:t>
            </a:r>
            <a:br>
              <a:rPr lang="nl-NL" sz="3600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br>
              <a:rPr lang="nl-NL" sz="3600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endParaRPr lang="nl-NL" sz="3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9AE29383-1FB1-C947-97DB-308413C8262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nl-NL" sz="18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nl-NL"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>Cris Bergmans</a:t>
            </a:r>
          </a:p>
          <a:p>
            <a:endParaRPr lang="nl-NL" sz="18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nl-NL"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>IPS-trainer </a:t>
            </a:r>
            <a:r>
              <a:rPr lang="nl-NL" sz="18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Phrenos</a:t>
            </a:r>
            <a:r>
              <a:rPr lang="nl-NL"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> Center of Expertise</a:t>
            </a:r>
          </a:p>
        </p:txBody>
      </p:sp>
      <p:sp>
        <p:nvSpPr>
          <p:cNvPr id="6" name="Tijdelijke aanduiding voor datum 5">
            <a:extLst>
              <a:ext uri="{FF2B5EF4-FFF2-40B4-BE49-F238E27FC236}">
                <a16:creationId xmlns:a16="http://schemas.microsoft.com/office/drawing/2014/main" id="{24B1CB1C-66BC-6C4D-972F-557268D0879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69200" y="6300001"/>
            <a:ext cx="720000" cy="365125"/>
          </a:xfrm>
        </p:spPr>
        <p:txBody>
          <a:bodyPr vert="horz" lIns="0" tIns="0" rIns="0" bIns="0" rtlCol="0" anchor="ctr"/>
          <a:lstStyle/>
          <a:p>
            <a:fld id="{8B4F8386-9DC0-3B4E-8D55-D49ACB49C943}" type="datetime1">
              <a:rPr lang="nl-NL" sz="900">
                <a:solidFill>
                  <a:srgbClr val="753349"/>
                </a:solidFill>
              </a:rPr>
              <a:t>21-11-2023</a:t>
            </a:fld>
            <a:endParaRPr lang="nl-NL" sz="900" dirty="0">
              <a:solidFill>
                <a:srgbClr val="753349"/>
              </a:solidFill>
            </a:endParaRPr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FD6F6A33-0C29-CC47-B4BB-C3BA0D47E8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48002" y="6300001"/>
            <a:ext cx="503999" cy="365125"/>
          </a:xfrm>
        </p:spPr>
        <p:txBody>
          <a:bodyPr vert="horz" lIns="0" tIns="0" rIns="0" bIns="0" rtlCol="0" anchor="ctr"/>
          <a:lstStyle/>
          <a:p>
            <a:fld id="{2358F049-0539-3E42-AA29-C449933F54AC}" type="slidenum">
              <a:rPr lang="nl-NL" sz="900">
                <a:solidFill>
                  <a:srgbClr val="753349"/>
                </a:solidFill>
              </a:rPr>
              <a:t>13</a:t>
            </a:fld>
            <a:endParaRPr lang="nl-NL" sz="900" dirty="0">
              <a:solidFill>
                <a:srgbClr val="753349"/>
              </a:solidFill>
            </a:endParaRPr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9A29922A-F0AF-E94A-9E89-0A779EB70C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06000" y="6300001"/>
            <a:ext cx="4680000" cy="365125"/>
          </a:xfrm>
        </p:spPr>
        <p:txBody>
          <a:bodyPr vert="horz" lIns="0" tIns="0" rIns="0" bIns="0" rtlCol="0" anchor="ctr"/>
          <a:lstStyle/>
          <a:p>
            <a:r>
              <a:rPr lang="nl-NL" sz="900" dirty="0">
                <a:solidFill>
                  <a:srgbClr val="753349"/>
                </a:solidFill>
              </a:rPr>
              <a:t>Kennis delen over herstel, behandeling en participatie bij ernstige psychische aandoeningen</a:t>
            </a:r>
          </a:p>
        </p:txBody>
      </p:sp>
      <p:pic>
        <p:nvPicPr>
          <p:cNvPr id="5" name="Picture 2" descr="IPS Europe Learning Community - IPS Grow">
            <a:extLst>
              <a:ext uri="{FF2B5EF4-FFF2-40B4-BE49-F238E27FC236}">
                <a16:creationId xmlns:a16="http://schemas.microsoft.com/office/drawing/2014/main" id="{DC8AF555-D247-3AAF-4076-933AF25677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012" y="1047750"/>
            <a:ext cx="4408370" cy="3283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86675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D7801BD-4545-CC4F-92A2-1A33245FEE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40002" y="192874"/>
            <a:ext cx="9311999" cy="2160000"/>
          </a:xfrm>
        </p:spPr>
        <p:txBody>
          <a:bodyPr/>
          <a:lstStyle/>
          <a:p>
            <a:r>
              <a:rPr lang="nl-NL" sz="3600" dirty="0">
                <a:latin typeface="Calibri Light" panose="020F0302020204030204" pitchFamily="34" charset="0"/>
                <a:cs typeface="Calibri Light" panose="020F0302020204030204" pitchFamily="34" charset="0"/>
              </a:rPr>
              <a:t>IPS in Europe</a:t>
            </a:r>
            <a:br>
              <a:rPr lang="nl-NL" sz="3600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br>
              <a:rPr lang="nl-NL" sz="3600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endParaRPr lang="nl-NL" sz="3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9AE29383-1FB1-C947-97DB-308413C826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40002" y="1645920"/>
            <a:ext cx="9311999" cy="4330080"/>
          </a:xfrm>
        </p:spPr>
        <p:txBody>
          <a:bodyPr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1800" kern="0" dirty="0">
                <a:solidFill>
                  <a:schemeClr val="tx1"/>
                </a:solidFill>
                <a:latin typeface="AdvOT1ef757c0"/>
                <a:ea typeface="Calibri" panose="020F0502020204030204" pitchFamily="34" charset="0"/>
              </a:rPr>
              <a:t>IPS Started in Europe with some early adapters:  </a:t>
            </a:r>
            <a:r>
              <a:rPr lang="nl-NL" sz="1800" kern="0" dirty="0">
                <a:solidFill>
                  <a:schemeClr val="tx1"/>
                </a:solidFill>
                <a:latin typeface="AdvOT1ef757c0"/>
                <a:ea typeface="Calibri" panose="020F0502020204030204" pitchFamily="34" charset="0"/>
              </a:rPr>
              <a:t>England, Italy, Netherlands, and Switzerland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1800" kern="0" dirty="0">
                <a:solidFill>
                  <a:schemeClr val="tx1"/>
                </a:solidFill>
                <a:latin typeface="AdvOT1ef757c0"/>
                <a:ea typeface="Calibri" panose="020F0502020204030204" pitchFamily="34" charset="0"/>
              </a:rPr>
              <a:t>The EQOLISE study, a multi-country RCT was commissioned in 2007 to test IPS in 6 European countries: Bulgaria, Germany, Italy, Netherlands, Switzerland, and the UK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1800" kern="0" dirty="0">
                <a:solidFill>
                  <a:schemeClr val="tx1"/>
                </a:solidFill>
                <a:latin typeface="AdvOT1ef757c0"/>
                <a:ea typeface="Calibri" panose="020F0502020204030204" pitchFamily="34" charset="0"/>
              </a:rPr>
              <a:t>The study delivered excellent results, despite extensive differences from USA in </a:t>
            </a:r>
            <a:r>
              <a:rPr lang="en-US" sz="1800" kern="0" dirty="0" err="1">
                <a:solidFill>
                  <a:schemeClr val="tx1"/>
                </a:solidFill>
                <a:latin typeface="AdvOT1ef757c0"/>
                <a:ea typeface="Calibri" panose="020F0502020204030204" pitchFamily="34" charset="0"/>
              </a:rPr>
              <a:t>labour</a:t>
            </a:r>
            <a:r>
              <a:rPr lang="en-US" sz="1800" kern="0" dirty="0">
                <a:solidFill>
                  <a:schemeClr val="tx1"/>
                </a:solidFill>
                <a:latin typeface="AdvOT1ef757c0"/>
                <a:ea typeface="Calibri" panose="020F0502020204030204" pitchFamily="34" charset="0"/>
              </a:rPr>
              <a:t> market regulations, varying (generally) higher unemployment rates and welfare benefits and in the organization and culture of mental health services.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NL" sz="1800" kern="0" dirty="0">
                <a:solidFill>
                  <a:schemeClr val="tx1"/>
                </a:solidFill>
                <a:latin typeface="AdvOT1ef757c0"/>
                <a:ea typeface="Calibri" panose="020F0502020204030204" pitchFamily="34" charset="0"/>
              </a:rPr>
              <a:t>IPS </a:t>
            </a:r>
            <a:r>
              <a:rPr lang="nl-NL" sz="1800" kern="0" dirty="0" err="1">
                <a:solidFill>
                  <a:schemeClr val="tx1"/>
                </a:solidFill>
                <a:latin typeface="AdvOT1ef757c0"/>
                <a:ea typeface="Calibri" panose="020F0502020204030204" pitchFamily="34" charset="0"/>
              </a:rPr>
              <a:t>proved</a:t>
            </a:r>
            <a:r>
              <a:rPr lang="nl-NL" sz="1800" kern="0" dirty="0">
                <a:solidFill>
                  <a:schemeClr val="tx1"/>
                </a:solidFill>
                <a:latin typeface="AdvOT1ef757c0"/>
                <a:ea typeface="Calibri" panose="020F0502020204030204" pitchFamily="34" charset="0"/>
              </a:rPr>
              <a:t> to be superior to treatment as </a:t>
            </a:r>
            <a:r>
              <a:rPr lang="nl-NL" sz="1800" kern="0" dirty="0" err="1">
                <a:solidFill>
                  <a:schemeClr val="tx1"/>
                </a:solidFill>
                <a:latin typeface="AdvOT1ef757c0"/>
                <a:ea typeface="Calibri" panose="020F0502020204030204" pitchFamily="34" charset="0"/>
              </a:rPr>
              <a:t>usual</a:t>
            </a:r>
            <a:r>
              <a:rPr lang="nl-NL" sz="1800" kern="0" dirty="0">
                <a:solidFill>
                  <a:schemeClr val="tx1"/>
                </a:solidFill>
                <a:latin typeface="AdvOT1ef757c0"/>
                <a:ea typeface="Calibri" panose="020F0502020204030204" pitchFamily="34" charset="0"/>
              </a:rPr>
              <a:t> for the </a:t>
            </a:r>
            <a:r>
              <a:rPr lang="nl-NL" sz="1800" kern="0" dirty="0" err="1">
                <a:solidFill>
                  <a:schemeClr val="tx1"/>
                </a:solidFill>
                <a:latin typeface="AdvOT1ef757c0"/>
                <a:ea typeface="Calibri" panose="020F0502020204030204" pitchFamily="34" charset="0"/>
              </a:rPr>
              <a:t>number</a:t>
            </a:r>
            <a:r>
              <a:rPr lang="nl-NL" sz="1800" kern="0" dirty="0">
                <a:solidFill>
                  <a:schemeClr val="tx1"/>
                </a:solidFill>
                <a:latin typeface="AdvOT1ef757c0"/>
                <a:ea typeface="Calibri" panose="020F0502020204030204" pitchFamily="34" charset="0"/>
              </a:rPr>
              <a:t> of </a:t>
            </a:r>
            <a:r>
              <a:rPr lang="nl-NL" sz="1800" kern="0" dirty="0" err="1">
                <a:solidFill>
                  <a:schemeClr val="tx1"/>
                </a:solidFill>
                <a:latin typeface="AdvOT1ef757c0"/>
                <a:ea typeface="Calibri" panose="020F0502020204030204" pitchFamily="34" charset="0"/>
              </a:rPr>
              <a:t>people</a:t>
            </a:r>
            <a:r>
              <a:rPr lang="nl-NL" sz="1800" kern="0" dirty="0">
                <a:solidFill>
                  <a:schemeClr val="tx1"/>
                </a:solidFill>
                <a:latin typeface="AdvOT1ef757c0"/>
                <a:ea typeface="Calibri" panose="020F0502020204030204" pitchFamily="34" charset="0"/>
              </a:rPr>
              <a:t> entering the </a:t>
            </a:r>
            <a:r>
              <a:rPr lang="nl-NL" sz="1800" kern="0" dirty="0" err="1">
                <a:solidFill>
                  <a:schemeClr val="tx1"/>
                </a:solidFill>
                <a:latin typeface="AdvOT1ef757c0"/>
                <a:ea typeface="Calibri" panose="020F0502020204030204" pitchFamily="34" charset="0"/>
              </a:rPr>
              <a:t>competitive</a:t>
            </a:r>
            <a:r>
              <a:rPr lang="nl-NL" sz="1800" kern="0" dirty="0">
                <a:solidFill>
                  <a:schemeClr val="tx1"/>
                </a:solidFill>
                <a:latin typeface="AdvOT1ef757c0"/>
                <a:ea typeface="Calibri" panose="020F0502020204030204" pitchFamily="34" charset="0"/>
              </a:rPr>
              <a:t> market (55%v.26%), the </a:t>
            </a:r>
            <a:r>
              <a:rPr lang="nl-NL" sz="1800" kern="0" dirty="0" err="1">
                <a:solidFill>
                  <a:schemeClr val="tx1"/>
                </a:solidFill>
                <a:latin typeface="AdvOT1ef757c0"/>
                <a:ea typeface="Calibri" panose="020F0502020204030204" pitchFamily="34" charset="0"/>
              </a:rPr>
              <a:t>number</a:t>
            </a:r>
            <a:r>
              <a:rPr lang="nl-NL" sz="1800" kern="0" dirty="0">
                <a:solidFill>
                  <a:schemeClr val="tx1"/>
                </a:solidFill>
                <a:latin typeface="AdvOT1ef757c0"/>
                <a:ea typeface="Calibri" panose="020F0502020204030204" pitchFamily="34" charset="0"/>
              </a:rPr>
              <a:t> of </a:t>
            </a:r>
            <a:r>
              <a:rPr lang="nl-NL" sz="1800" kern="0" dirty="0" err="1">
                <a:solidFill>
                  <a:schemeClr val="tx1"/>
                </a:solidFill>
                <a:latin typeface="AdvOT1ef757c0"/>
                <a:ea typeface="Calibri" panose="020F0502020204030204" pitchFamily="34" charset="0"/>
              </a:rPr>
              <a:t>days</a:t>
            </a:r>
            <a:r>
              <a:rPr lang="nl-NL" sz="1800" kern="0" dirty="0">
                <a:solidFill>
                  <a:schemeClr val="tx1"/>
                </a:solidFill>
                <a:latin typeface="AdvOT1ef757c0"/>
                <a:ea typeface="Calibri" panose="020F0502020204030204" pitchFamily="34" charset="0"/>
              </a:rPr>
              <a:t> and </a:t>
            </a:r>
            <a:r>
              <a:rPr lang="nl-NL" sz="1800" kern="0" dirty="0" err="1">
                <a:solidFill>
                  <a:schemeClr val="tx1"/>
                </a:solidFill>
                <a:latin typeface="AdvOT1ef757c0"/>
                <a:ea typeface="Calibri" panose="020F0502020204030204" pitchFamily="34" charset="0"/>
              </a:rPr>
              <a:t>hours</a:t>
            </a:r>
            <a:r>
              <a:rPr lang="nl-NL" sz="1800" kern="0" dirty="0">
                <a:solidFill>
                  <a:schemeClr val="tx1"/>
                </a:solidFill>
                <a:latin typeface="AdvOT1ef757c0"/>
                <a:ea typeface="Calibri" panose="020F0502020204030204" pitchFamily="34" charset="0"/>
              </a:rPr>
              <a:t> </a:t>
            </a:r>
            <a:r>
              <a:rPr lang="nl-NL" sz="1800" kern="0" dirty="0" err="1">
                <a:solidFill>
                  <a:schemeClr val="tx1"/>
                </a:solidFill>
                <a:latin typeface="AdvOT1ef757c0"/>
                <a:ea typeface="Calibri" panose="020F0502020204030204" pitchFamily="34" charset="0"/>
              </a:rPr>
              <a:t>worked</a:t>
            </a:r>
            <a:r>
              <a:rPr lang="nl-NL" sz="1800" kern="0" dirty="0">
                <a:solidFill>
                  <a:schemeClr val="tx1"/>
                </a:solidFill>
                <a:latin typeface="AdvOT1ef757c0"/>
                <a:ea typeface="Calibri" panose="020F0502020204030204" pitchFamily="34" charset="0"/>
              </a:rPr>
              <a:t>, and the </a:t>
            </a:r>
            <a:r>
              <a:rPr lang="nl-NL" sz="1800" kern="0" dirty="0" err="1">
                <a:solidFill>
                  <a:schemeClr val="tx1"/>
                </a:solidFill>
                <a:latin typeface="AdvOT1ef757c0"/>
                <a:ea typeface="Calibri" panose="020F0502020204030204" pitchFamily="34" charset="0"/>
              </a:rPr>
              <a:t>amount</a:t>
            </a:r>
            <a:r>
              <a:rPr lang="nl-NL" sz="1800" kern="0" dirty="0">
                <a:solidFill>
                  <a:schemeClr val="tx1"/>
                </a:solidFill>
                <a:latin typeface="AdvOT1ef757c0"/>
                <a:ea typeface="Calibri" panose="020F0502020204030204" pitchFamily="34" charset="0"/>
              </a:rPr>
              <a:t> of money </a:t>
            </a:r>
            <a:r>
              <a:rPr lang="nl-NL" sz="1800" kern="0" dirty="0" err="1">
                <a:solidFill>
                  <a:schemeClr val="tx1"/>
                </a:solidFill>
                <a:latin typeface="AdvOT1ef757c0"/>
                <a:ea typeface="Calibri" panose="020F0502020204030204" pitchFamily="34" charset="0"/>
              </a:rPr>
              <a:t>earned</a:t>
            </a:r>
            <a:r>
              <a:rPr lang="nl-NL" sz="1800" kern="0" dirty="0">
                <a:solidFill>
                  <a:schemeClr val="tx1"/>
                </a:solidFill>
                <a:latin typeface="AdvOT1ef757c0"/>
                <a:ea typeface="Calibri" panose="020F0502020204030204" pitchFamily="34" charset="0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1D3054"/>
              </a:solidFill>
              <a:latin typeface="museo-sans-rounded"/>
            </a:endParaRPr>
          </a:p>
        </p:txBody>
      </p:sp>
      <p:sp>
        <p:nvSpPr>
          <p:cNvPr id="6" name="Tijdelijke aanduiding voor datum 5">
            <a:extLst>
              <a:ext uri="{FF2B5EF4-FFF2-40B4-BE49-F238E27FC236}">
                <a16:creationId xmlns:a16="http://schemas.microsoft.com/office/drawing/2014/main" id="{24B1CB1C-66BC-6C4D-972F-557268D0879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69200" y="6300001"/>
            <a:ext cx="720000" cy="365125"/>
          </a:xfrm>
        </p:spPr>
        <p:txBody>
          <a:bodyPr vert="horz" lIns="0" tIns="0" rIns="0" bIns="0" rtlCol="0" anchor="ctr"/>
          <a:lstStyle/>
          <a:p>
            <a:fld id="{8B4F8386-9DC0-3B4E-8D55-D49ACB49C943}" type="datetime1">
              <a:rPr lang="nl-NL" sz="900">
                <a:solidFill>
                  <a:srgbClr val="753349"/>
                </a:solidFill>
              </a:rPr>
              <a:t>21-11-2023</a:t>
            </a:fld>
            <a:endParaRPr lang="nl-NL" sz="900" dirty="0">
              <a:solidFill>
                <a:srgbClr val="753349"/>
              </a:solidFill>
            </a:endParaRPr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FD6F6A33-0C29-CC47-B4BB-C3BA0D47E8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48002" y="6300001"/>
            <a:ext cx="503999" cy="365125"/>
          </a:xfrm>
        </p:spPr>
        <p:txBody>
          <a:bodyPr vert="horz" lIns="0" tIns="0" rIns="0" bIns="0" rtlCol="0" anchor="ctr"/>
          <a:lstStyle/>
          <a:p>
            <a:fld id="{2358F049-0539-3E42-AA29-C449933F54AC}" type="slidenum">
              <a:rPr lang="nl-NL" sz="900">
                <a:solidFill>
                  <a:srgbClr val="753349"/>
                </a:solidFill>
              </a:rPr>
              <a:t>14</a:t>
            </a:fld>
            <a:endParaRPr lang="nl-NL" sz="900" dirty="0">
              <a:solidFill>
                <a:srgbClr val="753349"/>
              </a:solidFill>
            </a:endParaRPr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9A29922A-F0AF-E94A-9E89-0A779EB70C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06000" y="6300001"/>
            <a:ext cx="4680000" cy="365125"/>
          </a:xfrm>
        </p:spPr>
        <p:txBody>
          <a:bodyPr vert="horz" lIns="0" tIns="0" rIns="0" bIns="0" rtlCol="0" anchor="ctr"/>
          <a:lstStyle/>
          <a:p>
            <a:r>
              <a:rPr lang="nl-NL" sz="900" dirty="0">
                <a:solidFill>
                  <a:srgbClr val="753349"/>
                </a:solidFill>
              </a:rPr>
              <a:t>Kennis delen over herstel, behandeling en participatie bij ernstige psychische aandoeningen</a:t>
            </a:r>
          </a:p>
        </p:txBody>
      </p:sp>
    </p:spTree>
    <p:extLst>
      <p:ext uri="{BB962C8B-B14F-4D97-AF65-F5344CB8AC3E}">
        <p14:creationId xmlns:p14="http://schemas.microsoft.com/office/powerpoint/2010/main" val="15452685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datum 5">
            <a:extLst>
              <a:ext uri="{FF2B5EF4-FFF2-40B4-BE49-F238E27FC236}">
                <a16:creationId xmlns:a16="http://schemas.microsoft.com/office/drawing/2014/main" id="{83D3D7C9-CF66-FA46-A8FB-CF13E32BE32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69200" y="6300001"/>
            <a:ext cx="720000" cy="365125"/>
          </a:xfrm>
        </p:spPr>
        <p:txBody>
          <a:bodyPr vert="horz" lIns="0" tIns="0" rIns="0" bIns="0" rtlCol="0" anchor="ctr"/>
          <a:lstStyle/>
          <a:p>
            <a:fld id="{8B4F8386-9DC0-3B4E-8D55-D49ACB49C943}" type="datetime1">
              <a:rPr lang="nl-NL" sz="900">
                <a:solidFill>
                  <a:srgbClr val="753349"/>
                </a:solidFill>
              </a:rPr>
              <a:t>21-11-2023</a:t>
            </a:fld>
            <a:endParaRPr lang="nl-NL" sz="900" dirty="0">
              <a:solidFill>
                <a:srgbClr val="753349"/>
              </a:solidFill>
            </a:endParaRPr>
          </a:p>
        </p:txBody>
      </p:sp>
      <p:sp>
        <p:nvSpPr>
          <p:cNvPr id="8" name="Tijdelijke aanduiding voor dianummer 8">
            <a:extLst>
              <a:ext uri="{FF2B5EF4-FFF2-40B4-BE49-F238E27FC236}">
                <a16:creationId xmlns:a16="http://schemas.microsoft.com/office/drawing/2014/main" id="{B1BD9555-6163-5241-9E79-656FE904B4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48002" y="6300001"/>
            <a:ext cx="503999" cy="365125"/>
          </a:xfrm>
        </p:spPr>
        <p:txBody>
          <a:bodyPr vert="horz" lIns="0" tIns="0" rIns="0" bIns="0" rtlCol="0" anchor="ctr"/>
          <a:lstStyle/>
          <a:p>
            <a:fld id="{2358F049-0539-3E42-AA29-C449933F54AC}" type="slidenum">
              <a:rPr lang="nl-NL" sz="900">
                <a:solidFill>
                  <a:srgbClr val="753349"/>
                </a:solidFill>
              </a:rPr>
              <a:t>15</a:t>
            </a:fld>
            <a:endParaRPr lang="nl-NL" sz="900" dirty="0">
              <a:solidFill>
                <a:srgbClr val="753349"/>
              </a:solidFill>
            </a:endParaRPr>
          </a:p>
        </p:txBody>
      </p:sp>
      <p:sp>
        <p:nvSpPr>
          <p:cNvPr id="9" name="Tijdelijke aanduiding voor voettekst 7">
            <a:extLst>
              <a:ext uri="{FF2B5EF4-FFF2-40B4-BE49-F238E27FC236}">
                <a16:creationId xmlns:a16="http://schemas.microsoft.com/office/drawing/2014/main" id="{919E022A-7258-8F4E-9EAE-83FA68C9E1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06000" y="6300001"/>
            <a:ext cx="4680000" cy="365125"/>
          </a:xfrm>
        </p:spPr>
        <p:txBody>
          <a:bodyPr vert="horz" lIns="0" tIns="0" rIns="0" bIns="0" rtlCol="0" anchor="ctr"/>
          <a:lstStyle/>
          <a:p>
            <a:r>
              <a:rPr lang="nl-NL" sz="900" b="0" dirty="0">
                <a:solidFill>
                  <a:srgbClr val="753349"/>
                </a:solidFill>
                <a:latin typeface="+mn-lt"/>
              </a:rPr>
              <a:t>Kennis delen over herstel, behandeling en participatie bij ernstige psychische aandoeningen</a:t>
            </a:r>
          </a:p>
        </p:txBody>
      </p:sp>
      <p:sp>
        <p:nvSpPr>
          <p:cNvPr id="20" name="Tekstvak 19">
            <a:extLst>
              <a:ext uri="{FF2B5EF4-FFF2-40B4-BE49-F238E27FC236}">
                <a16:creationId xmlns:a16="http://schemas.microsoft.com/office/drawing/2014/main" id="{C132A4AF-8A28-2A35-06C2-62D2E46C39C9}"/>
              </a:ext>
            </a:extLst>
          </p:cNvPr>
          <p:cNvSpPr txBox="1"/>
          <p:nvPr/>
        </p:nvSpPr>
        <p:spPr>
          <a:xfrm>
            <a:off x="1424539" y="1203158"/>
            <a:ext cx="9182501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514487">
              <a:lnSpc>
                <a:spcPct val="90000"/>
              </a:lnSpc>
              <a:spcBef>
                <a:spcPts val="563"/>
              </a:spcBef>
            </a:pPr>
            <a:r>
              <a:rPr lang="nl-NL" sz="3600" dirty="0">
                <a:solidFill>
                  <a:srgbClr val="2E79B1"/>
                </a:solidFill>
                <a:latin typeface="Calibri Light" panose="020F0302020204030204" pitchFamily="34" charset="0"/>
                <a:ea typeface="+mj-ea"/>
                <a:cs typeface="Calibri Light" panose="020F0302020204030204" pitchFamily="34" charset="0"/>
              </a:rPr>
              <a:t>IPS in Europe</a:t>
            </a:r>
            <a:endParaRPr lang="en-US" sz="3600" dirty="0">
              <a:solidFill>
                <a:srgbClr val="2E79B1"/>
              </a:solidFill>
              <a:latin typeface="Calibri Light" panose="020F0302020204030204" pitchFamily="34" charset="0"/>
              <a:ea typeface="+mj-ea"/>
              <a:cs typeface="Calibri Light" panose="020F0302020204030204" pitchFamily="34" charset="0"/>
            </a:endParaRPr>
          </a:p>
          <a:p>
            <a:pPr defTabSz="514487">
              <a:lnSpc>
                <a:spcPct val="90000"/>
              </a:lnSpc>
              <a:spcBef>
                <a:spcPts val="563"/>
              </a:spcBef>
            </a:pPr>
            <a:endParaRPr lang="en-US" kern="0" dirty="0">
              <a:latin typeface="AdvOT1ef757c0"/>
              <a:ea typeface="Calibri" panose="020F0502020204030204" pitchFamily="34" charset="0"/>
            </a:endParaRPr>
          </a:p>
          <a:p>
            <a:pPr defTabSz="514487">
              <a:lnSpc>
                <a:spcPct val="90000"/>
              </a:lnSpc>
              <a:spcBef>
                <a:spcPts val="563"/>
              </a:spcBef>
            </a:pPr>
            <a:r>
              <a:rPr lang="en-US" kern="0" dirty="0">
                <a:latin typeface="AdvOT1ef757c0"/>
                <a:ea typeface="Calibri" panose="020F0502020204030204" pitchFamily="34" charset="0"/>
              </a:rPr>
              <a:t>The 2007 EQOLISE findings spurred the expansion of IPS across Europe at different paces in each European country. Furthermore, following on the EQOLISE study, a growing number of countries started to further evaluate IPS with formal RCTs and local pilots and implement.</a:t>
            </a:r>
          </a:p>
          <a:p>
            <a:pPr algn="l"/>
            <a:endParaRPr lang="en-US" b="1" i="0" dirty="0">
              <a:solidFill>
                <a:srgbClr val="1D3054"/>
              </a:solidFill>
              <a:effectLst/>
              <a:latin typeface="museo-sans-rounded"/>
            </a:endParaRPr>
          </a:p>
          <a:p>
            <a:pPr algn="l"/>
            <a:r>
              <a:rPr lang="en-US" b="1" dirty="0">
                <a:solidFill>
                  <a:srgbClr val="1D3054"/>
                </a:solidFill>
                <a:latin typeface="museo-sans-rounded"/>
              </a:rPr>
              <a:t>	</a:t>
            </a:r>
            <a:r>
              <a:rPr lang="en-US" b="1" i="0" dirty="0">
                <a:solidFill>
                  <a:srgbClr val="1D3054"/>
                </a:solidFill>
                <a:effectLst/>
                <a:latin typeface="museo-sans-rounded"/>
              </a:rPr>
              <a:t>Factors that stimulated the growth of IPS have been identified as:</a:t>
            </a:r>
          </a:p>
          <a:p>
            <a:pPr algn="l"/>
            <a:endParaRPr lang="en-US" b="0" i="0" dirty="0">
              <a:solidFill>
                <a:srgbClr val="1D3054"/>
              </a:solidFill>
              <a:effectLst/>
              <a:latin typeface="museo-sans-rounded"/>
            </a:endParaRPr>
          </a:p>
          <a:p>
            <a:pPr marL="342900" indent="-342900" defTabSz="514487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</a:pPr>
            <a:r>
              <a:rPr lang="en-US" kern="0" dirty="0">
                <a:latin typeface="AdvOT1ef757c0"/>
                <a:ea typeface="Calibri" panose="020F0502020204030204" pitchFamily="34" charset="0"/>
              </a:rPr>
              <a:t>The impact of local IPS research studies</a:t>
            </a:r>
          </a:p>
          <a:p>
            <a:pPr marL="342900" indent="-342900" defTabSz="514487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</a:pPr>
            <a:r>
              <a:rPr lang="en-US" kern="0" dirty="0">
                <a:latin typeface="AdvOT1ef757c0"/>
                <a:ea typeface="Calibri" panose="020F0502020204030204" pitchFamily="34" charset="0"/>
              </a:rPr>
              <a:t>Local champions and dedicated national leaders</a:t>
            </a:r>
          </a:p>
          <a:p>
            <a:pPr marL="342900" indent="-342900" defTabSz="514487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</a:pPr>
            <a:r>
              <a:rPr lang="en-US" kern="0" dirty="0">
                <a:latin typeface="AdvOT1ef757c0"/>
                <a:ea typeface="Calibri" panose="020F0502020204030204" pitchFamily="34" charset="0"/>
              </a:rPr>
              <a:t>Participating in the international IPS Learning Community</a:t>
            </a:r>
          </a:p>
          <a:p>
            <a:pPr marL="342900" indent="-342900" defTabSz="514487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</a:pPr>
            <a:r>
              <a:rPr lang="en-US" kern="0" dirty="0">
                <a:latin typeface="AdvOT1ef757c0"/>
                <a:ea typeface="Calibri" panose="020F0502020204030204" pitchFamily="34" charset="0"/>
              </a:rPr>
              <a:t>Fidelity monitoring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938923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datum 5">
            <a:extLst>
              <a:ext uri="{FF2B5EF4-FFF2-40B4-BE49-F238E27FC236}">
                <a16:creationId xmlns:a16="http://schemas.microsoft.com/office/drawing/2014/main" id="{83D3D7C9-CF66-FA46-A8FB-CF13E32BE32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69200" y="6300001"/>
            <a:ext cx="720000" cy="365125"/>
          </a:xfrm>
        </p:spPr>
        <p:txBody>
          <a:bodyPr vert="horz" lIns="0" tIns="0" rIns="0" bIns="0" rtlCol="0" anchor="ctr"/>
          <a:lstStyle/>
          <a:p>
            <a:fld id="{8B4F8386-9DC0-3B4E-8D55-D49ACB49C943}" type="datetime1">
              <a:rPr lang="nl-NL" sz="900">
                <a:solidFill>
                  <a:srgbClr val="753349"/>
                </a:solidFill>
              </a:rPr>
              <a:t>21-11-2023</a:t>
            </a:fld>
            <a:endParaRPr lang="nl-NL" sz="900" dirty="0">
              <a:solidFill>
                <a:srgbClr val="753349"/>
              </a:solidFill>
            </a:endParaRPr>
          </a:p>
        </p:txBody>
      </p:sp>
      <p:sp>
        <p:nvSpPr>
          <p:cNvPr id="8" name="Tijdelijke aanduiding voor dianummer 8">
            <a:extLst>
              <a:ext uri="{FF2B5EF4-FFF2-40B4-BE49-F238E27FC236}">
                <a16:creationId xmlns:a16="http://schemas.microsoft.com/office/drawing/2014/main" id="{B1BD9555-6163-5241-9E79-656FE904B4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48002" y="6300001"/>
            <a:ext cx="503999" cy="365125"/>
          </a:xfrm>
        </p:spPr>
        <p:txBody>
          <a:bodyPr vert="horz" lIns="0" tIns="0" rIns="0" bIns="0" rtlCol="0" anchor="ctr"/>
          <a:lstStyle/>
          <a:p>
            <a:fld id="{2358F049-0539-3E42-AA29-C449933F54AC}" type="slidenum">
              <a:rPr lang="nl-NL" sz="900">
                <a:solidFill>
                  <a:srgbClr val="753349"/>
                </a:solidFill>
              </a:rPr>
              <a:t>16</a:t>
            </a:fld>
            <a:endParaRPr lang="nl-NL" sz="900" dirty="0">
              <a:solidFill>
                <a:srgbClr val="753349"/>
              </a:solidFill>
            </a:endParaRPr>
          </a:p>
        </p:txBody>
      </p:sp>
      <p:sp>
        <p:nvSpPr>
          <p:cNvPr id="9" name="Tijdelijke aanduiding voor voettekst 7">
            <a:extLst>
              <a:ext uri="{FF2B5EF4-FFF2-40B4-BE49-F238E27FC236}">
                <a16:creationId xmlns:a16="http://schemas.microsoft.com/office/drawing/2014/main" id="{919E022A-7258-8F4E-9EAE-83FA68C9E1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06000" y="6300001"/>
            <a:ext cx="4680000" cy="365125"/>
          </a:xfrm>
        </p:spPr>
        <p:txBody>
          <a:bodyPr vert="horz" lIns="0" tIns="0" rIns="0" bIns="0" rtlCol="0" anchor="ctr"/>
          <a:lstStyle/>
          <a:p>
            <a:r>
              <a:rPr lang="nl-NL" sz="900" b="0" dirty="0">
                <a:solidFill>
                  <a:srgbClr val="753349"/>
                </a:solidFill>
                <a:latin typeface="+mn-lt"/>
              </a:rPr>
              <a:t>Kennis delen over herstel, behandeling en participatie bij ernstige psychische aandoeningen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8D950E24-C4A2-B56B-D00C-EAE2544F1805}"/>
              </a:ext>
            </a:extLst>
          </p:cNvPr>
          <p:cNvSpPr txBox="1"/>
          <p:nvPr/>
        </p:nvSpPr>
        <p:spPr>
          <a:xfrm>
            <a:off x="1280160" y="2831242"/>
            <a:ext cx="786624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nl-NL" dirty="0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65FF8881-4B61-C153-D533-D4C1981CB4B8}"/>
              </a:ext>
            </a:extLst>
          </p:cNvPr>
          <p:cNvSpPr txBox="1"/>
          <p:nvPr/>
        </p:nvSpPr>
        <p:spPr>
          <a:xfrm>
            <a:off x="1280160" y="1501519"/>
            <a:ext cx="9557886" cy="29688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228600">
              <a:lnSpc>
                <a:spcPct val="107000"/>
              </a:lnSpc>
              <a:spcAft>
                <a:spcPts val="800"/>
              </a:spcAft>
            </a:pPr>
            <a:r>
              <a:rPr lang="nl-NL" sz="3600" dirty="0">
                <a:solidFill>
                  <a:srgbClr val="2E79B1"/>
                </a:solidFill>
                <a:latin typeface="Calibri Light" panose="020F0302020204030204" pitchFamily="34" charset="0"/>
                <a:ea typeface="+mj-ea"/>
                <a:cs typeface="Calibri Light" panose="020F0302020204030204" pitchFamily="34" charset="0"/>
              </a:rPr>
              <a:t>More European </a:t>
            </a:r>
            <a:r>
              <a:rPr lang="nl-NL" sz="3600" dirty="0" err="1">
                <a:solidFill>
                  <a:srgbClr val="2E79B1"/>
                </a:solidFill>
                <a:latin typeface="Calibri Light" panose="020F0302020204030204" pitchFamily="34" charset="0"/>
                <a:ea typeface="+mj-ea"/>
                <a:cs typeface="Calibri Light" panose="020F0302020204030204" pitchFamily="34" charset="0"/>
              </a:rPr>
              <a:t>countries</a:t>
            </a:r>
            <a:r>
              <a:rPr lang="nl-NL" sz="3600" dirty="0">
                <a:solidFill>
                  <a:srgbClr val="2E79B1"/>
                </a:solidFill>
                <a:latin typeface="Calibri Light" panose="020F0302020204030204" pitchFamily="34" charset="0"/>
                <a:ea typeface="+mj-ea"/>
                <a:cs typeface="Calibri Light" panose="020F0302020204030204" pitchFamily="34" charset="0"/>
              </a:rPr>
              <a:t> </a:t>
            </a:r>
            <a:r>
              <a:rPr lang="nl-NL" sz="3600" dirty="0" err="1">
                <a:solidFill>
                  <a:srgbClr val="2E79B1"/>
                </a:solidFill>
                <a:latin typeface="Calibri Light" panose="020F0302020204030204" pitchFamily="34" charset="0"/>
                <a:ea typeface="+mj-ea"/>
                <a:cs typeface="Calibri Light" panose="020F0302020204030204" pitchFamily="34" charset="0"/>
              </a:rPr>
              <a:t>implementing</a:t>
            </a:r>
            <a:r>
              <a:rPr lang="nl-NL" sz="3600" dirty="0">
                <a:solidFill>
                  <a:srgbClr val="2E79B1"/>
                </a:solidFill>
                <a:latin typeface="Calibri Light" panose="020F0302020204030204" pitchFamily="34" charset="0"/>
                <a:ea typeface="+mj-ea"/>
                <a:cs typeface="Calibri Light" panose="020F0302020204030204" pitchFamily="34" charset="0"/>
              </a:rPr>
              <a:t> IPS</a:t>
            </a:r>
          </a:p>
          <a:p>
            <a:pPr marL="342900" lvl="0" indent="-342900" defTabSz="514487">
              <a:lnSpc>
                <a:spcPct val="90000"/>
              </a:lnSpc>
              <a:spcBef>
                <a:spcPts val="563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kern="0" dirty="0">
                <a:latin typeface="AdvOT1ef757c0"/>
                <a:ea typeface="Calibri" panose="020F0502020204030204" pitchFamily="34" charset="0"/>
              </a:rPr>
              <a:t>IPS </a:t>
            </a:r>
            <a:r>
              <a:rPr lang="en-US" kern="0" dirty="0" err="1">
                <a:latin typeface="AdvOT1ef757c0"/>
                <a:ea typeface="Calibri" panose="020F0502020204030204" pitchFamily="34" charset="0"/>
              </a:rPr>
              <a:t>programmes</a:t>
            </a:r>
            <a:r>
              <a:rPr lang="en-US" kern="0" dirty="0">
                <a:latin typeface="AdvOT1ef757c0"/>
                <a:ea typeface="Calibri" panose="020F0502020204030204" pitchFamily="34" charset="0"/>
              </a:rPr>
              <a:t> are currently found in Belgium, Czech Republic, Denmark, Finland, France, Germany, Iceland, Ireland, Italy, Netherlands, Norway, Spain, Sweden, Switzerland and UK.</a:t>
            </a:r>
            <a:endParaRPr lang="nl-NL" kern="0" dirty="0">
              <a:latin typeface="AdvOT1ef757c0"/>
              <a:ea typeface="Calibri" panose="020F0502020204030204" pitchFamily="34" charset="0"/>
            </a:endParaRPr>
          </a:p>
          <a:p>
            <a:pPr marL="342900" lvl="0" indent="-342900" defTabSz="514487">
              <a:lnSpc>
                <a:spcPct val="90000"/>
              </a:lnSpc>
              <a:spcBef>
                <a:spcPts val="563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kern="0" dirty="0">
                <a:latin typeface="AdvOT1ef757c0"/>
                <a:ea typeface="Calibri" panose="020F0502020204030204" pitchFamily="34" charset="0"/>
              </a:rPr>
              <a:t>Nine RCTs on IPS have been conducted, in six European countries all with results </a:t>
            </a:r>
            <a:r>
              <a:rPr lang="nl-NL" kern="0" dirty="0">
                <a:latin typeface="AdvOT1ef757c0"/>
                <a:ea typeface="Calibri" panose="020F0502020204030204" pitchFamily="34" charset="0"/>
              </a:rPr>
              <a:t>in </a:t>
            </a:r>
            <a:r>
              <a:rPr lang="nl-NL" kern="0" dirty="0" err="1">
                <a:latin typeface="AdvOT1ef757c0"/>
                <a:ea typeface="Calibri" panose="020F0502020204030204" pitchFamily="34" charset="0"/>
              </a:rPr>
              <a:t>favour</a:t>
            </a:r>
            <a:r>
              <a:rPr lang="nl-NL" kern="0" dirty="0">
                <a:latin typeface="AdvOT1ef757c0"/>
                <a:ea typeface="Calibri" panose="020F0502020204030204" pitchFamily="34" charset="0"/>
              </a:rPr>
              <a:t> of IPS.</a:t>
            </a:r>
            <a:r>
              <a:rPr lang="en-US" kern="0" dirty="0">
                <a:latin typeface="AdvOT1ef757c0"/>
                <a:ea typeface="Calibri" panose="020F0502020204030204" pitchFamily="34" charset="0"/>
              </a:rPr>
              <a:t> </a:t>
            </a:r>
          </a:p>
          <a:p>
            <a:pPr marL="342900" lvl="0" indent="-342900" defTabSz="514487">
              <a:lnSpc>
                <a:spcPct val="90000"/>
              </a:lnSpc>
              <a:spcBef>
                <a:spcPts val="563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kern="0" dirty="0">
                <a:latin typeface="AdvOT1ef757c0"/>
                <a:ea typeface="Calibri" panose="020F0502020204030204" pitchFamily="34" charset="0"/>
              </a:rPr>
              <a:t>The degree of implementation of IPS varies, as do implementation barriers that each </a:t>
            </a:r>
            <a:r>
              <a:rPr lang="en-US" kern="0" dirty="0" err="1">
                <a:latin typeface="AdvOT1ef757c0"/>
                <a:ea typeface="Calibri" panose="020F0502020204030204" pitchFamily="34" charset="0"/>
              </a:rPr>
              <a:t>programme</a:t>
            </a:r>
            <a:r>
              <a:rPr lang="en-US" kern="0" dirty="0">
                <a:latin typeface="AdvOT1ef757c0"/>
                <a:ea typeface="Calibri" panose="020F0502020204030204" pitchFamily="34" charset="0"/>
              </a:rPr>
              <a:t> has to face. In each European country, the organization of governmental services, funding of mental health and vocational services, </a:t>
            </a:r>
            <a:r>
              <a:rPr lang="en-US" kern="0" dirty="0" err="1">
                <a:latin typeface="AdvOT1ef757c0"/>
                <a:ea typeface="Calibri" panose="020F0502020204030204" pitchFamily="34" charset="0"/>
              </a:rPr>
              <a:t>labour</a:t>
            </a:r>
            <a:r>
              <a:rPr lang="en-US" kern="0" dirty="0">
                <a:latin typeface="AdvOT1ef757c0"/>
                <a:ea typeface="Calibri" panose="020F0502020204030204" pitchFamily="34" charset="0"/>
              </a:rPr>
              <a:t> legislations, disability policies, national history and culture have all shaped the evolution of IPS services on a system level. </a:t>
            </a:r>
            <a:endParaRPr lang="nl-NL" kern="0" dirty="0">
              <a:latin typeface="AdvOT1ef757c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57569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datum 5">
            <a:extLst>
              <a:ext uri="{FF2B5EF4-FFF2-40B4-BE49-F238E27FC236}">
                <a16:creationId xmlns:a16="http://schemas.microsoft.com/office/drawing/2014/main" id="{83D3D7C9-CF66-FA46-A8FB-CF13E32BE32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69200" y="6300001"/>
            <a:ext cx="720000" cy="365125"/>
          </a:xfrm>
        </p:spPr>
        <p:txBody>
          <a:bodyPr vert="horz" lIns="0" tIns="0" rIns="0" bIns="0" rtlCol="0" anchor="ctr"/>
          <a:lstStyle/>
          <a:p>
            <a:fld id="{8B4F8386-9DC0-3B4E-8D55-D49ACB49C943}" type="datetime1">
              <a:rPr lang="nl-NL" sz="900">
                <a:solidFill>
                  <a:srgbClr val="753349"/>
                </a:solidFill>
              </a:rPr>
              <a:t>21-11-2023</a:t>
            </a:fld>
            <a:endParaRPr lang="nl-NL" sz="900" dirty="0">
              <a:solidFill>
                <a:srgbClr val="753349"/>
              </a:solidFill>
            </a:endParaRPr>
          </a:p>
        </p:txBody>
      </p:sp>
      <p:sp>
        <p:nvSpPr>
          <p:cNvPr id="8" name="Tijdelijke aanduiding voor dianummer 8">
            <a:extLst>
              <a:ext uri="{FF2B5EF4-FFF2-40B4-BE49-F238E27FC236}">
                <a16:creationId xmlns:a16="http://schemas.microsoft.com/office/drawing/2014/main" id="{B1BD9555-6163-5241-9E79-656FE904B4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48002" y="6300001"/>
            <a:ext cx="503999" cy="365125"/>
          </a:xfrm>
        </p:spPr>
        <p:txBody>
          <a:bodyPr vert="horz" lIns="0" tIns="0" rIns="0" bIns="0" rtlCol="0" anchor="ctr"/>
          <a:lstStyle/>
          <a:p>
            <a:fld id="{2358F049-0539-3E42-AA29-C449933F54AC}" type="slidenum">
              <a:rPr lang="nl-NL" sz="900">
                <a:solidFill>
                  <a:srgbClr val="753349"/>
                </a:solidFill>
              </a:rPr>
              <a:t>17</a:t>
            </a:fld>
            <a:endParaRPr lang="nl-NL" sz="900" dirty="0">
              <a:solidFill>
                <a:srgbClr val="753349"/>
              </a:solidFill>
            </a:endParaRPr>
          </a:p>
        </p:txBody>
      </p:sp>
      <p:sp>
        <p:nvSpPr>
          <p:cNvPr id="9" name="Tijdelijke aanduiding voor voettekst 7">
            <a:extLst>
              <a:ext uri="{FF2B5EF4-FFF2-40B4-BE49-F238E27FC236}">
                <a16:creationId xmlns:a16="http://schemas.microsoft.com/office/drawing/2014/main" id="{919E022A-7258-8F4E-9EAE-83FA68C9E1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06000" y="6300001"/>
            <a:ext cx="4680000" cy="365125"/>
          </a:xfrm>
        </p:spPr>
        <p:txBody>
          <a:bodyPr vert="horz" lIns="0" tIns="0" rIns="0" bIns="0" rtlCol="0" anchor="ctr"/>
          <a:lstStyle/>
          <a:p>
            <a:r>
              <a:rPr lang="nl-NL" sz="900" b="0" dirty="0">
                <a:solidFill>
                  <a:srgbClr val="753349"/>
                </a:solidFill>
                <a:latin typeface="+mn-lt"/>
              </a:rPr>
              <a:t>Kennis delen over herstel, behandeling en participatie bij ernstige psychische aandoeningen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8D950E24-C4A2-B56B-D00C-EAE2544F1805}"/>
              </a:ext>
            </a:extLst>
          </p:cNvPr>
          <p:cNvSpPr txBox="1"/>
          <p:nvPr/>
        </p:nvSpPr>
        <p:spPr>
          <a:xfrm>
            <a:off x="1280160" y="4621541"/>
            <a:ext cx="786624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nl-NL" dirty="0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AB84479D-BAAF-EE1D-7113-213A323D24BE}"/>
              </a:ext>
            </a:extLst>
          </p:cNvPr>
          <p:cNvSpPr txBox="1"/>
          <p:nvPr/>
        </p:nvSpPr>
        <p:spPr>
          <a:xfrm>
            <a:off x="1049154" y="257172"/>
            <a:ext cx="9862686" cy="43538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endParaRPr lang="en-US" sz="1800" kern="0" dirty="0">
              <a:effectLst/>
              <a:latin typeface="AdvOT1ef757c0"/>
              <a:ea typeface="Calibri" panose="020F0502020204030204" pitchFamily="34" charset="0"/>
              <a:cs typeface="AdvOT1ef757c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endParaRPr lang="en-US" kern="0" dirty="0">
              <a:latin typeface="AdvOT1ef757c0"/>
              <a:ea typeface="Calibri" panose="020F0502020204030204" pitchFamily="34" charset="0"/>
              <a:cs typeface="AdvOT1ef757c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endParaRPr lang="en-US" sz="1800" kern="0" dirty="0">
              <a:effectLst/>
              <a:latin typeface="AdvOT1ef757c0"/>
              <a:ea typeface="Calibri" panose="020F0502020204030204" pitchFamily="34" charset="0"/>
              <a:cs typeface="AdvOT1ef757c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nl-NL" sz="3600" dirty="0" err="1">
                <a:solidFill>
                  <a:srgbClr val="2E79B1"/>
                </a:solidFill>
                <a:latin typeface="Calibri Light" panose="020F0302020204030204" pitchFamily="34" charset="0"/>
                <a:ea typeface="+mj-ea"/>
                <a:cs typeface="Calibri Light" panose="020F0302020204030204" pitchFamily="34" charset="0"/>
              </a:rPr>
              <a:t>Implementing</a:t>
            </a:r>
            <a:r>
              <a:rPr lang="nl-NL" sz="3600" dirty="0">
                <a:solidFill>
                  <a:srgbClr val="2E79B1"/>
                </a:solidFill>
                <a:latin typeface="Calibri Light" panose="020F0302020204030204" pitchFamily="34" charset="0"/>
                <a:ea typeface="+mj-ea"/>
                <a:cs typeface="Calibri Light" panose="020F0302020204030204" pitchFamily="34" charset="0"/>
              </a:rPr>
              <a:t> </a:t>
            </a:r>
            <a:r>
              <a:rPr lang="nl-NL" sz="3600" dirty="0" err="1">
                <a:solidFill>
                  <a:srgbClr val="2E79B1"/>
                </a:solidFill>
                <a:latin typeface="Calibri Light" panose="020F0302020204030204" pitchFamily="34" charset="0"/>
                <a:ea typeface="+mj-ea"/>
                <a:cs typeface="Calibri Light" panose="020F0302020204030204" pitchFamily="34" charset="0"/>
              </a:rPr>
              <a:t>strategies</a:t>
            </a:r>
            <a:r>
              <a:rPr lang="nl-NL" sz="3600" dirty="0">
                <a:solidFill>
                  <a:srgbClr val="2E79B1"/>
                </a:solidFill>
                <a:latin typeface="Calibri Light" panose="020F0302020204030204" pitchFamily="34" charset="0"/>
                <a:ea typeface="+mj-ea"/>
                <a:cs typeface="Calibri Light" panose="020F0302020204030204" pitchFamily="34" charset="0"/>
              </a:rPr>
              <a:t> (bottom-up/top down)</a:t>
            </a:r>
          </a:p>
          <a:p>
            <a:pPr lvl="0">
              <a:lnSpc>
                <a:spcPct val="107000"/>
              </a:lnSpc>
              <a:spcAft>
                <a:spcPts val="800"/>
              </a:spcAft>
            </a:pPr>
            <a:endParaRPr lang="nl-NL" sz="3600" dirty="0">
              <a:solidFill>
                <a:srgbClr val="2E79B1"/>
              </a:solidFill>
              <a:latin typeface="Calibri Light" panose="020F0302020204030204" pitchFamily="34" charset="0"/>
              <a:ea typeface="+mj-ea"/>
              <a:cs typeface="Calibri Light" panose="020F030202020403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nl-NL" kern="0" dirty="0">
                <a:latin typeface="AdvOT1ef757c0"/>
                <a:ea typeface="Calibri" panose="020F0502020204030204" pitchFamily="34" charset="0"/>
              </a:rPr>
              <a:t>The </a:t>
            </a:r>
            <a:r>
              <a:rPr lang="en-US" kern="0" dirty="0">
                <a:latin typeface="AdvOT1ef757c0"/>
                <a:ea typeface="Calibri" panose="020F0502020204030204" pitchFamily="34" charset="0"/>
              </a:rPr>
              <a:t>first </a:t>
            </a:r>
            <a:r>
              <a:rPr lang="en-US" sz="1800" kern="0" dirty="0">
                <a:effectLst/>
                <a:latin typeface="AdvOT1ef757c0"/>
                <a:ea typeface="Calibri" panose="020F0502020204030204" pitchFamily="34" charset="0"/>
                <a:cs typeface="AdvOT1ef757c0"/>
              </a:rPr>
              <a:t>one goes bottom-up, with pilot </a:t>
            </a:r>
            <a:r>
              <a:rPr lang="en-US" sz="1800" kern="0" dirty="0" err="1">
                <a:effectLst/>
                <a:latin typeface="AdvOT1ef757c0"/>
                <a:ea typeface="Calibri" panose="020F0502020204030204" pitchFamily="34" charset="0"/>
                <a:cs typeface="AdvOT1ef757c0"/>
              </a:rPr>
              <a:t>centres</a:t>
            </a:r>
            <a:r>
              <a:rPr lang="en-US" sz="1800" kern="0" dirty="0">
                <a:effectLst/>
                <a:latin typeface="AdvOT1ef757c0"/>
                <a:ea typeface="Calibri" panose="020F0502020204030204" pitchFamily="34" charset="0"/>
                <a:cs typeface="AdvOT1ef757c0"/>
              </a:rPr>
              <a:t> developing it and then </a:t>
            </a:r>
            <a:r>
              <a:rPr lang="en-US" sz="1800" kern="0" dirty="0" err="1">
                <a:effectLst/>
                <a:latin typeface="AdvOT1ef757c0"/>
                <a:ea typeface="Calibri" panose="020F0502020204030204" pitchFamily="34" charset="0"/>
                <a:cs typeface="AdvOT1ef757c0"/>
              </a:rPr>
              <a:t>sensitising</a:t>
            </a:r>
            <a:r>
              <a:rPr lang="en-US" sz="1800" kern="0" dirty="0">
                <a:effectLst/>
                <a:latin typeface="AdvOT1ef757c0"/>
                <a:ea typeface="Calibri" panose="020F0502020204030204" pitchFamily="34" charset="0"/>
                <a:cs typeface="AdvOT1ef757c0"/>
              </a:rPr>
              <a:t> other professionals, managers and decisionmakers.</a:t>
            </a:r>
          </a:p>
          <a:p>
            <a:pPr lvl="0">
              <a:lnSpc>
                <a:spcPct val="107000"/>
              </a:lnSpc>
              <a:spcAft>
                <a:spcPts val="800"/>
              </a:spcAft>
            </a:pPr>
            <a:endParaRPr lang="en-US" kern="0" dirty="0">
              <a:latin typeface="AdvOT1ef757c0"/>
              <a:ea typeface="Calibri" panose="020F0502020204030204" pitchFamily="34" charset="0"/>
              <a:cs typeface="AdvOT1ef757c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1800" kern="0" dirty="0">
                <a:effectLst/>
                <a:latin typeface="AdvOT1ef757c0"/>
                <a:ea typeface="Calibri" panose="020F0502020204030204" pitchFamily="34" charset="0"/>
                <a:cs typeface="AdvOT1ef757c0"/>
              </a:rPr>
              <a:t> The second way goes top-down, with leaders, stakeholders and policy-makers adopting it regionally or nationally and lobbying by international bodies.</a:t>
            </a:r>
            <a:endParaRPr lang="nl-NL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37587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datum 5">
            <a:extLst>
              <a:ext uri="{FF2B5EF4-FFF2-40B4-BE49-F238E27FC236}">
                <a16:creationId xmlns:a16="http://schemas.microsoft.com/office/drawing/2014/main" id="{83D3D7C9-CF66-FA46-A8FB-CF13E32BE32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69200" y="6300001"/>
            <a:ext cx="720000" cy="365125"/>
          </a:xfrm>
        </p:spPr>
        <p:txBody>
          <a:bodyPr vert="horz" lIns="0" tIns="0" rIns="0" bIns="0" rtlCol="0" anchor="ctr"/>
          <a:lstStyle/>
          <a:p>
            <a:fld id="{8B4F8386-9DC0-3B4E-8D55-D49ACB49C943}" type="datetime1">
              <a:rPr lang="nl-NL" sz="900">
                <a:solidFill>
                  <a:srgbClr val="753349"/>
                </a:solidFill>
              </a:rPr>
              <a:t>21-11-2023</a:t>
            </a:fld>
            <a:endParaRPr lang="nl-NL" sz="900" dirty="0">
              <a:solidFill>
                <a:srgbClr val="753349"/>
              </a:solidFill>
            </a:endParaRPr>
          </a:p>
        </p:txBody>
      </p:sp>
      <p:sp>
        <p:nvSpPr>
          <p:cNvPr id="8" name="Tijdelijke aanduiding voor dianummer 8">
            <a:extLst>
              <a:ext uri="{FF2B5EF4-FFF2-40B4-BE49-F238E27FC236}">
                <a16:creationId xmlns:a16="http://schemas.microsoft.com/office/drawing/2014/main" id="{B1BD9555-6163-5241-9E79-656FE904B4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48002" y="6300001"/>
            <a:ext cx="503999" cy="365125"/>
          </a:xfrm>
        </p:spPr>
        <p:txBody>
          <a:bodyPr vert="horz" lIns="0" tIns="0" rIns="0" bIns="0" rtlCol="0" anchor="ctr"/>
          <a:lstStyle/>
          <a:p>
            <a:fld id="{2358F049-0539-3E42-AA29-C449933F54AC}" type="slidenum">
              <a:rPr lang="nl-NL" sz="900">
                <a:solidFill>
                  <a:srgbClr val="753349"/>
                </a:solidFill>
              </a:rPr>
              <a:t>18</a:t>
            </a:fld>
            <a:endParaRPr lang="nl-NL" sz="900" dirty="0">
              <a:solidFill>
                <a:srgbClr val="753349"/>
              </a:solidFill>
            </a:endParaRPr>
          </a:p>
        </p:txBody>
      </p:sp>
      <p:sp>
        <p:nvSpPr>
          <p:cNvPr id="9" name="Tijdelijke aanduiding voor voettekst 7">
            <a:extLst>
              <a:ext uri="{FF2B5EF4-FFF2-40B4-BE49-F238E27FC236}">
                <a16:creationId xmlns:a16="http://schemas.microsoft.com/office/drawing/2014/main" id="{919E022A-7258-8F4E-9EAE-83FA68C9E1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06000" y="6300001"/>
            <a:ext cx="4680000" cy="365125"/>
          </a:xfrm>
        </p:spPr>
        <p:txBody>
          <a:bodyPr vert="horz" lIns="0" tIns="0" rIns="0" bIns="0" rtlCol="0" anchor="ctr"/>
          <a:lstStyle/>
          <a:p>
            <a:r>
              <a:rPr lang="nl-NL" sz="900" b="0" dirty="0">
                <a:solidFill>
                  <a:srgbClr val="753349"/>
                </a:solidFill>
                <a:latin typeface="+mn-lt"/>
              </a:rPr>
              <a:t>Kennis delen over herstel, behandeling en participatie bij ernstige psychische aandoeningen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8D950E24-C4A2-B56B-D00C-EAE2544F1805}"/>
              </a:ext>
            </a:extLst>
          </p:cNvPr>
          <p:cNvSpPr txBox="1"/>
          <p:nvPr/>
        </p:nvSpPr>
        <p:spPr>
          <a:xfrm>
            <a:off x="1280160" y="2831242"/>
            <a:ext cx="786624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nl-NL" dirty="0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65FF8881-4B61-C153-D533-D4C1981CB4B8}"/>
              </a:ext>
            </a:extLst>
          </p:cNvPr>
          <p:cNvSpPr txBox="1"/>
          <p:nvPr/>
        </p:nvSpPr>
        <p:spPr>
          <a:xfrm>
            <a:off x="1280160" y="1501519"/>
            <a:ext cx="9557886" cy="34299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 dirty="0">
                <a:solidFill>
                  <a:srgbClr val="2E79B1"/>
                </a:solidFill>
                <a:latin typeface="Calibri Light" panose="020F0302020204030204" pitchFamily="34" charset="0"/>
                <a:ea typeface="+mj-ea"/>
                <a:cs typeface="Calibri Light" panose="020F0302020204030204" pitchFamily="34" charset="0"/>
              </a:rPr>
              <a:t>Developments in IPS (new target groups and variety of providers)</a:t>
            </a:r>
            <a:endParaRPr lang="nl-NL" sz="3200" dirty="0">
              <a:solidFill>
                <a:srgbClr val="2E79B1"/>
              </a:solidFill>
              <a:latin typeface="Calibri Light" panose="020F0302020204030204" pitchFamily="34" charset="0"/>
              <a:ea typeface="+mj-ea"/>
              <a:cs typeface="Calibri Light" panose="020F0302020204030204" pitchFamily="34" charset="0"/>
            </a:endParaRPr>
          </a:p>
          <a:p>
            <a:pPr marL="342900" indent="-342900" defTabSz="514487">
              <a:lnSpc>
                <a:spcPct val="90000"/>
              </a:lnSpc>
              <a:spcBef>
                <a:spcPts val="563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kern="0" dirty="0">
                <a:latin typeface="AdvOT1ef757c0"/>
                <a:ea typeface="Calibri" panose="020F0502020204030204" pitchFamily="34" charset="0"/>
              </a:rPr>
              <a:t>IPS gets more and more extended </a:t>
            </a:r>
            <a:r>
              <a:rPr lang="en-US" b="1" kern="0" dirty="0">
                <a:latin typeface="AdvOT1ef757c0"/>
                <a:ea typeface="Calibri" panose="020F0502020204030204" pitchFamily="34" charset="0"/>
              </a:rPr>
              <a:t>to all individuals </a:t>
            </a:r>
            <a:r>
              <a:rPr lang="en-US" kern="0" dirty="0">
                <a:latin typeface="AdvOT1ef757c0"/>
                <a:ea typeface="Calibri" panose="020F0502020204030204" pitchFamily="34" charset="0"/>
              </a:rPr>
              <a:t>with mental illnesses (not only SMI)</a:t>
            </a:r>
            <a:endParaRPr lang="nl-NL" kern="0" dirty="0">
              <a:latin typeface="AdvOT1ef757c0"/>
              <a:ea typeface="Calibri" panose="020F0502020204030204" pitchFamily="34" charset="0"/>
            </a:endParaRPr>
          </a:p>
          <a:p>
            <a:pPr marL="342900" indent="-342900" defTabSz="514487">
              <a:lnSpc>
                <a:spcPct val="90000"/>
              </a:lnSpc>
              <a:spcBef>
                <a:spcPts val="563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kern="0" dirty="0">
                <a:latin typeface="AdvOT1ef757c0"/>
                <a:ea typeface="Calibri" panose="020F0502020204030204" pitchFamily="34" charset="0"/>
              </a:rPr>
              <a:t>Nowadays, for instance in the Netherlands, IPS practices are not only present in community mental health teams, but have also been developed successfully </a:t>
            </a:r>
            <a:r>
              <a:rPr lang="en-US" b="1" kern="0" dirty="0">
                <a:latin typeface="AdvOT1ef757c0"/>
                <a:ea typeface="Calibri" panose="020F0502020204030204" pitchFamily="34" charset="0"/>
              </a:rPr>
              <a:t>in psychiatric community housing </a:t>
            </a:r>
            <a:r>
              <a:rPr lang="nl-NL" b="1" kern="0" dirty="0" err="1">
                <a:latin typeface="AdvOT1ef757c0"/>
                <a:ea typeface="Calibri" panose="020F0502020204030204" pitchFamily="34" charset="0"/>
              </a:rPr>
              <a:t>programmes</a:t>
            </a:r>
            <a:r>
              <a:rPr lang="nl-NL" b="1" kern="0" dirty="0">
                <a:latin typeface="AdvOT1ef757c0"/>
                <a:ea typeface="Calibri" panose="020F0502020204030204" pitchFamily="34" charset="0"/>
              </a:rPr>
              <a:t> </a:t>
            </a:r>
            <a:r>
              <a:rPr lang="nl-NL" kern="0" dirty="0">
                <a:latin typeface="AdvOT1ef757c0"/>
                <a:ea typeface="Calibri" panose="020F0502020204030204" pitchFamily="34" charset="0"/>
              </a:rPr>
              <a:t>(De Winter et al., 2020). </a:t>
            </a:r>
          </a:p>
          <a:p>
            <a:pPr marL="342900" indent="-342900" defTabSz="514487">
              <a:lnSpc>
                <a:spcPct val="90000"/>
              </a:lnSpc>
              <a:spcBef>
                <a:spcPts val="563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kern="0" dirty="0">
                <a:latin typeface="AdvOT1ef757c0"/>
                <a:ea typeface="Calibri" panose="020F0502020204030204" pitchFamily="34" charset="0"/>
              </a:rPr>
              <a:t>In Norway, Sweden and the </a:t>
            </a:r>
            <a:r>
              <a:rPr lang="en-US" kern="0" dirty="0" err="1">
                <a:latin typeface="AdvOT1ef757c0"/>
                <a:ea typeface="Calibri" panose="020F0502020204030204" pitchFamily="34" charset="0"/>
              </a:rPr>
              <a:t>netherlands</a:t>
            </a:r>
            <a:r>
              <a:rPr lang="en-US" kern="0" dirty="0">
                <a:latin typeface="AdvOT1ef757c0"/>
                <a:ea typeface="Calibri" panose="020F0502020204030204" pitchFamily="34" charset="0"/>
              </a:rPr>
              <a:t>, IPS has been made accessible to clients with </a:t>
            </a:r>
            <a:r>
              <a:rPr lang="en-US" b="1" kern="0" dirty="0">
                <a:latin typeface="AdvOT1ef757c0"/>
                <a:ea typeface="Calibri" panose="020F0502020204030204" pitchFamily="34" charset="0"/>
              </a:rPr>
              <a:t>common mental disorders</a:t>
            </a:r>
            <a:r>
              <a:rPr lang="nl-NL" b="1" kern="0" dirty="0">
                <a:latin typeface="AdvOT1ef757c0"/>
                <a:ea typeface="Calibri" panose="020F0502020204030204" pitchFamily="34" charset="0"/>
              </a:rPr>
              <a:t> </a:t>
            </a:r>
            <a:r>
              <a:rPr lang="en-US" b="1" kern="0" dirty="0">
                <a:latin typeface="AdvOT1ef757c0"/>
                <a:ea typeface="Calibri" panose="020F0502020204030204" pitchFamily="34" charset="0"/>
              </a:rPr>
              <a:t>and substance use disorders </a:t>
            </a:r>
            <a:r>
              <a:rPr lang="en-US" kern="0" dirty="0">
                <a:latin typeface="AdvOT1ef757c0"/>
                <a:ea typeface="Calibri" panose="020F0502020204030204" pitchFamily="34" charset="0"/>
              </a:rPr>
              <a:t>(</a:t>
            </a:r>
            <a:r>
              <a:rPr lang="en-US" kern="0" dirty="0" err="1">
                <a:latin typeface="AdvOT1ef757c0"/>
                <a:ea typeface="Calibri" panose="020F0502020204030204" pitchFamily="34" charset="0"/>
              </a:rPr>
              <a:t>Bejerholm</a:t>
            </a:r>
            <a:r>
              <a:rPr lang="en-US" kern="0" dirty="0">
                <a:latin typeface="AdvOT1ef757c0"/>
                <a:ea typeface="Calibri" panose="020F0502020204030204" pitchFamily="34" charset="0"/>
              </a:rPr>
              <a:t> et al., 2017; </a:t>
            </a:r>
            <a:r>
              <a:rPr lang="en-US" kern="0" dirty="0" err="1">
                <a:latin typeface="AdvOT1ef757c0"/>
                <a:ea typeface="Calibri" panose="020F0502020204030204" pitchFamily="34" charset="0"/>
              </a:rPr>
              <a:t>Reme</a:t>
            </a:r>
            <a:r>
              <a:rPr lang="en-US" kern="0" dirty="0">
                <a:latin typeface="AdvOT1ef757c0"/>
                <a:ea typeface="Calibri" panose="020F0502020204030204" pitchFamily="34" charset="0"/>
              </a:rPr>
              <a:t> </a:t>
            </a:r>
            <a:r>
              <a:rPr lang="nl-NL" kern="0" dirty="0">
                <a:latin typeface="AdvOT1ef757c0"/>
                <a:ea typeface="Calibri" panose="020F0502020204030204" pitchFamily="34" charset="0"/>
              </a:rPr>
              <a:t>et al., 2018; </a:t>
            </a:r>
            <a:r>
              <a:rPr lang="nl-NL" kern="0" dirty="0" err="1">
                <a:latin typeface="AdvOT1ef757c0"/>
                <a:ea typeface="Calibri" panose="020F0502020204030204" pitchFamily="34" charset="0"/>
              </a:rPr>
              <a:t>Hellström</a:t>
            </a:r>
            <a:r>
              <a:rPr lang="nl-NL" kern="0" dirty="0">
                <a:latin typeface="AdvOT1ef757c0"/>
                <a:ea typeface="Calibri" panose="020F0502020204030204" pitchFamily="34" charset="0"/>
              </a:rPr>
              <a:t> et al., 2021).</a:t>
            </a:r>
          </a:p>
        </p:txBody>
      </p:sp>
    </p:spTree>
    <p:extLst>
      <p:ext uri="{BB962C8B-B14F-4D97-AF65-F5344CB8AC3E}">
        <p14:creationId xmlns:p14="http://schemas.microsoft.com/office/powerpoint/2010/main" val="16183914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datum 5">
            <a:extLst>
              <a:ext uri="{FF2B5EF4-FFF2-40B4-BE49-F238E27FC236}">
                <a16:creationId xmlns:a16="http://schemas.microsoft.com/office/drawing/2014/main" id="{83D3D7C9-CF66-FA46-A8FB-CF13E32BE32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69200" y="6300001"/>
            <a:ext cx="720000" cy="365125"/>
          </a:xfrm>
        </p:spPr>
        <p:txBody>
          <a:bodyPr vert="horz" lIns="0" tIns="0" rIns="0" bIns="0" rtlCol="0" anchor="ctr"/>
          <a:lstStyle/>
          <a:p>
            <a:fld id="{8B4F8386-9DC0-3B4E-8D55-D49ACB49C943}" type="datetime1">
              <a:rPr lang="nl-NL" sz="900">
                <a:solidFill>
                  <a:srgbClr val="753349"/>
                </a:solidFill>
              </a:rPr>
              <a:t>21-11-2023</a:t>
            </a:fld>
            <a:endParaRPr lang="nl-NL" sz="900" dirty="0">
              <a:solidFill>
                <a:srgbClr val="753349"/>
              </a:solidFill>
            </a:endParaRPr>
          </a:p>
        </p:txBody>
      </p:sp>
      <p:sp>
        <p:nvSpPr>
          <p:cNvPr id="8" name="Tijdelijke aanduiding voor dianummer 8">
            <a:extLst>
              <a:ext uri="{FF2B5EF4-FFF2-40B4-BE49-F238E27FC236}">
                <a16:creationId xmlns:a16="http://schemas.microsoft.com/office/drawing/2014/main" id="{B1BD9555-6163-5241-9E79-656FE904B4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48002" y="6300001"/>
            <a:ext cx="503999" cy="365125"/>
          </a:xfrm>
        </p:spPr>
        <p:txBody>
          <a:bodyPr vert="horz" lIns="0" tIns="0" rIns="0" bIns="0" rtlCol="0" anchor="ctr"/>
          <a:lstStyle/>
          <a:p>
            <a:fld id="{2358F049-0539-3E42-AA29-C449933F54AC}" type="slidenum">
              <a:rPr lang="nl-NL" sz="900">
                <a:solidFill>
                  <a:srgbClr val="753349"/>
                </a:solidFill>
              </a:rPr>
              <a:t>19</a:t>
            </a:fld>
            <a:endParaRPr lang="nl-NL" sz="900" dirty="0">
              <a:solidFill>
                <a:srgbClr val="753349"/>
              </a:solidFill>
            </a:endParaRPr>
          </a:p>
        </p:txBody>
      </p:sp>
      <p:sp>
        <p:nvSpPr>
          <p:cNvPr id="9" name="Tijdelijke aanduiding voor voettekst 7">
            <a:extLst>
              <a:ext uri="{FF2B5EF4-FFF2-40B4-BE49-F238E27FC236}">
                <a16:creationId xmlns:a16="http://schemas.microsoft.com/office/drawing/2014/main" id="{919E022A-7258-8F4E-9EAE-83FA68C9E1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06000" y="6300001"/>
            <a:ext cx="4680000" cy="365125"/>
          </a:xfrm>
        </p:spPr>
        <p:txBody>
          <a:bodyPr vert="horz" lIns="0" tIns="0" rIns="0" bIns="0" rtlCol="0" anchor="ctr"/>
          <a:lstStyle/>
          <a:p>
            <a:r>
              <a:rPr lang="nl-NL" sz="900" b="0" dirty="0">
                <a:solidFill>
                  <a:srgbClr val="753349"/>
                </a:solidFill>
                <a:latin typeface="+mn-lt"/>
              </a:rPr>
              <a:t>Kennis delen over herstel, behandeling en participatie bij ernstige psychische aandoeningen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8D950E24-C4A2-B56B-D00C-EAE2544F1805}"/>
              </a:ext>
            </a:extLst>
          </p:cNvPr>
          <p:cNvSpPr txBox="1"/>
          <p:nvPr/>
        </p:nvSpPr>
        <p:spPr>
          <a:xfrm>
            <a:off x="1280160" y="2831242"/>
            <a:ext cx="786624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nl-NL" dirty="0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65FF8881-4B61-C153-D533-D4C1981CB4B8}"/>
              </a:ext>
            </a:extLst>
          </p:cNvPr>
          <p:cNvSpPr txBox="1"/>
          <p:nvPr/>
        </p:nvSpPr>
        <p:spPr>
          <a:xfrm>
            <a:off x="1280160" y="1501519"/>
            <a:ext cx="9557886" cy="7362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 dirty="0">
                <a:solidFill>
                  <a:srgbClr val="2E79B1"/>
                </a:solidFill>
                <a:latin typeface="Calibri Light" panose="020F0302020204030204" pitchFamily="34" charset="0"/>
                <a:ea typeface="+mj-ea"/>
                <a:cs typeface="Calibri Light" panose="020F0302020204030204" pitchFamily="34" charset="0"/>
              </a:rPr>
              <a:t>Developments in IPS (variety of providers)</a:t>
            </a:r>
          </a:p>
          <a:p>
            <a:pPr defTabSz="514487">
              <a:lnSpc>
                <a:spcPct val="90000"/>
              </a:lnSpc>
              <a:spcBef>
                <a:spcPts val="563"/>
              </a:spcBef>
              <a:spcAft>
                <a:spcPts val="800"/>
              </a:spcAft>
            </a:pPr>
            <a:r>
              <a:rPr lang="en-US" b="1" kern="0" dirty="0">
                <a:latin typeface="AdvOT1ef757c0"/>
                <a:ea typeface="Calibri" panose="020F0502020204030204" pitchFamily="34" charset="0"/>
              </a:rPr>
              <a:t>Second, there is an increasing variety of IPS providers. </a:t>
            </a:r>
          </a:p>
          <a:p>
            <a:pPr marL="342900" indent="-342900" defTabSz="514487">
              <a:lnSpc>
                <a:spcPct val="90000"/>
              </a:lnSpc>
              <a:spcBef>
                <a:spcPts val="563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US" kern="0" dirty="0">
              <a:latin typeface="AdvOT1ef757c0"/>
              <a:ea typeface="Calibri" panose="020F0502020204030204" pitchFamily="34" charset="0"/>
            </a:endParaRPr>
          </a:p>
          <a:p>
            <a:pPr marL="285750" indent="-285750" defTabSz="514487">
              <a:lnSpc>
                <a:spcPct val="90000"/>
              </a:lnSpc>
              <a:spcBef>
                <a:spcPts val="563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kern="0" dirty="0">
                <a:latin typeface="AdvOT1ef757c0"/>
                <a:ea typeface="Calibri" panose="020F0502020204030204" pitchFamily="34" charset="0"/>
              </a:rPr>
              <a:t>Originally, mental healthcare organizations have been the main actors adopting IPS practices. </a:t>
            </a:r>
          </a:p>
          <a:p>
            <a:pPr marL="285750" indent="-285750" defTabSz="514487">
              <a:lnSpc>
                <a:spcPct val="90000"/>
              </a:lnSpc>
              <a:spcBef>
                <a:spcPts val="563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kern="0" dirty="0">
                <a:latin typeface="AdvOT1ef757c0"/>
                <a:ea typeface="Calibri" panose="020F0502020204030204" pitchFamily="34" charset="0"/>
              </a:rPr>
              <a:t>In some European countries, IPS is mainly provided by (contracting organizations of) municipal social service departments (e.g. in Denmark, Norway and Sweden).</a:t>
            </a:r>
          </a:p>
          <a:p>
            <a:pPr marL="342900" indent="-342900" defTabSz="514487">
              <a:lnSpc>
                <a:spcPct val="90000"/>
              </a:lnSpc>
              <a:spcBef>
                <a:spcPts val="563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kern="0" dirty="0">
                <a:latin typeface="AdvOT1ef757c0"/>
                <a:ea typeface="Calibri" panose="020F0502020204030204" pitchFamily="34" charset="0"/>
              </a:rPr>
              <a:t>To attain optimal adoption and sustainability, now systems tend to form broad coalitions and shared ownership of IPS, including at both local and national levels, mental healthcare providers, general social service</a:t>
            </a:r>
            <a:r>
              <a:rPr lang="en-US" sz="1800" kern="0" dirty="0">
                <a:solidFill>
                  <a:srgbClr val="000000"/>
                </a:solidFill>
                <a:effectLst/>
                <a:latin typeface="AdvOT1ef757c0"/>
                <a:ea typeface="Calibri" panose="020F0502020204030204" pitchFamily="34" charset="0"/>
                <a:cs typeface="AdvOT1ef757c0"/>
              </a:rPr>
              <a:t> services and employment services, the vocational rehabilitation system, service users and family organizations and (in some countries) health insurance companies </a:t>
            </a:r>
            <a:endParaRPr lang="en-US" kern="0" dirty="0">
              <a:latin typeface="AdvOT1ef757c0"/>
              <a:ea typeface="Calibri" panose="020F0502020204030204" pitchFamily="34" charset="0"/>
            </a:endParaRPr>
          </a:p>
          <a:p>
            <a:pPr defTabSz="514487">
              <a:lnSpc>
                <a:spcPct val="90000"/>
              </a:lnSpc>
              <a:spcBef>
                <a:spcPts val="563"/>
              </a:spcBef>
              <a:spcAft>
                <a:spcPts val="800"/>
              </a:spcAft>
            </a:pPr>
            <a:endParaRPr lang="nl-NL" kern="0" dirty="0">
              <a:latin typeface="AdvOT1ef757c0"/>
              <a:ea typeface="Calibri" panose="020F0502020204030204" pitchFamily="34" charset="0"/>
            </a:endParaRPr>
          </a:p>
          <a:p>
            <a:pPr marL="342900" indent="-342900" defTabSz="514487">
              <a:lnSpc>
                <a:spcPct val="90000"/>
              </a:lnSpc>
              <a:spcBef>
                <a:spcPts val="563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b="1" kern="0" dirty="0">
                <a:latin typeface="AdvOT1ef757c0"/>
                <a:ea typeface="Calibri" panose="020F0502020204030204" pitchFamily="34" charset="0"/>
              </a:rPr>
              <a:t>This development also raises the problem of how to ensure increased access to IPS without compromising fidelity (Bond et al., 2020). </a:t>
            </a:r>
            <a:endParaRPr lang="nl-NL" b="1" kern="0" dirty="0">
              <a:latin typeface="AdvOT1ef757c0"/>
              <a:ea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3200" dirty="0">
              <a:solidFill>
                <a:srgbClr val="2E79B1"/>
              </a:solidFill>
              <a:latin typeface="Calibri Light" panose="020F0302020204030204" pitchFamily="34" charset="0"/>
              <a:ea typeface="+mj-ea"/>
              <a:cs typeface="Calibri Light" panose="020F03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3200" dirty="0">
              <a:solidFill>
                <a:srgbClr val="2E79B1"/>
              </a:solidFill>
              <a:latin typeface="Calibri Light" panose="020F0302020204030204" pitchFamily="34" charset="0"/>
              <a:ea typeface="+mj-ea"/>
              <a:cs typeface="Calibri Light" panose="020F03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3200" dirty="0">
              <a:solidFill>
                <a:srgbClr val="2E79B1"/>
              </a:solidFill>
              <a:latin typeface="Calibri Light" panose="020F0302020204030204" pitchFamily="34" charset="0"/>
              <a:ea typeface="+mj-ea"/>
              <a:cs typeface="Calibri Light" panose="020F03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nl-NL" sz="3200" dirty="0">
              <a:solidFill>
                <a:srgbClr val="2E79B1"/>
              </a:solidFill>
              <a:latin typeface="Calibri Light" panose="020F0302020204030204" pitchFamily="34" charset="0"/>
              <a:ea typeface="+mj-ea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71647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4247AC9-DC90-5F44-9386-BFCE570F2A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nl-NL" sz="32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Our</a:t>
            </a:r>
            <a:r>
              <a:rPr lang="nl-NL" sz="32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nl-NL" sz="32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history</a:t>
            </a:r>
            <a:r>
              <a:rPr lang="nl-NL" sz="32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nl-NL" sz="32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with</a:t>
            </a:r>
            <a:r>
              <a:rPr lang="nl-NL" sz="3200" dirty="0">
                <a:latin typeface="Calibri Light" panose="020F0302020204030204" pitchFamily="34" charset="0"/>
                <a:cs typeface="Calibri Light" panose="020F0302020204030204" pitchFamily="34" charset="0"/>
              </a:rPr>
              <a:t> IPS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8D590F1-5A17-2E44-BD00-C849FA73F2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40002" y="2519999"/>
            <a:ext cx="9311999" cy="378000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nl-NL" sz="1600" b="1" dirty="0">
                <a:solidFill>
                  <a:srgbClr val="00B0F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2002</a:t>
            </a:r>
            <a:r>
              <a:rPr lang="nl-NL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: 			</a:t>
            </a:r>
            <a:r>
              <a:rPr lang="nl-NL" sz="16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IPS </a:t>
            </a:r>
            <a:r>
              <a:rPr lang="nl-NL" sz="1600" dirty="0" err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introduced</a:t>
            </a:r>
            <a:r>
              <a:rPr lang="nl-NL" sz="16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in </a:t>
            </a:r>
            <a:r>
              <a:rPr lang="nl-NL" sz="1600" dirty="0" err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the</a:t>
            </a:r>
            <a:r>
              <a:rPr lang="nl-NL" sz="16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Netherlands </a:t>
            </a:r>
            <a:r>
              <a:rPr lang="nl-NL" sz="1600" dirty="0" err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through</a:t>
            </a:r>
            <a:r>
              <a:rPr lang="nl-NL" sz="16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Jaap van Weeghel</a:t>
            </a:r>
          </a:p>
          <a:p>
            <a:pPr marL="0" indent="0">
              <a:buNone/>
            </a:pPr>
            <a:endParaRPr lang="nl-NL" sz="1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>
              <a:buNone/>
            </a:pPr>
            <a:r>
              <a:rPr lang="nl-NL" sz="1600" b="1" dirty="0">
                <a:solidFill>
                  <a:srgbClr val="00B05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2003 – 2006</a:t>
            </a:r>
            <a:r>
              <a:rPr lang="nl-NL" sz="16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:		</a:t>
            </a:r>
            <a:r>
              <a:rPr lang="nl-NL" sz="1600" dirty="0" err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Implementation</a:t>
            </a:r>
            <a:r>
              <a:rPr lang="nl-NL" sz="16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nl-NL" sz="1600" dirty="0" err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study</a:t>
            </a:r>
            <a:r>
              <a:rPr lang="nl-NL" sz="16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nl-NL" sz="16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 4 Dutch MHC </a:t>
            </a:r>
            <a:r>
              <a:rPr lang="nl-NL" sz="1600" dirty="0" err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organizations</a:t>
            </a:r>
            <a:r>
              <a:rPr lang="nl-NL" sz="16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 </a:t>
            </a:r>
            <a:r>
              <a:rPr lang="nl-NL" sz="1600" dirty="0" err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implemented</a:t>
            </a:r>
            <a:r>
              <a:rPr lang="nl-NL" sz="16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 IPS (Van Erp et al., 2007)</a:t>
            </a:r>
          </a:p>
          <a:p>
            <a:pPr marL="0" indent="0">
              <a:buNone/>
            </a:pPr>
            <a:endParaRPr lang="nl-NL" sz="16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nl-NL" sz="1600" b="1" dirty="0">
                <a:solidFill>
                  <a:srgbClr val="7030A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2007 – 2014</a:t>
            </a:r>
            <a:r>
              <a:rPr lang="nl-NL" sz="16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:</a:t>
            </a:r>
            <a:r>
              <a:rPr lang="nl-NL" sz="16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	</a:t>
            </a:r>
            <a:r>
              <a:rPr lang="nl-NL" sz="1600" dirty="0" err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Involved</a:t>
            </a:r>
            <a:r>
              <a:rPr lang="nl-NL" sz="16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in 2 </a:t>
            </a:r>
            <a:r>
              <a:rPr lang="nl-NL" sz="1600" dirty="0" err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RCT’s</a:t>
            </a:r>
            <a:r>
              <a:rPr lang="nl-NL" sz="16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: </a:t>
            </a:r>
          </a:p>
          <a:p>
            <a:pPr marL="0" indent="0">
              <a:buNone/>
            </a:pPr>
            <a:r>
              <a:rPr lang="nl-NL" sz="16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			EQOLISE (Burns et al., 2007) </a:t>
            </a:r>
            <a:r>
              <a:rPr lang="nl-NL" sz="16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 no </a:t>
            </a:r>
            <a:r>
              <a:rPr lang="nl-NL" sz="1600" dirty="0" err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indications</a:t>
            </a:r>
            <a:r>
              <a:rPr lang="nl-NL" sz="16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 of effect in </a:t>
            </a:r>
            <a:r>
              <a:rPr lang="nl-NL" sz="1600" dirty="0" err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the</a:t>
            </a:r>
            <a:r>
              <a:rPr lang="nl-NL" sz="16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 Netherlands</a:t>
            </a:r>
          </a:p>
          <a:p>
            <a:pPr marL="0" indent="0">
              <a:buNone/>
            </a:pPr>
            <a:r>
              <a:rPr lang="nl-NL" sz="16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			Dutch RCT (Michon et al., 2014)  Significant </a:t>
            </a:r>
            <a:r>
              <a:rPr lang="nl-NL" sz="1600" dirty="0" err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effectiveness</a:t>
            </a:r>
            <a:r>
              <a:rPr lang="nl-NL" sz="16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 </a:t>
            </a:r>
            <a:r>
              <a:rPr lang="nl-NL" sz="1600" dirty="0" err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indicated</a:t>
            </a:r>
            <a:endParaRPr lang="nl-NL" sz="16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nl-NL" sz="16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nl-NL" sz="1600" b="1" dirty="0">
                <a:solidFill>
                  <a:schemeClr val="accent2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2017 - now</a:t>
            </a:r>
            <a:r>
              <a:rPr lang="nl-NL" sz="16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:		</a:t>
            </a:r>
            <a:r>
              <a:rPr lang="nl-NL" sz="1600" dirty="0" err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Structural</a:t>
            </a:r>
            <a:r>
              <a:rPr lang="nl-NL" sz="16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 </a:t>
            </a:r>
            <a:r>
              <a:rPr lang="nl-NL" sz="1600" dirty="0" err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funding</a:t>
            </a:r>
            <a:r>
              <a:rPr lang="nl-NL" sz="16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 for IPS for </a:t>
            </a:r>
            <a:r>
              <a:rPr lang="nl-NL" sz="1600" dirty="0" err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people</a:t>
            </a:r>
            <a:r>
              <a:rPr lang="nl-NL" sz="16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 </a:t>
            </a:r>
            <a:r>
              <a:rPr lang="nl-NL" sz="1600" dirty="0" err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with</a:t>
            </a:r>
            <a:r>
              <a:rPr lang="nl-NL" sz="16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 SMI and a </a:t>
            </a:r>
            <a:r>
              <a:rPr lang="nl-NL" sz="1600" dirty="0" err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disability</a:t>
            </a:r>
            <a:r>
              <a:rPr lang="nl-NL" sz="16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 benefit </a:t>
            </a:r>
            <a:r>
              <a:rPr lang="nl-NL" sz="1600" dirty="0" err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by</a:t>
            </a:r>
            <a:r>
              <a:rPr lang="nl-NL" sz="16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 National Employee 				Insurance Agency</a:t>
            </a:r>
          </a:p>
          <a:p>
            <a:pPr marL="0" indent="0">
              <a:buNone/>
            </a:pPr>
            <a:endParaRPr lang="nl-NL" sz="1600" b="1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nl-NL" sz="16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2019 – now</a:t>
            </a:r>
            <a:r>
              <a:rPr lang="nl-NL" sz="16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:		</a:t>
            </a:r>
            <a:r>
              <a:rPr lang="nl-NL" sz="1600" dirty="0" err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Implementation</a:t>
            </a:r>
            <a:r>
              <a:rPr lang="nl-NL" sz="16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 </a:t>
            </a:r>
            <a:r>
              <a:rPr lang="nl-NL" sz="1600" dirty="0" err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study</a:t>
            </a:r>
            <a:r>
              <a:rPr lang="nl-NL" sz="16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 IPS for CMD (De Winter et al., in </a:t>
            </a:r>
            <a:r>
              <a:rPr lang="nl-NL" sz="1600" dirty="0" err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progress</a:t>
            </a:r>
            <a:r>
              <a:rPr lang="nl-NL" sz="16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)</a:t>
            </a:r>
          </a:p>
          <a:p>
            <a:pPr marL="0" indent="0">
              <a:buNone/>
            </a:pPr>
            <a:endParaRPr lang="nl-NL" sz="1600" b="1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nl-NL" sz="1600" b="1" dirty="0">
                <a:solidFill>
                  <a:srgbClr val="C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2021 – 2023</a:t>
            </a:r>
            <a:r>
              <a:rPr lang="nl-NL" sz="16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		National </a:t>
            </a:r>
            <a:r>
              <a:rPr lang="nl-NL" sz="1600" dirty="0" err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collaboration</a:t>
            </a:r>
            <a:r>
              <a:rPr lang="nl-NL" sz="16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nl-NL" sz="1600" dirty="0" err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with</a:t>
            </a:r>
            <a:r>
              <a:rPr lang="nl-NL" sz="16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nl-NL" sz="1600" dirty="0" err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municipalities</a:t>
            </a:r>
            <a:r>
              <a:rPr lang="nl-NL" sz="16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and </a:t>
            </a:r>
            <a:r>
              <a:rPr lang="nl-NL" sz="1600" dirty="0" err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labour</a:t>
            </a:r>
            <a:r>
              <a:rPr lang="nl-NL" sz="16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market </a:t>
            </a:r>
            <a:r>
              <a:rPr lang="nl-NL" sz="1600" dirty="0" err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regions</a:t>
            </a:r>
            <a:r>
              <a:rPr lang="nl-NL" sz="16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nl-NL" sz="16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  </a:t>
            </a:r>
            <a:r>
              <a:rPr lang="nl-NL" sz="1600" dirty="0" err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funding</a:t>
            </a:r>
            <a:r>
              <a:rPr lang="nl-NL" sz="16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 for </a:t>
            </a:r>
          </a:p>
          <a:p>
            <a:pPr marL="0" indent="0">
              <a:buNone/>
            </a:pPr>
            <a:r>
              <a:rPr lang="nl-NL" sz="16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			IPS </a:t>
            </a:r>
            <a:r>
              <a:rPr lang="nl-NL" sz="1600" dirty="0" err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by</a:t>
            </a:r>
            <a:r>
              <a:rPr lang="nl-NL" sz="16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 </a:t>
            </a:r>
            <a:r>
              <a:rPr lang="nl-NL" sz="1600" dirty="0" err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municipalities</a:t>
            </a:r>
            <a:r>
              <a:rPr lang="nl-NL" sz="16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 (for </a:t>
            </a:r>
            <a:r>
              <a:rPr lang="nl-NL" sz="1600" dirty="0" err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people</a:t>
            </a:r>
            <a:r>
              <a:rPr lang="nl-NL" sz="16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 on </a:t>
            </a:r>
            <a:r>
              <a:rPr lang="nl-NL" sz="1600" dirty="0" err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social</a:t>
            </a:r>
            <a:r>
              <a:rPr lang="nl-NL" sz="16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 benefit)  in 2023 and 2024. </a:t>
            </a:r>
            <a:r>
              <a:rPr lang="nl-NL" sz="1600" dirty="0" err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Advocating</a:t>
            </a:r>
            <a:r>
              <a:rPr lang="nl-NL" sz="16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 for </a:t>
            </a:r>
            <a:r>
              <a:rPr lang="nl-NL" sz="1600" dirty="0" err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structural</a:t>
            </a:r>
            <a:r>
              <a:rPr lang="nl-NL" sz="16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 			</a:t>
            </a:r>
            <a:r>
              <a:rPr lang="nl-NL" sz="1600" dirty="0" err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funding</a:t>
            </a:r>
            <a:r>
              <a:rPr lang="nl-NL" sz="16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 </a:t>
            </a:r>
            <a:r>
              <a:rPr lang="nl-NL" sz="1600" dirty="0" err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after</a:t>
            </a:r>
            <a:r>
              <a:rPr lang="nl-NL" sz="16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 2024</a:t>
            </a:r>
            <a:endParaRPr lang="nl-NL" sz="1600" b="1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7" name="Tijdelijke aanduiding voor datum 5">
            <a:extLst>
              <a:ext uri="{FF2B5EF4-FFF2-40B4-BE49-F238E27FC236}">
                <a16:creationId xmlns:a16="http://schemas.microsoft.com/office/drawing/2014/main" id="{83D3D7C9-CF66-FA46-A8FB-CF13E32BE32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69200" y="6300001"/>
            <a:ext cx="720000" cy="365125"/>
          </a:xfrm>
        </p:spPr>
        <p:txBody>
          <a:bodyPr vert="horz" lIns="0" tIns="0" rIns="0" bIns="0" rtlCol="0" anchor="ctr"/>
          <a:lstStyle/>
          <a:p>
            <a:fld id="{8B4F8386-9DC0-3B4E-8D55-D49ACB49C943}" type="datetime1">
              <a:rPr lang="nl-NL" sz="900">
                <a:solidFill>
                  <a:srgbClr val="753349"/>
                </a:solidFill>
              </a:rPr>
              <a:t>21-11-2023</a:t>
            </a:fld>
            <a:endParaRPr lang="nl-NL" sz="900" dirty="0">
              <a:solidFill>
                <a:srgbClr val="753349"/>
              </a:solidFill>
            </a:endParaRPr>
          </a:p>
        </p:txBody>
      </p:sp>
      <p:sp>
        <p:nvSpPr>
          <p:cNvPr id="8" name="Tijdelijke aanduiding voor dianummer 8">
            <a:extLst>
              <a:ext uri="{FF2B5EF4-FFF2-40B4-BE49-F238E27FC236}">
                <a16:creationId xmlns:a16="http://schemas.microsoft.com/office/drawing/2014/main" id="{B1BD9555-6163-5241-9E79-656FE904B4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48002" y="6300001"/>
            <a:ext cx="503999" cy="365125"/>
          </a:xfrm>
        </p:spPr>
        <p:txBody>
          <a:bodyPr vert="horz" lIns="0" tIns="0" rIns="0" bIns="0" rtlCol="0" anchor="ctr"/>
          <a:lstStyle/>
          <a:p>
            <a:fld id="{2358F049-0539-3E42-AA29-C449933F54AC}" type="slidenum">
              <a:rPr lang="nl-NL" sz="900">
                <a:solidFill>
                  <a:srgbClr val="753349"/>
                </a:solidFill>
              </a:rPr>
              <a:t>2</a:t>
            </a:fld>
            <a:endParaRPr lang="nl-NL" sz="900" dirty="0">
              <a:solidFill>
                <a:srgbClr val="753349"/>
              </a:solidFill>
            </a:endParaRPr>
          </a:p>
        </p:txBody>
      </p:sp>
      <p:sp>
        <p:nvSpPr>
          <p:cNvPr id="9" name="Tijdelijke aanduiding voor voettekst 7">
            <a:extLst>
              <a:ext uri="{FF2B5EF4-FFF2-40B4-BE49-F238E27FC236}">
                <a16:creationId xmlns:a16="http://schemas.microsoft.com/office/drawing/2014/main" id="{919E022A-7258-8F4E-9EAE-83FA68C9E1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06000" y="6300001"/>
            <a:ext cx="4680000" cy="365125"/>
          </a:xfrm>
        </p:spPr>
        <p:txBody>
          <a:bodyPr vert="horz" lIns="0" tIns="0" rIns="0" bIns="0" rtlCol="0" anchor="ctr"/>
          <a:lstStyle/>
          <a:p>
            <a:r>
              <a:rPr lang="nl-NL" sz="900" b="0" dirty="0">
                <a:solidFill>
                  <a:srgbClr val="753349"/>
                </a:solidFill>
                <a:latin typeface="+mn-lt"/>
              </a:rPr>
              <a:t>Kennis delen over herstel, behandeling en participatie bij ernstige psychische aandoeningen</a:t>
            </a:r>
          </a:p>
        </p:txBody>
      </p:sp>
    </p:spTree>
    <p:extLst>
      <p:ext uri="{BB962C8B-B14F-4D97-AF65-F5344CB8AC3E}">
        <p14:creationId xmlns:p14="http://schemas.microsoft.com/office/powerpoint/2010/main" val="20970920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datum 5">
            <a:extLst>
              <a:ext uri="{FF2B5EF4-FFF2-40B4-BE49-F238E27FC236}">
                <a16:creationId xmlns:a16="http://schemas.microsoft.com/office/drawing/2014/main" id="{83D3D7C9-CF66-FA46-A8FB-CF13E32BE32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69200" y="6300001"/>
            <a:ext cx="720000" cy="365125"/>
          </a:xfrm>
        </p:spPr>
        <p:txBody>
          <a:bodyPr vert="horz" lIns="0" tIns="0" rIns="0" bIns="0" rtlCol="0" anchor="ctr"/>
          <a:lstStyle/>
          <a:p>
            <a:fld id="{8B4F8386-9DC0-3B4E-8D55-D49ACB49C943}" type="datetime1">
              <a:rPr lang="nl-NL" sz="900">
                <a:solidFill>
                  <a:srgbClr val="753349"/>
                </a:solidFill>
              </a:rPr>
              <a:t>21-11-2023</a:t>
            </a:fld>
            <a:endParaRPr lang="nl-NL" sz="900" dirty="0">
              <a:solidFill>
                <a:srgbClr val="753349"/>
              </a:solidFill>
            </a:endParaRPr>
          </a:p>
        </p:txBody>
      </p:sp>
      <p:sp>
        <p:nvSpPr>
          <p:cNvPr id="8" name="Tijdelijke aanduiding voor dianummer 8">
            <a:extLst>
              <a:ext uri="{FF2B5EF4-FFF2-40B4-BE49-F238E27FC236}">
                <a16:creationId xmlns:a16="http://schemas.microsoft.com/office/drawing/2014/main" id="{B1BD9555-6163-5241-9E79-656FE904B4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48002" y="6300001"/>
            <a:ext cx="503999" cy="365125"/>
          </a:xfrm>
        </p:spPr>
        <p:txBody>
          <a:bodyPr vert="horz" lIns="0" tIns="0" rIns="0" bIns="0" rtlCol="0" anchor="ctr"/>
          <a:lstStyle/>
          <a:p>
            <a:fld id="{2358F049-0539-3E42-AA29-C449933F54AC}" type="slidenum">
              <a:rPr lang="nl-NL" sz="900">
                <a:solidFill>
                  <a:srgbClr val="753349"/>
                </a:solidFill>
              </a:rPr>
              <a:t>20</a:t>
            </a:fld>
            <a:endParaRPr lang="nl-NL" sz="900" dirty="0">
              <a:solidFill>
                <a:srgbClr val="753349"/>
              </a:solidFill>
            </a:endParaRPr>
          </a:p>
        </p:txBody>
      </p:sp>
      <p:sp>
        <p:nvSpPr>
          <p:cNvPr id="9" name="Tijdelijke aanduiding voor voettekst 7">
            <a:extLst>
              <a:ext uri="{FF2B5EF4-FFF2-40B4-BE49-F238E27FC236}">
                <a16:creationId xmlns:a16="http://schemas.microsoft.com/office/drawing/2014/main" id="{919E022A-7258-8F4E-9EAE-83FA68C9E1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06000" y="6300001"/>
            <a:ext cx="4680000" cy="365125"/>
          </a:xfrm>
        </p:spPr>
        <p:txBody>
          <a:bodyPr vert="horz" lIns="0" tIns="0" rIns="0" bIns="0" rtlCol="0" anchor="ctr"/>
          <a:lstStyle/>
          <a:p>
            <a:r>
              <a:rPr lang="nl-NL" sz="900" b="0" dirty="0">
                <a:solidFill>
                  <a:srgbClr val="753349"/>
                </a:solidFill>
                <a:latin typeface="+mn-lt"/>
              </a:rPr>
              <a:t>Kennis delen over herstel, behandeling en participatie bij ernstige psychische aandoeningen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8D950E24-C4A2-B56B-D00C-EAE2544F1805}"/>
              </a:ext>
            </a:extLst>
          </p:cNvPr>
          <p:cNvSpPr txBox="1"/>
          <p:nvPr/>
        </p:nvSpPr>
        <p:spPr>
          <a:xfrm>
            <a:off x="1280160" y="2831242"/>
            <a:ext cx="786624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nl-NL" dirty="0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65FF8881-4B61-C153-D533-D4C1981CB4B8}"/>
              </a:ext>
            </a:extLst>
          </p:cNvPr>
          <p:cNvSpPr txBox="1"/>
          <p:nvPr/>
        </p:nvSpPr>
        <p:spPr>
          <a:xfrm>
            <a:off x="1280160" y="1501519"/>
            <a:ext cx="9557886" cy="3811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en-US" sz="3200" dirty="0">
                <a:solidFill>
                  <a:srgbClr val="2E79B1"/>
                </a:solidFill>
                <a:latin typeface="Calibri Light" panose="020F0302020204030204" pitchFamily="34" charset="0"/>
                <a:ea typeface="+mj-ea"/>
                <a:cs typeface="Calibri Light" panose="020F0302020204030204" pitchFamily="34" charset="0"/>
              </a:rPr>
              <a:t>Development in the use of additional interventions to reinforce the effects of IPS 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endParaRPr lang="en-US" kern="0" dirty="0">
              <a:solidFill>
                <a:srgbClr val="000000"/>
              </a:solidFill>
              <a:latin typeface="AdvOT1ef757c0"/>
              <a:ea typeface="Calibri" panose="020F0502020204030204" pitchFamily="34" charset="0"/>
              <a:cs typeface="AdvOT1ef757c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kern="0" dirty="0">
                <a:solidFill>
                  <a:srgbClr val="000000"/>
                </a:solidFill>
                <a:effectLst/>
                <a:latin typeface="AdvOT1ef757c0"/>
                <a:ea typeface="Calibri" panose="020F0502020204030204" pitchFamily="34" charset="0"/>
                <a:cs typeface="AdvOT1ef757c0"/>
              </a:rPr>
              <a:t> Examples of add-on interventions are:</a:t>
            </a:r>
            <a:endParaRPr lang="nl-NL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nl-NL" sz="1800" kern="0" dirty="0" err="1">
                <a:solidFill>
                  <a:srgbClr val="000000"/>
                </a:solidFill>
                <a:effectLst/>
                <a:latin typeface="AdvOT1ef757c0"/>
                <a:ea typeface="Calibri" panose="020F0502020204030204" pitchFamily="34" charset="0"/>
                <a:cs typeface="AdvOT1ef757c0"/>
              </a:rPr>
              <a:t>cognitive</a:t>
            </a:r>
            <a:r>
              <a:rPr lang="nl-NL" sz="1800" kern="0" dirty="0">
                <a:solidFill>
                  <a:srgbClr val="000000"/>
                </a:solidFill>
                <a:effectLst/>
                <a:latin typeface="AdvOT1ef757c0"/>
                <a:ea typeface="Calibri" panose="020F0502020204030204" pitchFamily="34" charset="0"/>
                <a:cs typeface="AdvOT1ef757c0"/>
              </a:rPr>
              <a:t> </a:t>
            </a:r>
            <a:r>
              <a:rPr lang="nl-NL" sz="1800" kern="0" dirty="0" err="1">
                <a:solidFill>
                  <a:srgbClr val="000000"/>
                </a:solidFill>
                <a:effectLst/>
                <a:latin typeface="AdvOT1ef757c0"/>
                <a:ea typeface="Calibri" panose="020F0502020204030204" pitchFamily="34" charset="0"/>
                <a:cs typeface="AdvOT1ef757c0"/>
              </a:rPr>
              <a:t>remediation</a:t>
            </a:r>
            <a:r>
              <a:rPr lang="nl-NL" sz="1800" kern="0" dirty="0">
                <a:solidFill>
                  <a:srgbClr val="000000"/>
                </a:solidFill>
                <a:effectLst/>
                <a:latin typeface="AdvOT1ef757c0"/>
                <a:ea typeface="Calibri" panose="020F0502020204030204" pitchFamily="34" charset="0"/>
                <a:cs typeface="AdvOT1ef757c0"/>
              </a:rPr>
              <a:t> (</a:t>
            </a:r>
            <a:r>
              <a:rPr lang="nl-NL" sz="1800" kern="0" dirty="0" err="1">
                <a:solidFill>
                  <a:srgbClr val="000000"/>
                </a:solidFill>
                <a:effectLst/>
                <a:latin typeface="AdvOT1ef757c0"/>
                <a:ea typeface="Calibri" panose="020F0502020204030204" pitchFamily="34" charset="0"/>
                <a:cs typeface="AdvOT1ef757c0"/>
              </a:rPr>
              <a:t>McGurk</a:t>
            </a:r>
            <a:r>
              <a:rPr lang="nl-NL" sz="1800" kern="0" dirty="0">
                <a:solidFill>
                  <a:srgbClr val="000000"/>
                </a:solidFill>
                <a:effectLst/>
                <a:latin typeface="AdvOT1ef757c0"/>
                <a:ea typeface="Calibri" panose="020F0502020204030204" pitchFamily="34" charset="0"/>
                <a:cs typeface="AdvOT1ef757c0"/>
              </a:rPr>
              <a:t> </a:t>
            </a:r>
            <a:r>
              <a:rPr lang="nl-NL" sz="1800" kern="0" dirty="0">
                <a:solidFill>
                  <a:srgbClr val="000000"/>
                </a:solidFill>
                <a:effectLst/>
                <a:latin typeface="AdvOT7d6df7ab.I"/>
                <a:ea typeface="Calibri" panose="020F0502020204030204" pitchFamily="34" charset="0"/>
                <a:cs typeface="AdvOT7d6df7ab.I"/>
              </a:rPr>
              <a:t>et al</a:t>
            </a:r>
            <a:r>
              <a:rPr lang="nl-NL" sz="1800" kern="0" dirty="0">
                <a:solidFill>
                  <a:srgbClr val="000000"/>
                </a:solidFill>
                <a:effectLst/>
                <a:latin typeface="AdvOT1ef757c0"/>
                <a:ea typeface="Calibri" panose="020F0502020204030204" pitchFamily="34" charset="0"/>
                <a:cs typeface="AdvOT1ef757c0"/>
              </a:rPr>
              <a:t>., </a:t>
            </a:r>
            <a:r>
              <a:rPr lang="nl-NL" sz="1800" kern="0" dirty="0">
                <a:solidFill>
                  <a:srgbClr val="0000FF"/>
                </a:solidFill>
                <a:effectLst/>
                <a:latin typeface="AdvOT1ef757c0"/>
                <a:ea typeface="Calibri" panose="020F0502020204030204" pitchFamily="34" charset="0"/>
                <a:cs typeface="AdvOT1ef757c0"/>
              </a:rPr>
              <a:t>2015</a:t>
            </a:r>
            <a:r>
              <a:rPr lang="nl-NL" sz="1800" kern="0" dirty="0">
                <a:solidFill>
                  <a:srgbClr val="000000"/>
                </a:solidFill>
                <a:effectLst/>
                <a:latin typeface="AdvOT1ef757c0"/>
                <a:ea typeface="Calibri" panose="020F0502020204030204" pitchFamily="34" charset="0"/>
                <a:cs typeface="AdvOT1ef757c0"/>
              </a:rPr>
              <a:t>; </a:t>
            </a:r>
            <a:r>
              <a:rPr lang="nl-NL" sz="1800" kern="0" dirty="0" err="1">
                <a:solidFill>
                  <a:srgbClr val="000000"/>
                </a:solidFill>
                <a:effectLst/>
                <a:latin typeface="AdvOT1ef757c0"/>
                <a:ea typeface="Calibri" panose="020F0502020204030204" pitchFamily="34" charset="0"/>
                <a:cs typeface="AdvOT1ef757c0"/>
              </a:rPr>
              <a:t>Christensen</a:t>
            </a:r>
            <a:r>
              <a:rPr lang="nl-NL" sz="1800" kern="0" dirty="0">
                <a:solidFill>
                  <a:srgbClr val="000000"/>
                </a:solidFill>
                <a:effectLst/>
                <a:latin typeface="AdvOT1ef757c0"/>
                <a:ea typeface="Calibri" panose="020F0502020204030204" pitchFamily="34" charset="0"/>
                <a:cs typeface="AdvOT1ef757c0"/>
              </a:rPr>
              <a:t> </a:t>
            </a:r>
            <a:r>
              <a:rPr lang="nl-NL" sz="1800" kern="0" dirty="0">
                <a:solidFill>
                  <a:srgbClr val="000000"/>
                </a:solidFill>
                <a:effectLst/>
                <a:latin typeface="AdvOT7d6df7ab.I"/>
                <a:ea typeface="Calibri" panose="020F0502020204030204" pitchFamily="34" charset="0"/>
                <a:cs typeface="AdvOT7d6df7ab.I"/>
              </a:rPr>
              <a:t>et al</a:t>
            </a:r>
            <a:r>
              <a:rPr lang="nl-NL" sz="1800" kern="0" dirty="0">
                <a:solidFill>
                  <a:srgbClr val="000000"/>
                </a:solidFill>
                <a:effectLst/>
                <a:latin typeface="AdvOT1ef757c0"/>
                <a:ea typeface="Calibri" panose="020F0502020204030204" pitchFamily="34" charset="0"/>
                <a:cs typeface="AdvOT1ef757c0"/>
              </a:rPr>
              <a:t>., </a:t>
            </a:r>
            <a:r>
              <a:rPr lang="nl-NL" sz="1800" kern="0" dirty="0">
                <a:solidFill>
                  <a:srgbClr val="0000FF"/>
                </a:solidFill>
                <a:effectLst/>
                <a:latin typeface="AdvOT1ef757c0"/>
                <a:ea typeface="Calibri" panose="020F0502020204030204" pitchFamily="34" charset="0"/>
                <a:cs typeface="AdvOT1ef757c0"/>
              </a:rPr>
              <a:t>2019</a:t>
            </a:r>
            <a:r>
              <a:rPr lang="nl-NL" sz="1800" kern="0" dirty="0">
                <a:solidFill>
                  <a:srgbClr val="000000"/>
                </a:solidFill>
                <a:effectLst/>
                <a:latin typeface="AdvOT1ef757c0"/>
                <a:ea typeface="Calibri" panose="020F0502020204030204" pitchFamily="34" charset="0"/>
                <a:cs typeface="AdvOT1ef757c0"/>
              </a:rPr>
              <a:t>; Van Duin </a:t>
            </a:r>
            <a:r>
              <a:rPr lang="nl-NL" sz="1800" kern="0" dirty="0">
                <a:solidFill>
                  <a:srgbClr val="000000"/>
                </a:solidFill>
                <a:effectLst/>
                <a:latin typeface="AdvOT7d6df7ab.I"/>
                <a:ea typeface="Calibri" panose="020F0502020204030204" pitchFamily="34" charset="0"/>
                <a:cs typeface="AdvOT7d6df7ab.I"/>
              </a:rPr>
              <a:t>et al</a:t>
            </a:r>
            <a:r>
              <a:rPr lang="nl-NL" sz="1800" kern="0" dirty="0">
                <a:solidFill>
                  <a:srgbClr val="000000"/>
                </a:solidFill>
                <a:effectLst/>
                <a:latin typeface="AdvOT1ef757c0"/>
                <a:ea typeface="Calibri" panose="020F0502020204030204" pitchFamily="34" charset="0"/>
                <a:cs typeface="AdvOT1ef757c0"/>
              </a:rPr>
              <a:t>., </a:t>
            </a:r>
            <a:r>
              <a:rPr lang="nl-NL" sz="1800" kern="0" dirty="0">
                <a:solidFill>
                  <a:srgbClr val="0000FF"/>
                </a:solidFill>
                <a:effectLst/>
                <a:latin typeface="AdvOT1ef757c0"/>
                <a:ea typeface="Calibri" panose="020F0502020204030204" pitchFamily="34" charset="0"/>
                <a:cs typeface="AdvOT1ef757c0"/>
              </a:rPr>
              <a:t>2021</a:t>
            </a:r>
            <a:r>
              <a:rPr lang="nl-NL" sz="1800" kern="0" dirty="0">
                <a:solidFill>
                  <a:srgbClr val="000000"/>
                </a:solidFill>
                <a:effectLst/>
                <a:latin typeface="AdvOT1ef757c0"/>
                <a:ea typeface="Calibri" panose="020F0502020204030204" pitchFamily="34" charset="0"/>
                <a:cs typeface="AdvOT1ef757c0"/>
              </a:rPr>
              <a:t>), </a:t>
            </a:r>
            <a:endParaRPr lang="nl-NL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US" sz="1800" kern="0" dirty="0">
                <a:solidFill>
                  <a:srgbClr val="000000"/>
                </a:solidFill>
                <a:effectLst/>
                <a:latin typeface="AdvOT1ef757c0"/>
                <a:ea typeface="Calibri" panose="020F0502020204030204" pitchFamily="34" charset="0"/>
                <a:cs typeface="AdvOT1ef757c0"/>
              </a:rPr>
              <a:t>Wellness Recovery Action Planning (WRAP) (Van </a:t>
            </a:r>
            <a:r>
              <a:rPr lang="en-US" sz="1800" kern="0" dirty="0" err="1">
                <a:solidFill>
                  <a:srgbClr val="000000"/>
                </a:solidFill>
                <a:effectLst/>
                <a:latin typeface="AdvOT1ef757c0"/>
                <a:ea typeface="Calibri" panose="020F0502020204030204" pitchFamily="34" charset="0"/>
                <a:cs typeface="AdvOT1ef757c0"/>
              </a:rPr>
              <a:t>Erp</a:t>
            </a:r>
            <a:r>
              <a:rPr lang="en-US" sz="1800" kern="0" dirty="0">
                <a:solidFill>
                  <a:srgbClr val="000000"/>
                </a:solidFill>
                <a:effectLst/>
                <a:latin typeface="AdvOT1ef757c0"/>
                <a:ea typeface="Calibri" panose="020F0502020204030204" pitchFamily="34" charset="0"/>
                <a:cs typeface="AdvOT1ef757c0"/>
              </a:rPr>
              <a:t> </a:t>
            </a:r>
            <a:r>
              <a:rPr lang="en-US" sz="1800" kern="0" dirty="0">
                <a:solidFill>
                  <a:srgbClr val="000000"/>
                </a:solidFill>
                <a:effectLst/>
                <a:latin typeface="AdvOT7d6df7ab.I"/>
                <a:ea typeface="Calibri" panose="020F0502020204030204" pitchFamily="34" charset="0"/>
                <a:cs typeface="AdvOT7d6df7ab.I"/>
              </a:rPr>
              <a:t>et al</a:t>
            </a:r>
            <a:r>
              <a:rPr lang="en-US" sz="1800" kern="0" dirty="0">
                <a:solidFill>
                  <a:srgbClr val="000000"/>
                </a:solidFill>
                <a:effectLst/>
                <a:latin typeface="AdvOT1ef757c0"/>
                <a:ea typeface="Calibri" panose="020F0502020204030204" pitchFamily="34" charset="0"/>
                <a:cs typeface="AdvOT1ef757c0"/>
              </a:rPr>
              <a:t>., </a:t>
            </a:r>
            <a:r>
              <a:rPr lang="en-US" sz="1800" kern="0" dirty="0">
                <a:solidFill>
                  <a:srgbClr val="0000FF"/>
                </a:solidFill>
                <a:effectLst/>
                <a:latin typeface="AdvOT1ef757c0"/>
                <a:ea typeface="Calibri" panose="020F0502020204030204" pitchFamily="34" charset="0"/>
                <a:cs typeface="AdvOT1ef757c0"/>
              </a:rPr>
              <a:t>2015</a:t>
            </a:r>
            <a:r>
              <a:rPr lang="en-US" sz="1800" kern="0" dirty="0">
                <a:solidFill>
                  <a:srgbClr val="000000"/>
                </a:solidFill>
                <a:effectLst/>
                <a:latin typeface="AdvOT1ef757c0"/>
                <a:ea typeface="Calibri" panose="020F0502020204030204" pitchFamily="34" charset="0"/>
                <a:cs typeface="AdvOT1ef757c0"/>
              </a:rPr>
              <a:t>) and</a:t>
            </a:r>
            <a:endParaRPr lang="nl-NL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1800" kern="0" dirty="0" err="1">
                <a:solidFill>
                  <a:srgbClr val="000000"/>
                </a:solidFill>
                <a:effectLst/>
                <a:latin typeface="AdvOT1ef757c0"/>
                <a:ea typeface="Calibri" panose="020F0502020204030204" pitchFamily="34" charset="0"/>
                <a:cs typeface="AdvOT1ef757c0"/>
              </a:rPr>
              <a:t>COnceal</a:t>
            </a:r>
            <a:r>
              <a:rPr lang="en-US" sz="1800" kern="0" dirty="0">
                <a:solidFill>
                  <a:srgbClr val="000000"/>
                </a:solidFill>
                <a:effectLst/>
                <a:latin typeface="AdvOT1ef757c0"/>
                <a:ea typeface="Calibri" panose="020F0502020204030204" pitchFamily="34" charset="0"/>
                <a:cs typeface="AdvOT1ef757c0"/>
              </a:rPr>
              <a:t> or </a:t>
            </a:r>
            <a:r>
              <a:rPr lang="en-US" sz="1800" kern="0" dirty="0" err="1">
                <a:solidFill>
                  <a:srgbClr val="000000"/>
                </a:solidFill>
                <a:effectLst/>
                <a:latin typeface="AdvOT1ef757c0"/>
                <a:ea typeface="Calibri" panose="020F0502020204030204" pitchFamily="34" charset="0"/>
                <a:cs typeface="AdvOT1ef757c0"/>
              </a:rPr>
              <a:t>ReveAL</a:t>
            </a:r>
            <a:r>
              <a:rPr lang="en-US" sz="1800" kern="0" dirty="0">
                <a:solidFill>
                  <a:srgbClr val="000000"/>
                </a:solidFill>
                <a:effectLst/>
                <a:latin typeface="AdvOT1ef757c0"/>
                <a:ea typeface="Calibri" panose="020F0502020204030204" pitchFamily="34" charset="0"/>
                <a:cs typeface="AdvOT1ef757c0"/>
              </a:rPr>
              <a:t> (CORAL), a decision aid for disclosure of mental health problems in the workplace (Henderson </a:t>
            </a:r>
            <a:r>
              <a:rPr lang="en-US" sz="1800" kern="0" dirty="0">
                <a:solidFill>
                  <a:srgbClr val="000000"/>
                </a:solidFill>
                <a:effectLst/>
                <a:latin typeface="AdvOT7d6df7ab.I"/>
                <a:ea typeface="Calibri" panose="020F0502020204030204" pitchFamily="34" charset="0"/>
                <a:cs typeface="AdvOT7d6df7ab.I"/>
              </a:rPr>
              <a:t>et al</a:t>
            </a:r>
            <a:r>
              <a:rPr lang="en-US" sz="1800" kern="0" dirty="0">
                <a:solidFill>
                  <a:srgbClr val="000000"/>
                </a:solidFill>
                <a:effectLst/>
                <a:latin typeface="AdvOT1ef757c0"/>
                <a:ea typeface="Calibri" panose="020F0502020204030204" pitchFamily="34" charset="0"/>
                <a:cs typeface="AdvOT1ef757c0"/>
              </a:rPr>
              <a:t>., </a:t>
            </a:r>
            <a:r>
              <a:rPr lang="en-US" sz="1800" kern="0" dirty="0">
                <a:solidFill>
                  <a:srgbClr val="0000FF"/>
                </a:solidFill>
                <a:effectLst/>
                <a:latin typeface="AdvOT1ef757c0"/>
                <a:ea typeface="Calibri" panose="020F0502020204030204" pitchFamily="34" charset="0"/>
                <a:cs typeface="AdvOT1ef757c0"/>
              </a:rPr>
              <a:t>2013</a:t>
            </a:r>
            <a:r>
              <a:rPr lang="en-US" sz="1800" kern="0" dirty="0">
                <a:solidFill>
                  <a:srgbClr val="000000"/>
                </a:solidFill>
                <a:effectLst/>
                <a:latin typeface="AdvOT1ef757c0"/>
                <a:ea typeface="Calibri" panose="020F0502020204030204" pitchFamily="34" charset="0"/>
                <a:cs typeface="AdvOT1ef757c0"/>
              </a:rPr>
              <a:t>; Janssens </a:t>
            </a:r>
            <a:r>
              <a:rPr lang="en-US" sz="1800" kern="0" dirty="0">
                <a:solidFill>
                  <a:srgbClr val="000000"/>
                </a:solidFill>
                <a:effectLst/>
                <a:latin typeface="AdvOT7d6df7ab.I"/>
                <a:ea typeface="Calibri" panose="020F0502020204030204" pitchFamily="34" charset="0"/>
                <a:cs typeface="AdvOT7d6df7ab.I"/>
              </a:rPr>
              <a:t>et al</a:t>
            </a:r>
            <a:r>
              <a:rPr lang="en-US" sz="1800" kern="0" dirty="0">
                <a:solidFill>
                  <a:srgbClr val="000000"/>
                </a:solidFill>
                <a:effectLst/>
                <a:latin typeface="AdvOT1ef757c0"/>
                <a:ea typeface="Calibri" panose="020F0502020204030204" pitchFamily="34" charset="0"/>
                <a:cs typeface="AdvOT1ef757c0"/>
              </a:rPr>
              <a:t>., </a:t>
            </a:r>
            <a:r>
              <a:rPr lang="en-US" sz="1800" kern="0" dirty="0">
                <a:solidFill>
                  <a:srgbClr val="0000FF"/>
                </a:solidFill>
                <a:effectLst/>
                <a:latin typeface="AdvOT1ef757c0"/>
                <a:ea typeface="Calibri" panose="020F0502020204030204" pitchFamily="34" charset="0"/>
                <a:cs typeface="AdvOT1ef757c0"/>
              </a:rPr>
              <a:t>2020</a:t>
            </a:r>
            <a:r>
              <a:rPr lang="en-US" sz="1800" kern="0" dirty="0">
                <a:solidFill>
                  <a:srgbClr val="000000"/>
                </a:solidFill>
                <a:effectLst/>
                <a:latin typeface="AdvOT1ef757c0"/>
                <a:ea typeface="Calibri" panose="020F0502020204030204" pitchFamily="34" charset="0"/>
                <a:cs typeface="AdvOT1ef757c0"/>
              </a:rPr>
              <a:t>).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1800" kern="0" dirty="0">
                <a:effectLst/>
                <a:latin typeface="AdvOT1ef757c0"/>
                <a:ea typeface="Calibri" panose="020F0502020204030204" pitchFamily="34" charset="0"/>
                <a:cs typeface="AdvOT1ef757c0"/>
              </a:rPr>
              <a:t>sharing personal experiences, peer support workers in IPS </a:t>
            </a:r>
            <a:r>
              <a:rPr lang="en-US" sz="1800" kern="0" dirty="0" err="1">
                <a:effectLst/>
                <a:latin typeface="AdvOT1ef757c0"/>
                <a:ea typeface="Calibri" panose="020F0502020204030204" pitchFamily="34" charset="0"/>
                <a:cs typeface="AdvOT1ef757c0"/>
              </a:rPr>
              <a:t>programmes</a:t>
            </a:r>
            <a:r>
              <a:rPr lang="en-US" sz="1800" kern="0" dirty="0">
                <a:effectLst/>
                <a:latin typeface="AdvOT1ef757c0"/>
                <a:ea typeface="Calibri" panose="020F0502020204030204" pitchFamily="34" charset="0"/>
                <a:cs typeface="AdvOT1ef757c0"/>
              </a:rPr>
              <a:t>, and the use of virtual reality interventions </a:t>
            </a:r>
            <a:endParaRPr lang="nl-NL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93209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datum 5">
            <a:extLst>
              <a:ext uri="{FF2B5EF4-FFF2-40B4-BE49-F238E27FC236}">
                <a16:creationId xmlns:a16="http://schemas.microsoft.com/office/drawing/2014/main" id="{83D3D7C9-CF66-FA46-A8FB-CF13E32BE32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69200" y="6300001"/>
            <a:ext cx="720000" cy="365125"/>
          </a:xfrm>
        </p:spPr>
        <p:txBody>
          <a:bodyPr vert="horz" lIns="0" tIns="0" rIns="0" bIns="0" rtlCol="0" anchor="ctr"/>
          <a:lstStyle/>
          <a:p>
            <a:fld id="{8B4F8386-9DC0-3B4E-8D55-D49ACB49C943}" type="datetime1">
              <a:rPr lang="nl-NL" sz="900">
                <a:solidFill>
                  <a:srgbClr val="753349"/>
                </a:solidFill>
              </a:rPr>
              <a:t>21-11-2023</a:t>
            </a:fld>
            <a:endParaRPr lang="nl-NL" sz="900" dirty="0">
              <a:solidFill>
                <a:srgbClr val="753349"/>
              </a:solidFill>
            </a:endParaRPr>
          </a:p>
        </p:txBody>
      </p:sp>
      <p:sp>
        <p:nvSpPr>
          <p:cNvPr id="8" name="Tijdelijke aanduiding voor dianummer 8">
            <a:extLst>
              <a:ext uri="{FF2B5EF4-FFF2-40B4-BE49-F238E27FC236}">
                <a16:creationId xmlns:a16="http://schemas.microsoft.com/office/drawing/2014/main" id="{B1BD9555-6163-5241-9E79-656FE904B4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48002" y="6300001"/>
            <a:ext cx="503999" cy="365125"/>
          </a:xfrm>
        </p:spPr>
        <p:txBody>
          <a:bodyPr vert="horz" lIns="0" tIns="0" rIns="0" bIns="0" rtlCol="0" anchor="ctr"/>
          <a:lstStyle/>
          <a:p>
            <a:fld id="{2358F049-0539-3E42-AA29-C449933F54AC}" type="slidenum">
              <a:rPr lang="nl-NL" sz="900">
                <a:solidFill>
                  <a:srgbClr val="753349"/>
                </a:solidFill>
              </a:rPr>
              <a:t>21</a:t>
            </a:fld>
            <a:endParaRPr lang="nl-NL" sz="900" dirty="0">
              <a:solidFill>
                <a:srgbClr val="753349"/>
              </a:solidFill>
            </a:endParaRPr>
          </a:p>
        </p:txBody>
      </p:sp>
      <p:sp>
        <p:nvSpPr>
          <p:cNvPr id="9" name="Tijdelijke aanduiding voor voettekst 7">
            <a:extLst>
              <a:ext uri="{FF2B5EF4-FFF2-40B4-BE49-F238E27FC236}">
                <a16:creationId xmlns:a16="http://schemas.microsoft.com/office/drawing/2014/main" id="{919E022A-7258-8F4E-9EAE-83FA68C9E1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06000" y="6300001"/>
            <a:ext cx="4680000" cy="365125"/>
          </a:xfrm>
        </p:spPr>
        <p:txBody>
          <a:bodyPr vert="horz" lIns="0" tIns="0" rIns="0" bIns="0" rtlCol="0" anchor="ctr"/>
          <a:lstStyle/>
          <a:p>
            <a:r>
              <a:rPr lang="nl-NL" sz="900" b="0" dirty="0">
                <a:solidFill>
                  <a:srgbClr val="753349"/>
                </a:solidFill>
                <a:latin typeface="+mn-lt"/>
              </a:rPr>
              <a:t>Kennis delen over herstel, behandeling en participatie bij ernstige psychische aandoeningen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8D950E24-C4A2-B56B-D00C-EAE2544F1805}"/>
              </a:ext>
            </a:extLst>
          </p:cNvPr>
          <p:cNvSpPr txBox="1"/>
          <p:nvPr/>
        </p:nvSpPr>
        <p:spPr>
          <a:xfrm>
            <a:off x="1280160" y="2831242"/>
            <a:ext cx="786624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nl-NL" dirty="0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65FF8881-4B61-C153-D533-D4C1981CB4B8}"/>
              </a:ext>
            </a:extLst>
          </p:cNvPr>
          <p:cNvSpPr txBox="1"/>
          <p:nvPr/>
        </p:nvSpPr>
        <p:spPr>
          <a:xfrm>
            <a:off x="1280160" y="1501519"/>
            <a:ext cx="9557886" cy="48514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kern="0" dirty="0">
                <a:solidFill>
                  <a:schemeClr val="accent1"/>
                </a:solidFill>
                <a:latin typeface="AdvOT1ef757c0"/>
                <a:ea typeface="Calibri" panose="020F0502020204030204" pitchFamily="34" charset="0"/>
                <a:cs typeface="AdvOT1ef757c0"/>
              </a:rPr>
              <a:t>European Learning Collaborative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800" kern="0" dirty="0">
                <a:solidFill>
                  <a:srgbClr val="000000"/>
                </a:solidFill>
                <a:effectLst/>
                <a:latin typeface="AdvOT1ef757c0"/>
                <a:ea typeface="Calibri" panose="020F0502020204030204" pitchFamily="34" charset="0"/>
                <a:cs typeface="AdvOT1ef757c0"/>
              </a:rPr>
              <a:t>Initiative started in 2019 a few enthusiasts from various countries (Iceland, Italy, Netherlands, Spain, UK) 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800" kern="0" dirty="0">
                <a:solidFill>
                  <a:srgbClr val="000000"/>
                </a:solidFill>
                <a:effectLst/>
                <a:latin typeface="AdvOT1ef757c0"/>
                <a:ea typeface="Calibri" panose="020F0502020204030204" pitchFamily="34" charset="0"/>
                <a:cs typeface="AdvOT1ef757c0"/>
              </a:rPr>
              <a:t>After some preparatory online discussion meetings, other IPS practitioners from European countries were identified and contacted by using professional networks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800" kern="0" dirty="0">
                <a:effectLst/>
                <a:latin typeface="AdvOT1ef757c0"/>
                <a:ea typeface="Calibri" panose="020F0502020204030204" pitchFamily="34" charset="0"/>
                <a:cs typeface="AdvOT1ef757c0"/>
              </a:rPr>
              <a:t>Establishing through </a:t>
            </a:r>
            <a:r>
              <a:rPr lang="en-US" kern="0" dirty="0">
                <a:solidFill>
                  <a:srgbClr val="000000"/>
                </a:solidFill>
                <a:latin typeface="AdvOT1ef757c0"/>
                <a:ea typeface="Calibri" panose="020F0502020204030204" pitchFamily="34" charset="0"/>
              </a:rPr>
              <a:t>the</a:t>
            </a:r>
            <a:r>
              <a:rPr lang="en-US" sz="1800" kern="0" dirty="0">
                <a:effectLst/>
                <a:latin typeface="AdvOT1ef757c0"/>
                <a:ea typeface="Calibri" panose="020F0502020204030204" pitchFamily="34" charset="0"/>
                <a:cs typeface="AdvOT1ef757c0"/>
              </a:rPr>
              <a:t> ELC stable collaborations and exchanges by </a:t>
            </a:r>
            <a:r>
              <a:rPr lang="en-US" sz="1800" kern="0" dirty="0" err="1">
                <a:effectLst/>
                <a:latin typeface="AdvOT1ef757c0"/>
                <a:ea typeface="Calibri" panose="020F0502020204030204" pitchFamily="34" charset="0"/>
                <a:cs typeface="AdvOT1ef757c0"/>
              </a:rPr>
              <a:t>centres</a:t>
            </a:r>
            <a:r>
              <a:rPr lang="en-US" sz="1800" kern="0" dirty="0">
                <a:effectLst/>
                <a:latin typeface="AdvOT1ef757c0"/>
                <a:ea typeface="Calibri" panose="020F0502020204030204" pitchFamily="34" charset="0"/>
                <a:cs typeface="AdvOT1ef757c0"/>
              </a:rPr>
              <a:t> that actively practice IPS will enhance further development in Europe, improve sustainability and implementation in a European context, and allow testing its effectiveness in other target groups.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US" kern="0" dirty="0">
              <a:latin typeface="AdvOT1ef757c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800" kern="0" dirty="0">
                <a:effectLst/>
                <a:latin typeface="AdvOT1ef757c0"/>
                <a:ea typeface="Calibri" panose="020F0502020204030204" pitchFamily="34" charset="0"/>
                <a:cs typeface="Times New Roman" panose="02020603050405020304" pitchFamily="18" charset="0"/>
              </a:rPr>
              <a:t>2021: Meeting in Reykjavik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kern="0" dirty="0">
                <a:latin typeface="AdvOT1ef757c0"/>
                <a:ea typeface="Calibri" panose="020F0502020204030204" pitchFamily="34" charset="0"/>
                <a:cs typeface="Times New Roman" panose="02020603050405020304" pitchFamily="18" charset="0"/>
              </a:rPr>
              <a:t>2022: Meeting in Berlin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800" kern="0" dirty="0">
                <a:effectLst/>
                <a:latin typeface="AdvOT1ef757c0"/>
                <a:ea typeface="Calibri" panose="020F0502020204030204" pitchFamily="34" charset="0"/>
                <a:cs typeface="Times New Roman" panose="02020603050405020304" pitchFamily="18" charset="0"/>
              </a:rPr>
              <a:t>2023: Meeting in Rimini (with 19 European Countries)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kern="0" dirty="0">
                <a:latin typeface="AdvOT1ef757c0"/>
                <a:ea typeface="Calibri" panose="020F0502020204030204" pitchFamily="34" charset="0"/>
                <a:cs typeface="Times New Roman" panose="02020603050405020304" pitchFamily="18" charset="0"/>
              </a:rPr>
              <a:t>2024: meeting in Ireland</a:t>
            </a:r>
            <a:endParaRPr lang="nl-NL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51598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D7801BD-4545-CC4F-92A2-1A33245FEE6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sz="3600" dirty="0">
                <a:latin typeface="Calibri Light" panose="020F0302020204030204" pitchFamily="34" charset="0"/>
                <a:cs typeface="Calibri Light" panose="020F0302020204030204" pitchFamily="34" charset="0"/>
              </a:rPr>
              <a:t>IPS in Europe</a:t>
            </a:r>
            <a:br>
              <a:rPr lang="nl-NL" sz="3600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br>
              <a:rPr lang="nl-NL" sz="3600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endParaRPr lang="nl-NL" sz="3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9AE29383-1FB1-C947-97DB-308413C8262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nl-NL" sz="2400" dirty="0">
                <a:hlinkClick r:id="rId3"/>
              </a:rPr>
              <a:t>https://ipsgrow.org.uk/providers/ips-europe-learning-community/</a:t>
            </a:r>
            <a:endParaRPr lang="nl-NL" sz="2400" dirty="0"/>
          </a:p>
          <a:p>
            <a:endParaRPr lang="nl-NL" sz="18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6" name="Tijdelijke aanduiding voor datum 5">
            <a:extLst>
              <a:ext uri="{FF2B5EF4-FFF2-40B4-BE49-F238E27FC236}">
                <a16:creationId xmlns:a16="http://schemas.microsoft.com/office/drawing/2014/main" id="{24B1CB1C-66BC-6C4D-972F-557268D0879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69200" y="6300001"/>
            <a:ext cx="720000" cy="365125"/>
          </a:xfrm>
        </p:spPr>
        <p:txBody>
          <a:bodyPr vert="horz" lIns="0" tIns="0" rIns="0" bIns="0" rtlCol="0" anchor="ctr"/>
          <a:lstStyle/>
          <a:p>
            <a:fld id="{8B4F8386-9DC0-3B4E-8D55-D49ACB49C943}" type="datetime1">
              <a:rPr lang="nl-NL" sz="900">
                <a:solidFill>
                  <a:srgbClr val="753349"/>
                </a:solidFill>
              </a:rPr>
              <a:t>21-11-2023</a:t>
            </a:fld>
            <a:endParaRPr lang="nl-NL" sz="900" dirty="0">
              <a:solidFill>
                <a:srgbClr val="753349"/>
              </a:solidFill>
            </a:endParaRPr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FD6F6A33-0C29-CC47-B4BB-C3BA0D47E8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48002" y="6300001"/>
            <a:ext cx="503999" cy="365125"/>
          </a:xfrm>
        </p:spPr>
        <p:txBody>
          <a:bodyPr vert="horz" lIns="0" tIns="0" rIns="0" bIns="0" rtlCol="0" anchor="ctr"/>
          <a:lstStyle/>
          <a:p>
            <a:fld id="{2358F049-0539-3E42-AA29-C449933F54AC}" type="slidenum">
              <a:rPr lang="nl-NL" sz="900">
                <a:solidFill>
                  <a:srgbClr val="753349"/>
                </a:solidFill>
              </a:rPr>
              <a:t>22</a:t>
            </a:fld>
            <a:endParaRPr lang="nl-NL" sz="900" dirty="0">
              <a:solidFill>
                <a:srgbClr val="753349"/>
              </a:solidFill>
            </a:endParaRPr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9A29922A-F0AF-E94A-9E89-0A779EB70C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06000" y="6300001"/>
            <a:ext cx="4680000" cy="365125"/>
          </a:xfrm>
        </p:spPr>
        <p:txBody>
          <a:bodyPr vert="horz" lIns="0" tIns="0" rIns="0" bIns="0" rtlCol="0" anchor="ctr"/>
          <a:lstStyle/>
          <a:p>
            <a:r>
              <a:rPr lang="nl-NL" sz="900" dirty="0">
                <a:solidFill>
                  <a:srgbClr val="753349"/>
                </a:solidFill>
              </a:rPr>
              <a:t>Kennis delen over herstel, behandeling en participatie bij ernstige psychische aandoeningen</a:t>
            </a:r>
          </a:p>
        </p:txBody>
      </p:sp>
    </p:spTree>
    <p:extLst>
      <p:ext uri="{BB962C8B-B14F-4D97-AF65-F5344CB8AC3E}">
        <p14:creationId xmlns:p14="http://schemas.microsoft.com/office/powerpoint/2010/main" val="24957821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5DD8597-8D47-96C3-A33B-7757631E05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 err="1"/>
              <a:t>Implementation</a:t>
            </a:r>
            <a:r>
              <a:rPr lang="nl-NL" dirty="0"/>
              <a:t> of IPS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FBEB78F-3A6B-71AA-3564-E574CFF76D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l-NL" sz="16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IPS </a:t>
            </a:r>
            <a:r>
              <a:rPr lang="nl-NL" sz="1600" dirty="0" err="1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implemented</a:t>
            </a:r>
            <a:r>
              <a:rPr lang="nl-NL" sz="16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in: </a:t>
            </a:r>
          </a:p>
          <a:p>
            <a:pPr lvl="1"/>
            <a:r>
              <a:rPr lang="nl-NL" sz="1375" dirty="0" err="1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Specialized</a:t>
            </a:r>
            <a:r>
              <a:rPr lang="nl-NL" sz="1375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nl-NL" sz="1375" dirty="0" err="1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mental</a:t>
            </a:r>
            <a:r>
              <a:rPr lang="nl-NL" sz="1375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health care teams (</a:t>
            </a:r>
            <a:r>
              <a:rPr lang="nl-NL" sz="1375" dirty="0" err="1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Flexible</a:t>
            </a:r>
            <a:r>
              <a:rPr lang="nl-NL" sz="1375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nl-NL" sz="1375" dirty="0" err="1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Assertive</a:t>
            </a:r>
            <a:r>
              <a:rPr lang="nl-NL" sz="1375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Community Treatment) </a:t>
            </a:r>
          </a:p>
          <a:p>
            <a:pPr lvl="1"/>
            <a:r>
              <a:rPr lang="nl-NL" sz="1375" dirty="0" err="1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Supported</a:t>
            </a:r>
            <a:r>
              <a:rPr lang="nl-NL" sz="1375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nl-NL" sz="1375" dirty="0" err="1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housing</a:t>
            </a:r>
            <a:r>
              <a:rPr lang="nl-NL" sz="1375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nl-NL" sz="1375" dirty="0" err="1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facilities</a:t>
            </a:r>
            <a:endParaRPr lang="nl-NL" sz="1375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nl-NL" sz="1600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nl-NL" sz="16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Target </a:t>
            </a:r>
            <a:r>
              <a:rPr lang="nl-NL" sz="1600" dirty="0" err="1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group</a:t>
            </a:r>
            <a:r>
              <a:rPr lang="nl-NL" sz="16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: </a:t>
            </a:r>
            <a:r>
              <a:rPr lang="nl-NL" sz="1600" dirty="0" err="1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Mostly</a:t>
            </a:r>
            <a:r>
              <a:rPr lang="nl-NL" sz="16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severe </a:t>
            </a:r>
            <a:r>
              <a:rPr lang="nl-NL" sz="1600" dirty="0" err="1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mental</a:t>
            </a:r>
            <a:r>
              <a:rPr lang="nl-NL" sz="16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nl-NL" sz="1600" dirty="0" err="1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illnesses</a:t>
            </a:r>
            <a:r>
              <a:rPr lang="nl-NL" sz="16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(</a:t>
            </a:r>
            <a:r>
              <a:rPr lang="nl-NL" sz="1600" dirty="0" err="1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approx</a:t>
            </a:r>
            <a:r>
              <a:rPr lang="nl-NL" sz="16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. 80%), but </a:t>
            </a:r>
            <a:r>
              <a:rPr lang="nl-NL" sz="1600" dirty="0" err="1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also</a:t>
            </a:r>
            <a:r>
              <a:rPr lang="nl-NL" sz="16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common </a:t>
            </a:r>
            <a:r>
              <a:rPr lang="nl-NL" sz="1600" dirty="0" err="1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mental</a:t>
            </a:r>
            <a:r>
              <a:rPr lang="nl-NL" sz="16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disorders (</a:t>
            </a:r>
            <a:r>
              <a:rPr lang="nl-NL" sz="1600" dirty="0" err="1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approx</a:t>
            </a:r>
            <a:r>
              <a:rPr lang="nl-NL" sz="16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. 20%)</a:t>
            </a:r>
          </a:p>
          <a:p>
            <a:endParaRPr lang="nl-NL" sz="1600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nl-NL" sz="16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IPS </a:t>
            </a:r>
            <a:r>
              <a:rPr lang="nl-NL" sz="1600" dirty="0" err="1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funded</a:t>
            </a:r>
            <a:r>
              <a:rPr lang="nl-NL" sz="16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nl-NL" sz="1600" dirty="0" err="1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by</a:t>
            </a:r>
            <a:r>
              <a:rPr lang="nl-NL" sz="16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: employee </a:t>
            </a:r>
            <a:r>
              <a:rPr lang="nl-NL" sz="1600" dirty="0" err="1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insurance</a:t>
            </a:r>
            <a:r>
              <a:rPr lang="nl-NL" sz="16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nl-NL" sz="1600" dirty="0" err="1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agencies</a:t>
            </a:r>
            <a:r>
              <a:rPr lang="nl-NL" sz="16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(</a:t>
            </a:r>
            <a:r>
              <a:rPr lang="nl-NL" sz="1600" dirty="0" err="1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majority</a:t>
            </a:r>
            <a:r>
              <a:rPr lang="nl-NL" sz="16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), </a:t>
            </a:r>
            <a:r>
              <a:rPr lang="nl-NL" sz="1600" dirty="0" err="1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municipalities</a:t>
            </a:r>
            <a:r>
              <a:rPr lang="nl-NL" sz="16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nl-NL" sz="1600" dirty="0" err="1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other</a:t>
            </a:r>
            <a:r>
              <a:rPr lang="nl-NL" sz="16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nl-NL" sz="1600" dirty="0" err="1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funding</a:t>
            </a:r>
            <a:r>
              <a:rPr lang="nl-NL" sz="16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sources (</a:t>
            </a:r>
            <a:r>
              <a:rPr lang="nl-NL" sz="1600" dirty="0" err="1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variable</a:t>
            </a:r>
            <a:r>
              <a:rPr lang="nl-NL" sz="16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nl-NL" sz="1600" dirty="0" err="1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such</a:t>
            </a:r>
            <a:r>
              <a:rPr lang="nl-NL" sz="16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as Health Care Insurance)</a:t>
            </a:r>
          </a:p>
          <a:p>
            <a:endParaRPr lang="nl-NL" sz="1600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nl-NL" sz="1600" dirty="0" err="1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Phrenos</a:t>
            </a:r>
            <a:r>
              <a:rPr lang="nl-NL" sz="16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nl-NL" sz="1600" dirty="0" err="1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facilitates</a:t>
            </a:r>
            <a:r>
              <a:rPr lang="nl-NL" sz="16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nl-NL" sz="1600" dirty="0" err="1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with</a:t>
            </a:r>
            <a:r>
              <a:rPr lang="nl-NL" sz="16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: training, </a:t>
            </a:r>
            <a:r>
              <a:rPr lang="nl-NL" sz="1600" dirty="0" err="1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fidelity</a:t>
            </a:r>
            <a:r>
              <a:rPr lang="nl-NL" sz="16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reviews (</a:t>
            </a:r>
            <a:r>
              <a:rPr lang="nl-NL" sz="1600" dirty="0" err="1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every</a:t>
            </a:r>
            <a:r>
              <a:rPr lang="nl-NL" sz="16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2 </a:t>
            </a:r>
            <a:r>
              <a:rPr lang="nl-NL" sz="1600" dirty="0" err="1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years</a:t>
            </a:r>
            <a:r>
              <a:rPr lang="nl-NL" sz="16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), </a:t>
            </a:r>
            <a:r>
              <a:rPr lang="nl-NL" sz="1600" dirty="0" err="1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outcome</a:t>
            </a:r>
            <a:r>
              <a:rPr lang="nl-NL" sz="16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monitoring and </a:t>
            </a:r>
            <a:r>
              <a:rPr lang="nl-NL" sz="1600" dirty="0" err="1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learning</a:t>
            </a:r>
            <a:r>
              <a:rPr lang="nl-NL" sz="16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nl-NL" sz="1600" dirty="0" err="1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network</a:t>
            </a:r>
            <a:endParaRPr lang="nl-NL" sz="1600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nl-NL" sz="1600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nl-NL" sz="1600" dirty="0" err="1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Cycle</a:t>
            </a:r>
            <a:r>
              <a:rPr lang="nl-NL" sz="16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of </a:t>
            </a:r>
            <a:r>
              <a:rPr lang="nl-NL" sz="1600" dirty="0" err="1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quality</a:t>
            </a:r>
            <a:r>
              <a:rPr lang="nl-NL" sz="16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nl-NL" sz="1600" dirty="0" err="1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improvement</a:t>
            </a:r>
            <a:endParaRPr lang="nl-NL" sz="1600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FF33464-7EF5-833D-0626-83FD918F32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7A9B5-7EB7-7C4D-A239-30A5801C5606}" type="datetime1">
              <a:rPr lang="nl-NL" smtClean="0"/>
              <a:t>21-11-2023</a:t>
            </a:fld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B71FE78-B098-48ED-3F7C-5AD651AB4D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Kennis delen over herstel, behandeling en participatie bij ernstige psychische aandoeningen</a:t>
            </a:r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E73BDD0-1C00-1E05-FC47-2580AA39CE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8F049-0539-3E42-AA29-C449933F54AC}" type="slidenum">
              <a:rPr lang="nl-NL" smtClean="0"/>
              <a:pPr/>
              <a:t>3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215254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758752E-76F2-4761-B0C3-0EADCBB270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6207" y="1132887"/>
            <a:ext cx="9311999" cy="1080000"/>
          </a:xfrm>
        </p:spPr>
        <p:txBody>
          <a:bodyPr/>
          <a:lstStyle/>
          <a:p>
            <a:pPr algn="ctr"/>
            <a:r>
              <a:rPr lang="nl-NL" dirty="0" err="1"/>
              <a:t>Quality</a:t>
            </a:r>
            <a:r>
              <a:rPr lang="nl-NL" dirty="0"/>
              <a:t> </a:t>
            </a:r>
            <a:r>
              <a:rPr lang="nl-NL" dirty="0" err="1"/>
              <a:t>improvement</a:t>
            </a:r>
            <a:r>
              <a:rPr lang="nl-NL" dirty="0"/>
              <a:t>: </a:t>
            </a:r>
            <a:r>
              <a:rPr lang="nl-NL" dirty="0" err="1"/>
              <a:t>example</a:t>
            </a:r>
            <a:r>
              <a:rPr lang="nl-NL" dirty="0"/>
              <a:t> of </a:t>
            </a:r>
            <a:r>
              <a:rPr lang="nl-NL" dirty="0" err="1"/>
              <a:t>the</a:t>
            </a:r>
            <a:r>
              <a:rPr lang="nl-NL" dirty="0"/>
              <a:t> Netherlands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76BD0B3-0723-4887-BF68-60CEFE3503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  </a:t>
            </a:r>
          </a:p>
        </p:txBody>
      </p:sp>
      <p:sp>
        <p:nvSpPr>
          <p:cNvPr id="4" name="Rechthoek: afgeronde hoeken 3">
            <a:extLst>
              <a:ext uri="{FF2B5EF4-FFF2-40B4-BE49-F238E27FC236}">
                <a16:creationId xmlns:a16="http://schemas.microsoft.com/office/drawing/2014/main" id="{C60B0AFC-3F69-453C-AD66-9BFA8EFA6413}"/>
              </a:ext>
            </a:extLst>
          </p:cNvPr>
          <p:cNvSpPr/>
          <p:nvPr/>
        </p:nvSpPr>
        <p:spPr>
          <a:xfrm>
            <a:off x="1281793" y="2702379"/>
            <a:ext cx="1551214" cy="53067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100" dirty="0"/>
              <a:t>IPS </a:t>
            </a:r>
            <a:r>
              <a:rPr lang="nl-NL" sz="1100" dirty="0" err="1"/>
              <a:t>quarterly</a:t>
            </a:r>
            <a:r>
              <a:rPr lang="nl-NL" sz="1100" dirty="0"/>
              <a:t> </a:t>
            </a:r>
            <a:r>
              <a:rPr lang="nl-NL" sz="1100" dirty="0" err="1"/>
              <a:t>outcome</a:t>
            </a:r>
            <a:r>
              <a:rPr lang="nl-NL" sz="1100" dirty="0"/>
              <a:t> </a:t>
            </a:r>
            <a:r>
              <a:rPr lang="nl-NL" sz="1100" dirty="0" err="1"/>
              <a:t>reports</a:t>
            </a:r>
            <a:r>
              <a:rPr lang="nl-NL" sz="1100" dirty="0"/>
              <a:t> </a:t>
            </a:r>
            <a:r>
              <a:rPr lang="nl-NL" sz="1100" dirty="0" err="1"/>
              <a:t>by</a:t>
            </a:r>
            <a:r>
              <a:rPr lang="nl-NL" sz="1100" dirty="0"/>
              <a:t> IPS programs</a:t>
            </a:r>
          </a:p>
        </p:txBody>
      </p:sp>
      <p:sp>
        <p:nvSpPr>
          <p:cNvPr id="5" name="Rechthoek: afgeronde hoeken 4">
            <a:extLst>
              <a:ext uri="{FF2B5EF4-FFF2-40B4-BE49-F238E27FC236}">
                <a16:creationId xmlns:a16="http://schemas.microsoft.com/office/drawing/2014/main" id="{A0AA0DA8-9330-4300-81B1-7F9A006B7256}"/>
              </a:ext>
            </a:extLst>
          </p:cNvPr>
          <p:cNvSpPr/>
          <p:nvPr/>
        </p:nvSpPr>
        <p:spPr>
          <a:xfrm>
            <a:off x="1281793" y="3624944"/>
            <a:ext cx="1551214" cy="530678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100" dirty="0" err="1"/>
              <a:t>Fidelity</a:t>
            </a:r>
            <a:r>
              <a:rPr lang="nl-NL" sz="1100" dirty="0"/>
              <a:t> scores IPS programs</a:t>
            </a:r>
          </a:p>
        </p:txBody>
      </p:sp>
      <p:sp>
        <p:nvSpPr>
          <p:cNvPr id="11" name="Stroomdiagram: Ponsband 10">
            <a:extLst>
              <a:ext uri="{FF2B5EF4-FFF2-40B4-BE49-F238E27FC236}">
                <a16:creationId xmlns:a16="http://schemas.microsoft.com/office/drawing/2014/main" id="{47B5FE6B-216E-4D93-B160-6BAE0F8A6FF5}"/>
              </a:ext>
            </a:extLst>
          </p:cNvPr>
          <p:cNvSpPr/>
          <p:nvPr/>
        </p:nvSpPr>
        <p:spPr>
          <a:xfrm>
            <a:off x="5924688" y="4364509"/>
            <a:ext cx="1551214" cy="795433"/>
          </a:xfrm>
          <a:prstGeom prst="flowChartPunchedTap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100" dirty="0"/>
              <a:t>Reader manual </a:t>
            </a:r>
            <a:r>
              <a:rPr lang="nl-NL" sz="1100" dirty="0" err="1"/>
              <a:t>with</a:t>
            </a:r>
            <a:r>
              <a:rPr lang="nl-NL" sz="1100" dirty="0"/>
              <a:t> </a:t>
            </a:r>
            <a:r>
              <a:rPr lang="nl-NL" sz="1100" dirty="0" err="1"/>
              <a:t>instructions</a:t>
            </a:r>
            <a:r>
              <a:rPr lang="nl-NL" sz="1100" dirty="0"/>
              <a:t> </a:t>
            </a:r>
            <a:r>
              <a:rPr lang="nl-NL" sz="1100" dirty="0" err="1"/>
              <a:t>and</a:t>
            </a:r>
            <a:r>
              <a:rPr lang="nl-NL" sz="1100" dirty="0"/>
              <a:t> tips </a:t>
            </a:r>
            <a:r>
              <a:rPr lang="nl-NL" sz="1100" dirty="0" err="1"/>
              <a:t>how</a:t>
            </a:r>
            <a:r>
              <a:rPr lang="nl-NL" sz="1100" dirty="0"/>
              <a:t> </a:t>
            </a:r>
            <a:r>
              <a:rPr lang="nl-NL" sz="1100" dirty="0" err="1"/>
              <a:t>to</a:t>
            </a:r>
            <a:r>
              <a:rPr lang="nl-NL" sz="1100" dirty="0"/>
              <a:t> </a:t>
            </a:r>
            <a:r>
              <a:rPr lang="nl-NL" sz="1100" dirty="0" err="1"/>
              <a:t>interpret</a:t>
            </a:r>
            <a:r>
              <a:rPr lang="nl-NL" sz="1100" dirty="0"/>
              <a:t> data</a:t>
            </a:r>
          </a:p>
        </p:txBody>
      </p:sp>
      <p:sp>
        <p:nvSpPr>
          <p:cNvPr id="13" name="Rechthoek 12">
            <a:extLst>
              <a:ext uri="{FF2B5EF4-FFF2-40B4-BE49-F238E27FC236}">
                <a16:creationId xmlns:a16="http://schemas.microsoft.com/office/drawing/2014/main" id="{1243C53E-1B76-4476-B205-622F09EAA23A}"/>
              </a:ext>
            </a:extLst>
          </p:cNvPr>
          <p:cNvSpPr/>
          <p:nvPr/>
        </p:nvSpPr>
        <p:spPr>
          <a:xfrm>
            <a:off x="9845297" y="3738899"/>
            <a:ext cx="1363437" cy="7266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100" dirty="0"/>
              <a:t>Plan </a:t>
            </a:r>
            <a:r>
              <a:rPr lang="nl-NL" sz="1100" dirty="0" err="1"/>
              <a:t>for</a:t>
            </a:r>
            <a:r>
              <a:rPr lang="nl-NL" sz="1100" dirty="0"/>
              <a:t> </a:t>
            </a:r>
            <a:r>
              <a:rPr lang="nl-NL" sz="1100" dirty="0" err="1"/>
              <a:t>improvement</a:t>
            </a:r>
            <a:r>
              <a:rPr lang="nl-NL" sz="1100" dirty="0"/>
              <a:t> of feedback points </a:t>
            </a:r>
            <a:r>
              <a:rPr lang="nl-NL" sz="1100" dirty="0" err="1"/>
              <a:t>by</a:t>
            </a:r>
            <a:r>
              <a:rPr lang="nl-NL" sz="1100" dirty="0"/>
              <a:t> IPS program</a:t>
            </a:r>
          </a:p>
        </p:txBody>
      </p:sp>
      <p:cxnSp>
        <p:nvCxnSpPr>
          <p:cNvPr id="15" name="Verbindingslijn: gebogen 14">
            <a:extLst>
              <a:ext uri="{FF2B5EF4-FFF2-40B4-BE49-F238E27FC236}">
                <a16:creationId xmlns:a16="http://schemas.microsoft.com/office/drawing/2014/main" id="{30C49A6A-BBD7-4FFF-94D2-25B3B4C33E17}"/>
              </a:ext>
            </a:extLst>
          </p:cNvPr>
          <p:cNvCxnSpPr>
            <a:cxnSpLocks/>
            <a:stCxn id="4" idx="3"/>
          </p:cNvCxnSpPr>
          <p:nvPr/>
        </p:nvCxnSpPr>
        <p:spPr>
          <a:xfrm>
            <a:off x="2833007" y="2967718"/>
            <a:ext cx="911679" cy="461282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Verbindingslijn: gebogen 18">
            <a:extLst>
              <a:ext uri="{FF2B5EF4-FFF2-40B4-BE49-F238E27FC236}">
                <a16:creationId xmlns:a16="http://schemas.microsoft.com/office/drawing/2014/main" id="{17895527-87F9-4FA4-A196-35EF90D3E139}"/>
              </a:ext>
            </a:extLst>
          </p:cNvPr>
          <p:cNvCxnSpPr>
            <a:cxnSpLocks/>
          </p:cNvCxnSpPr>
          <p:nvPr/>
        </p:nvCxnSpPr>
        <p:spPr>
          <a:xfrm flipV="1">
            <a:off x="2833007" y="3432520"/>
            <a:ext cx="911679" cy="461283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Rechte verbindingslijn met pijl 22">
            <a:extLst>
              <a:ext uri="{FF2B5EF4-FFF2-40B4-BE49-F238E27FC236}">
                <a16:creationId xmlns:a16="http://schemas.microsoft.com/office/drawing/2014/main" id="{1973DBC8-E5FB-4FA2-8290-1376837ED57C}"/>
              </a:ext>
            </a:extLst>
          </p:cNvPr>
          <p:cNvCxnSpPr>
            <a:cxnSpLocks/>
            <a:endCxn id="11" idx="0"/>
          </p:cNvCxnSpPr>
          <p:nvPr/>
        </p:nvCxnSpPr>
        <p:spPr>
          <a:xfrm flipH="1">
            <a:off x="6700295" y="3689286"/>
            <a:ext cx="1" cy="7547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Verbindingslijn: gebogen 24">
            <a:extLst>
              <a:ext uri="{FF2B5EF4-FFF2-40B4-BE49-F238E27FC236}">
                <a16:creationId xmlns:a16="http://schemas.microsoft.com/office/drawing/2014/main" id="{A9E3A87E-69A4-4656-A2CA-04017DDA08B0}"/>
              </a:ext>
            </a:extLst>
          </p:cNvPr>
          <p:cNvCxnSpPr>
            <a:cxnSpLocks/>
            <a:stCxn id="11" idx="3"/>
          </p:cNvCxnSpPr>
          <p:nvPr/>
        </p:nvCxnSpPr>
        <p:spPr>
          <a:xfrm flipV="1">
            <a:off x="7475902" y="4100101"/>
            <a:ext cx="331877" cy="662125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Verbindingslijn: gebogen 27">
            <a:extLst>
              <a:ext uri="{FF2B5EF4-FFF2-40B4-BE49-F238E27FC236}">
                <a16:creationId xmlns:a16="http://schemas.microsoft.com/office/drawing/2014/main" id="{693B8165-2DE1-4818-8ADD-7A15270F8E71}"/>
              </a:ext>
            </a:extLst>
          </p:cNvPr>
          <p:cNvCxnSpPr>
            <a:cxnSpLocks/>
          </p:cNvCxnSpPr>
          <p:nvPr/>
        </p:nvCxnSpPr>
        <p:spPr>
          <a:xfrm>
            <a:off x="7430610" y="3327988"/>
            <a:ext cx="377169" cy="772113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Rechte verbindingslijn met pijl 29">
            <a:extLst>
              <a:ext uri="{FF2B5EF4-FFF2-40B4-BE49-F238E27FC236}">
                <a16:creationId xmlns:a16="http://schemas.microsoft.com/office/drawing/2014/main" id="{E6D2DB77-B4DD-4A40-9B96-93DC6B5D5B2E}"/>
              </a:ext>
            </a:extLst>
          </p:cNvPr>
          <p:cNvCxnSpPr>
            <a:cxnSpLocks/>
            <a:endCxn id="13" idx="1"/>
          </p:cNvCxnSpPr>
          <p:nvPr/>
        </p:nvCxnSpPr>
        <p:spPr>
          <a:xfrm>
            <a:off x="9358993" y="4100101"/>
            <a:ext cx="486304" cy="21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Verbindingslijn: gebogen 37">
            <a:extLst>
              <a:ext uri="{FF2B5EF4-FFF2-40B4-BE49-F238E27FC236}">
                <a16:creationId xmlns:a16="http://schemas.microsoft.com/office/drawing/2014/main" id="{DCEFC185-980F-4CFC-9826-4B4EBF9D9DC6}"/>
              </a:ext>
            </a:extLst>
          </p:cNvPr>
          <p:cNvCxnSpPr>
            <a:stCxn id="13" idx="0"/>
            <a:endCxn id="4" idx="0"/>
          </p:cNvCxnSpPr>
          <p:nvPr/>
        </p:nvCxnSpPr>
        <p:spPr>
          <a:xfrm rot="16200000" flipV="1">
            <a:off x="5773948" y="-1014169"/>
            <a:ext cx="1036520" cy="8469616"/>
          </a:xfrm>
          <a:prstGeom prst="bentConnector3">
            <a:avLst>
              <a:gd name="adj1" fmla="val 122055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hthoek 39">
            <a:extLst>
              <a:ext uri="{FF2B5EF4-FFF2-40B4-BE49-F238E27FC236}">
                <a16:creationId xmlns:a16="http://schemas.microsoft.com/office/drawing/2014/main" id="{0DA68B0E-C2B6-431F-81F3-E565F235960C}"/>
              </a:ext>
            </a:extLst>
          </p:cNvPr>
          <p:cNvSpPr/>
          <p:nvPr/>
        </p:nvSpPr>
        <p:spPr>
          <a:xfrm>
            <a:off x="1087655" y="5447899"/>
            <a:ext cx="1405288" cy="3176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200" dirty="0"/>
              <a:t>IPS programs</a:t>
            </a:r>
          </a:p>
        </p:txBody>
      </p:sp>
      <p:sp>
        <p:nvSpPr>
          <p:cNvPr id="42" name="Rechthoek 41">
            <a:extLst>
              <a:ext uri="{FF2B5EF4-FFF2-40B4-BE49-F238E27FC236}">
                <a16:creationId xmlns:a16="http://schemas.microsoft.com/office/drawing/2014/main" id="{5F9A9089-0FAD-46DE-9456-B9154DC2BAF9}"/>
              </a:ext>
            </a:extLst>
          </p:cNvPr>
          <p:cNvSpPr/>
          <p:nvPr/>
        </p:nvSpPr>
        <p:spPr>
          <a:xfrm>
            <a:off x="1087655" y="5879432"/>
            <a:ext cx="1405288" cy="317634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200" dirty="0" err="1"/>
              <a:t>Phrenos</a:t>
            </a:r>
            <a:endParaRPr lang="nl-NL" sz="1200" dirty="0"/>
          </a:p>
        </p:txBody>
      </p:sp>
      <p:sp>
        <p:nvSpPr>
          <p:cNvPr id="21" name="Rechthoek: afgeronde hoeken 20">
            <a:extLst>
              <a:ext uri="{FF2B5EF4-FFF2-40B4-BE49-F238E27FC236}">
                <a16:creationId xmlns:a16="http://schemas.microsoft.com/office/drawing/2014/main" id="{F213680D-0579-8D0D-D701-308E903D8E0F}"/>
              </a:ext>
            </a:extLst>
          </p:cNvPr>
          <p:cNvSpPr/>
          <p:nvPr/>
        </p:nvSpPr>
        <p:spPr>
          <a:xfrm>
            <a:off x="3789979" y="3183366"/>
            <a:ext cx="1551214" cy="530678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100" dirty="0"/>
              <a:t>Control </a:t>
            </a:r>
            <a:r>
              <a:rPr lang="nl-NL" sz="1100" dirty="0" err="1"/>
              <a:t>and</a:t>
            </a:r>
            <a:r>
              <a:rPr lang="nl-NL" sz="1100" dirty="0"/>
              <a:t> </a:t>
            </a:r>
            <a:r>
              <a:rPr lang="nl-NL" sz="1100" dirty="0" err="1"/>
              <a:t>process</a:t>
            </a:r>
            <a:r>
              <a:rPr lang="nl-NL" sz="1100" dirty="0"/>
              <a:t> of data in data portal</a:t>
            </a:r>
          </a:p>
        </p:txBody>
      </p:sp>
      <p:sp>
        <p:nvSpPr>
          <p:cNvPr id="22" name="Rechthoek 21">
            <a:extLst>
              <a:ext uri="{FF2B5EF4-FFF2-40B4-BE49-F238E27FC236}">
                <a16:creationId xmlns:a16="http://schemas.microsoft.com/office/drawing/2014/main" id="{05BFC83E-641F-B1F1-0CEB-012D70D6DE8C}"/>
              </a:ext>
            </a:extLst>
          </p:cNvPr>
          <p:cNvSpPr/>
          <p:nvPr/>
        </p:nvSpPr>
        <p:spPr>
          <a:xfrm>
            <a:off x="1087655" y="6310965"/>
            <a:ext cx="1405288" cy="317634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200" dirty="0"/>
              <a:t>Data portal</a:t>
            </a:r>
          </a:p>
        </p:txBody>
      </p:sp>
      <p:cxnSp>
        <p:nvCxnSpPr>
          <p:cNvPr id="27" name="Rechte verbindingslijn met pijl 26">
            <a:extLst>
              <a:ext uri="{FF2B5EF4-FFF2-40B4-BE49-F238E27FC236}">
                <a16:creationId xmlns:a16="http://schemas.microsoft.com/office/drawing/2014/main" id="{DA3E2B71-3CD5-CC17-7D03-C74FFFCFE3AB}"/>
              </a:ext>
            </a:extLst>
          </p:cNvPr>
          <p:cNvCxnSpPr>
            <a:cxnSpLocks/>
          </p:cNvCxnSpPr>
          <p:nvPr/>
        </p:nvCxnSpPr>
        <p:spPr>
          <a:xfrm>
            <a:off x="5351247" y="3448705"/>
            <a:ext cx="61873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Stroomdiagram: Ponsband 30">
            <a:extLst>
              <a:ext uri="{FF2B5EF4-FFF2-40B4-BE49-F238E27FC236}">
                <a16:creationId xmlns:a16="http://schemas.microsoft.com/office/drawing/2014/main" id="{5486180E-5B2E-3FD8-41B4-D889A6BAEFE3}"/>
              </a:ext>
            </a:extLst>
          </p:cNvPr>
          <p:cNvSpPr/>
          <p:nvPr/>
        </p:nvSpPr>
        <p:spPr>
          <a:xfrm>
            <a:off x="6015275" y="2823987"/>
            <a:ext cx="1363436" cy="924964"/>
          </a:xfrm>
          <a:prstGeom prst="flowChartPunchedTape">
            <a:avLst/>
          </a:prstGeom>
          <a:pattFill prst="wdUpDiag">
            <a:fgClr>
              <a:schemeClr val="accent6"/>
            </a:fgClr>
            <a:bgClr>
              <a:schemeClr val="accent2"/>
            </a:bgClr>
          </a:patt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000" dirty="0" err="1"/>
              <a:t>Quality</a:t>
            </a:r>
            <a:r>
              <a:rPr lang="nl-NL" sz="1000" dirty="0"/>
              <a:t> </a:t>
            </a:r>
            <a:r>
              <a:rPr lang="nl-NL" sz="1000" dirty="0" err="1"/>
              <a:t>reports</a:t>
            </a:r>
            <a:r>
              <a:rPr lang="nl-NL" sz="1000" dirty="0"/>
              <a:t>, </a:t>
            </a:r>
            <a:r>
              <a:rPr lang="nl-NL" sz="1000" dirty="0" err="1"/>
              <a:t>incl</a:t>
            </a:r>
            <a:r>
              <a:rPr lang="nl-NL" sz="1000" dirty="0"/>
              <a:t> feedback points</a:t>
            </a:r>
          </a:p>
        </p:txBody>
      </p:sp>
      <p:sp>
        <p:nvSpPr>
          <p:cNvPr id="32" name="Tekstvak 31">
            <a:extLst>
              <a:ext uri="{FF2B5EF4-FFF2-40B4-BE49-F238E27FC236}">
                <a16:creationId xmlns:a16="http://schemas.microsoft.com/office/drawing/2014/main" id="{75051AE8-CEE7-1851-E161-BD72A8E3B4D6}"/>
              </a:ext>
            </a:extLst>
          </p:cNvPr>
          <p:cNvSpPr txBox="1"/>
          <p:nvPr/>
        </p:nvSpPr>
        <p:spPr>
          <a:xfrm>
            <a:off x="2401087" y="4253660"/>
            <a:ext cx="11851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dirty="0" err="1"/>
              <a:t>Once</a:t>
            </a:r>
            <a:r>
              <a:rPr lang="nl-NL" sz="1200" dirty="0"/>
              <a:t> in 2 </a:t>
            </a:r>
            <a:r>
              <a:rPr lang="nl-NL" sz="1200" dirty="0" err="1"/>
              <a:t>years</a:t>
            </a:r>
            <a:endParaRPr lang="nl-NL" sz="1200" dirty="0"/>
          </a:p>
        </p:txBody>
      </p:sp>
      <p:sp>
        <p:nvSpPr>
          <p:cNvPr id="33" name="Rechthoek 32">
            <a:extLst>
              <a:ext uri="{FF2B5EF4-FFF2-40B4-BE49-F238E27FC236}">
                <a16:creationId xmlns:a16="http://schemas.microsoft.com/office/drawing/2014/main" id="{99860AA9-B5FA-1CBE-26EC-A59E754E6AC8}"/>
              </a:ext>
            </a:extLst>
          </p:cNvPr>
          <p:cNvSpPr/>
          <p:nvPr/>
        </p:nvSpPr>
        <p:spPr>
          <a:xfrm>
            <a:off x="7859678" y="3748951"/>
            <a:ext cx="1551214" cy="726622"/>
          </a:xfrm>
          <a:prstGeom prst="rect">
            <a:avLst/>
          </a:prstGeom>
          <a:pattFill prst="wdUpDiag">
            <a:fgClr>
              <a:schemeClr val="accent6"/>
            </a:fgClr>
            <a:bgClr>
              <a:schemeClr val="accent2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100" dirty="0"/>
              <a:t>4 </a:t>
            </a:r>
            <a:r>
              <a:rPr lang="nl-NL" sz="1100" dirty="0" err="1"/>
              <a:t>times</a:t>
            </a:r>
            <a:r>
              <a:rPr lang="nl-NL" sz="1100" dirty="0"/>
              <a:t> per </a:t>
            </a:r>
            <a:r>
              <a:rPr lang="nl-NL" sz="1100" dirty="0" err="1"/>
              <a:t>year</a:t>
            </a:r>
            <a:r>
              <a:rPr lang="nl-NL" sz="1100" dirty="0"/>
              <a:t> </a:t>
            </a:r>
            <a:r>
              <a:rPr lang="nl-NL" sz="1100" dirty="0" err="1"/>
              <a:t>quality</a:t>
            </a:r>
            <a:r>
              <a:rPr lang="nl-NL" sz="1100" dirty="0"/>
              <a:t> </a:t>
            </a:r>
            <a:r>
              <a:rPr lang="nl-NL" sz="1100" dirty="0" err="1"/>
              <a:t>reports</a:t>
            </a:r>
            <a:r>
              <a:rPr lang="nl-NL" sz="1100" dirty="0"/>
              <a:t> </a:t>
            </a:r>
            <a:r>
              <a:rPr lang="nl-NL" sz="1100" dirty="0" err="1"/>
              <a:t>to</a:t>
            </a:r>
            <a:r>
              <a:rPr lang="nl-NL" sz="1100" dirty="0"/>
              <a:t> IPS program</a:t>
            </a:r>
          </a:p>
        </p:txBody>
      </p:sp>
    </p:spTree>
    <p:extLst>
      <p:ext uri="{BB962C8B-B14F-4D97-AF65-F5344CB8AC3E}">
        <p14:creationId xmlns:p14="http://schemas.microsoft.com/office/powerpoint/2010/main" val="27868946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4247AC9-DC90-5F44-9386-BFCE570F2A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nl-NL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The </a:t>
            </a:r>
            <a:r>
              <a:rPr lang="nl-NL" sz="24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growth</a:t>
            </a:r>
            <a:r>
              <a:rPr lang="nl-NL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 of IPS in </a:t>
            </a:r>
            <a:r>
              <a:rPr lang="nl-NL" sz="24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the</a:t>
            </a:r>
            <a:r>
              <a:rPr lang="nl-NL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 Netherlands</a:t>
            </a:r>
            <a:endParaRPr lang="nl-NL" sz="24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7" name="Tijdelijke aanduiding voor datum 5">
            <a:extLst>
              <a:ext uri="{FF2B5EF4-FFF2-40B4-BE49-F238E27FC236}">
                <a16:creationId xmlns:a16="http://schemas.microsoft.com/office/drawing/2014/main" id="{83D3D7C9-CF66-FA46-A8FB-CF13E32BE32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69200" y="6300001"/>
            <a:ext cx="720000" cy="365125"/>
          </a:xfrm>
        </p:spPr>
        <p:txBody>
          <a:bodyPr vert="horz" lIns="0" tIns="0" rIns="0" bIns="0" rtlCol="0" anchor="ctr"/>
          <a:lstStyle/>
          <a:p>
            <a:fld id="{8B4F8386-9DC0-3B4E-8D55-D49ACB49C943}" type="datetime1">
              <a:rPr lang="nl-NL" sz="900">
                <a:solidFill>
                  <a:srgbClr val="753349"/>
                </a:solidFill>
              </a:rPr>
              <a:t>21-11-2023</a:t>
            </a:fld>
            <a:endParaRPr lang="nl-NL" sz="900" dirty="0">
              <a:solidFill>
                <a:srgbClr val="753349"/>
              </a:solidFill>
            </a:endParaRPr>
          </a:p>
        </p:txBody>
      </p:sp>
      <p:sp>
        <p:nvSpPr>
          <p:cNvPr id="8" name="Tijdelijke aanduiding voor dianummer 8">
            <a:extLst>
              <a:ext uri="{FF2B5EF4-FFF2-40B4-BE49-F238E27FC236}">
                <a16:creationId xmlns:a16="http://schemas.microsoft.com/office/drawing/2014/main" id="{B1BD9555-6163-5241-9E79-656FE904B4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48002" y="6300001"/>
            <a:ext cx="503999" cy="365125"/>
          </a:xfrm>
        </p:spPr>
        <p:txBody>
          <a:bodyPr vert="horz" lIns="0" tIns="0" rIns="0" bIns="0" rtlCol="0" anchor="ctr"/>
          <a:lstStyle/>
          <a:p>
            <a:fld id="{2358F049-0539-3E42-AA29-C449933F54AC}" type="slidenum">
              <a:rPr lang="nl-NL" sz="900">
                <a:solidFill>
                  <a:srgbClr val="753349"/>
                </a:solidFill>
              </a:rPr>
              <a:t>5</a:t>
            </a:fld>
            <a:endParaRPr lang="nl-NL" sz="900" dirty="0">
              <a:solidFill>
                <a:srgbClr val="753349"/>
              </a:solidFill>
            </a:endParaRPr>
          </a:p>
        </p:txBody>
      </p:sp>
      <p:sp>
        <p:nvSpPr>
          <p:cNvPr id="9" name="Tijdelijke aanduiding voor voettekst 7">
            <a:extLst>
              <a:ext uri="{FF2B5EF4-FFF2-40B4-BE49-F238E27FC236}">
                <a16:creationId xmlns:a16="http://schemas.microsoft.com/office/drawing/2014/main" id="{919E022A-7258-8F4E-9EAE-83FA68C9E1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06000" y="6300001"/>
            <a:ext cx="4680000" cy="365125"/>
          </a:xfrm>
        </p:spPr>
        <p:txBody>
          <a:bodyPr vert="horz" lIns="0" tIns="0" rIns="0" bIns="0" rtlCol="0" anchor="ctr"/>
          <a:lstStyle/>
          <a:p>
            <a:r>
              <a:rPr lang="nl-NL" sz="900" b="0" dirty="0">
                <a:solidFill>
                  <a:srgbClr val="753349"/>
                </a:solidFill>
                <a:latin typeface="+mn-lt"/>
              </a:rPr>
              <a:t>Kennis delen over herstel, behandeling en participatie bij ernstige psychische aandoeningen</a:t>
            </a:r>
          </a:p>
        </p:txBody>
      </p:sp>
      <p:graphicFrame>
        <p:nvGraphicFramePr>
          <p:cNvPr id="4" name="Tijdelijke aanduiding voor inhoud 3">
            <a:extLst>
              <a:ext uri="{FF2B5EF4-FFF2-40B4-BE49-F238E27FC236}">
                <a16:creationId xmlns:a16="http://schemas.microsoft.com/office/drawing/2014/main" id="{2D5EDA12-B448-4E16-ABCE-2CEE38004B3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75583831"/>
              </p:ext>
            </p:extLst>
          </p:nvPr>
        </p:nvGraphicFramePr>
        <p:xfrm>
          <a:off x="6493381" y="2390932"/>
          <a:ext cx="5393819" cy="38941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Grafiek 9">
            <a:extLst>
              <a:ext uri="{FF2B5EF4-FFF2-40B4-BE49-F238E27FC236}">
                <a16:creationId xmlns:a16="http://schemas.microsoft.com/office/drawing/2014/main" id="{6B32C027-B7DC-0C41-619B-7EF7517A9B7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46115774"/>
              </p:ext>
            </p:extLst>
          </p:nvPr>
        </p:nvGraphicFramePr>
        <p:xfrm>
          <a:off x="937402" y="2238555"/>
          <a:ext cx="5480651" cy="40614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262746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4247AC9-DC90-5F44-9386-BFCE570F2A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nl-NL" sz="2400" b="1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Quarterly</a:t>
            </a:r>
            <a:r>
              <a:rPr lang="nl-NL" sz="24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nl-NL" sz="2400" b="1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outcomes</a:t>
            </a:r>
            <a:r>
              <a:rPr lang="nl-NL" sz="24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 per </a:t>
            </a:r>
            <a:r>
              <a:rPr lang="nl-NL" sz="2400" b="1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year</a:t>
            </a:r>
            <a:endParaRPr lang="nl-NL" sz="24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8D590F1-5A17-2E44-BD00-C849FA73F2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nl-NL" sz="1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7" name="Tijdelijke aanduiding voor datum 5">
            <a:extLst>
              <a:ext uri="{FF2B5EF4-FFF2-40B4-BE49-F238E27FC236}">
                <a16:creationId xmlns:a16="http://schemas.microsoft.com/office/drawing/2014/main" id="{83D3D7C9-CF66-FA46-A8FB-CF13E32BE32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69200" y="6300001"/>
            <a:ext cx="720000" cy="365125"/>
          </a:xfrm>
        </p:spPr>
        <p:txBody>
          <a:bodyPr vert="horz" lIns="0" tIns="0" rIns="0" bIns="0" rtlCol="0" anchor="ctr"/>
          <a:lstStyle/>
          <a:p>
            <a:fld id="{8B4F8386-9DC0-3B4E-8D55-D49ACB49C943}" type="datetime1">
              <a:rPr lang="nl-NL" sz="900">
                <a:solidFill>
                  <a:srgbClr val="753349"/>
                </a:solidFill>
              </a:rPr>
              <a:t>21-11-2023</a:t>
            </a:fld>
            <a:endParaRPr lang="nl-NL" sz="900" dirty="0">
              <a:solidFill>
                <a:srgbClr val="753349"/>
              </a:solidFill>
            </a:endParaRPr>
          </a:p>
        </p:txBody>
      </p:sp>
      <p:sp>
        <p:nvSpPr>
          <p:cNvPr id="8" name="Tijdelijke aanduiding voor dianummer 8">
            <a:extLst>
              <a:ext uri="{FF2B5EF4-FFF2-40B4-BE49-F238E27FC236}">
                <a16:creationId xmlns:a16="http://schemas.microsoft.com/office/drawing/2014/main" id="{B1BD9555-6163-5241-9E79-656FE904B4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48002" y="6300001"/>
            <a:ext cx="503999" cy="365125"/>
          </a:xfrm>
        </p:spPr>
        <p:txBody>
          <a:bodyPr vert="horz" lIns="0" tIns="0" rIns="0" bIns="0" rtlCol="0" anchor="ctr"/>
          <a:lstStyle/>
          <a:p>
            <a:fld id="{2358F049-0539-3E42-AA29-C449933F54AC}" type="slidenum">
              <a:rPr lang="nl-NL" sz="900">
                <a:solidFill>
                  <a:srgbClr val="753349"/>
                </a:solidFill>
              </a:rPr>
              <a:t>6</a:t>
            </a:fld>
            <a:endParaRPr lang="nl-NL" sz="900" dirty="0">
              <a:solidFill>
                <a:srgbClr val="753349"/>
              </a:solidFill>
            </a:endParaRPr>
          </a:p>
        </p:txBody>
      </p:sp>
      <p:sp>
        <p:nvSpPr>
          <p:cNvPr id="9" name="Tijdelijke aanduiding voor voettekst 7">
            <a:extLst>
              <a:ext uri="{FF2B5EF4-FFF2-40B4-BE49-F238E27FC236}">
                <a16:creationId xmlns:a16="http://schemas.microsoft.com/office/drawing/2014/main" id="{919E022A-7258-8F4E-9EAE-83FA68C9E1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06000" y="6300001"/>
            <a:ext cx="4680000" cy="365125"/>
          </a:xfrm>
        </p:spPr>
        <p:txBody>
          <a:bodyPr vert="horz" lIns="0" tIns="0" rIns="0" bIns="0" rtlCol="0" anchor="ctr"/>
          <a:lstStyle/>
          <a:p>
            <a:r>
              <a:rPr lang="nl-NL" sz="900" b="0" dirty="0">
                <a:solidFill>
                  <a:srgbClr val="753349"/>
                </a:solidFill>
                <a:latin typeface="+mn-lt"/>
              </a:rPr>
              <a:t>Kennis delen over herstel, behandeling en participatie bij ernstige psychische aandoeningen</a:t>
            </a:r>
          </a:p>
        </p:txBody>
      </p:sp>
      <p:graphicFrame>
        <p:nvGraphicFramePr>
          <p:cNvPr id="4" name="Grafiek 3">
            <a:extLst>
              <a:ext uri="{FF2B5EF4-FFF2-40B4-BE49-F238E27FC236}">
                <a16:creationId xmlns:a16="http://schemas.microsoft.com/office/drawing/2014/main" id="{0640A94C-228E-1B18-6EDE-8BD02672DF5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07077892"/>
              </p:ext>
            </p:extLst>
          </p:nvPr>
        </p:nvGraphicFramePr>
        <p:xfrm>
          <a:off x="652315" y="2448000"/>
          <a:ext cx="5276400" cy="37800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Grafiek 5">
            <a:extLst>
              <a:ext uri="{FF2B5EF4-FFF2-40B4-BE49-F238E27FC236}">
                <a16:creationId xmlns:a16="http://schemas.microsoft.com/office/drawing/2014/main" id="{AEDEE31C-C2C8-4EFD-AA3B-05991D74AAE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86845039"/>
              </p:ext>
            </p:extLst>
          </p:nvPr>
        </p:nvGraphicFramePr>
        <p:xfrm>
          <a:off x="5928715" y="2432139"/>
          <a:ext cx="6105134" cy="37958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7402725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4247AC9-DC90-5F44-9386-BFCE570F2A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nl-NL" sz="24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Fidelity</a:t>
            </a:r>
            <a:r>
              <a:rPr lang="nl-NL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 assessments</a:t>
            </a:r>
          </a:p>
        </p:txBody>
      </p:sp>
      <p:sp>
        <p:nvSpPr>
          <p:cNvPr id="7" name="Tijdelijke aanduiding voor datum 5">
            <a:extLst>
              <a:ext uri="{FF2B5EF4-FFF2-40B4-BE49-F238E27FC236}">
                <a16:creationId xmlns:a16="http://schemas.microsoft.com/office/drawing/2014/main" id="{83D3D7C9-CF66-FA46-A8FB-CF13E32BE32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69200" y="6300001"/>
            <a:ext cx="720000" cy="365125"/>
          </a:xfrm>
        </p:spPr>
        <p:txBody>
          <a:bodyPr vert="horz" lIns="0" tIns="0" rIns="0" bIns="0" rtlCol="0" anchor="ctr"/>
          <a:lstStyle/>
          <a:p>
            <a:fld id="{8B4F8386-9DC0-3B4E-8D55-D49ACB49C943}" type="datetime1">
              <a:rPr lang="nl-NL" sz="900">
                <a:solidFill>
                  <a:srgbClr val="753349"/>
                </a:solidFill>
              </a:rPr>
              <a:t>21-11-2023</a:t>
            </a:fld>
            <a:endParaRPr lang="nl-NL" sz="900" dirty="0">
              <a:solidFill>
                <a:srgbClr val="753349"/>
              </a:solidFill>
            </a:endParaRPr>
          </a:p>
        </p:txBody>
      </p:sp>
      <p:sp>
        <p:nvSpPr>
          <p:cNvPr id="8" name="Tijdelijke aanduiding voor dianummer 8">
            <a:extLst>
              <a:ext uri="{FF2B5EF4-FFF2-40B4-BE49-F238E27FC236}">
                <a16:creationId xmlns:a16="http://schemas.microsoft.com/office/drawing/2014/main" id="{B1BD9555-6163-5241-9E79-656FE904B4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48002" y="6300001"/>
            <a:ext cx="503999" cy="365125"/>
          </a:xfrm>
        </p:spPr>
        <p:txBody>
          <a:bodyPr vert="horz" lIns="0" tIns="0" rIns="0" bIns="0" rtlCol="0" anchor="ctr"/>
          <a:lstStyle/>
          <a:p>
            <a:fld id="{2358F049-0539-3E42-AA29-C449933F54AC}" type="slidenum">
              <a:rPr lang="nl-NL" sz="900">
                <a:solidFill>
                  <a:srgbClr val="753349"/>
                </a:solidFill>
              </a:rPr>
              <a:t>7</a:t>
            </a:fld>
            <a:endParaRPr lang="nl-NL" sz="900" dirty="0">
              <a:solidFill>
                <a:srgbClr val="753349"/>
              </a:solidFill>
            </a:endParaRPr>
          </a:p>
        </p:txBody>
      </p:sp>
      <p:sp>
        <p:nvSpPr>
          <p:cNvPr id="9" name="Tijdelijke aanduiding voor voettekst 7">
            <a:extLst>
              <a:ext uri="{FF2B5EF4-FFF2-40B4-BE49-F238E27FC236}">
                <a16:creationId xmlns:a16="http://schemas.microsoft.com/office/drawing/2014/main" id="{919E022A-7258-8F4E-9EAE-83FA68C9E1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06000" y="6300001"/>
            <a:ext cx="4680000" cy="365125"/>
          </a:xfrm>
        </p:spPr>
        <p:txBody>
          <a:bodyPr vert="horz" lIns="0" tIns="0" rIns="0" bIns="0" rtlCol="0" anchor="ctr"/>
          <a:lstStyle/>
          <a:p>
            <a:r>
              <a:rPr lang="nl-NL" sz="900" b="0" dirty="0">
                <a:solidFill>
                  <a:srgbClr val="753349"/>
                </a:solidFill>
                <a:latin typeface="+mn-lt"/>
              </a:rPr>
              <a:t>Kennis delen over herstel, behandeling en participatie bij ernstige psychische aandoeningen</a:t>
            </a:r>
          </a:p>
        </p:txBody>
      </p:sp>
      <p:graphicFrame>
        <p:nvGraphicFramePr>
          <p:cNvPr id="10" name="Tijdelijke aanduiding voor inhoud 9">
            <a:extLst>
              <a:ext uri="{FF2B5EF4-FFF2-40B4-BE49-F238E27FC236}">
                <a16:creationId xmlns:a16="http://schemas.microsoft.com/office/drawing/2014/main" id="{18532589-2F96-D101-9C36-A269B51CDBD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35927163"/>
              </p:ext>
            </p:extLst>
          </p:nvPr>
        </p:nvGraphicFramePr>
        <p:xfrm>
          <a:off x="914401" y="2337759"/>
          <a:ext cx="10670874" cy="39622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614341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4247AC9-DC90-5F44-9386-BFCE570F2A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0417" y="427188"/>
            <a:ext cx="9311999" cy="1080000"/>
          </a:xfrm>
        </p:spPr>
        <p:txBody>
          <a:bodyPr>
            <a:normAutofit/>
          </a:bodyPr>
          <a:lstStyle/>
          <a:p>
            <a:pPr algn="ctr"/>
            <a:r>
              <a:rPr lang="nl-NL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IPS research </a:t>
            </a:r>
            <a:r>
              <a:rPr lang="nl-NL" sz="24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overview</a:t>
            </a:r>
            <a:endParaRPr lang="nl-NL" sz="2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8D590F1-5A17-2E44-BD00-C849FA73F2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nl-NL" sz="1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7" name="Tijdelijke aanduiding voor datum 5">
            <a:extLst>
              <a:ext uri="{FF2B5EF4-FFF2-40B4-BE49-F238E27FC236}">
                <a16:creationId xmlns:a16="http://schemas.microsoft.com/office/drawing/2014/main" id="{83D3D7C9-CF66-FA46-A8FB-CF13E32BE32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69200" y="6300001"/>
            <a:ext cx="720000" cy="365125"/>
          </a:xfrm>
        </p:spPr>
        <p:txBody>
          <a:bodyPr vert="horz" lIns="0" tIns="0" rIns="0" bIns="0" rtlCol="0" anchor="ctr"/>
          <a:lstStyle/>
          <a:p>
            <a:fld id="{8B4F8386-9DC0-3B4E-8D55-D49ACB49C943}" type="datetime1">
              <a:rPr lang="nl-NL" sz="900">
                <a:solidFill>
                  <a:srgbClr val="753349"/>
                </a:solidFill>
              </a:rPr>
              <a:t>21-11-2023</a:t>
            </a:fld>
            <a:endParaRPr lang="nl-NL" sz="900" dirty="0">
              <a:solidFill>
                <a:srgbClr val="753349"/>
              </a:solidFill>
            </a:endParaRPr>
          </a:p>
        </p:txBody>
      </p:sp>
      <p:sp>
        <p:nvSpPr>
          <p:cNvPr id="8" name="Tijdelijke aanduiding voor dianummer 8">
            <a:extLst>
              <a:ext uri="{FF2B5EF4-FFF2-40B4-BE49-F238E27FC236}">
                <a16:creationId xmlns:a16="http://schemas.microsoft.com/office/drawing/2014/main" id="{B1BD9555-6163-5241-9E79-656FE904B4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48002" y="6300001"/>
            <a:ext cx="503999" cy="365125"/>
          </a:xfrm>
        </p:spPr>
        <p:txBody>
          <a:bodyPr vert="horz" lIns="0" tIns="0" rIns="0" bIns="0" rtlCol="0" anchor="ctr"/>
          <a:lstStyle/>
          <a:p>
            <a:fld id="{2358F049-0539-3E42-AA29-C449933F54AC}" type="slidenum">
              <a:rPr lang="nl-NL" sz="900">
                <a:solidFill>
                  <a:srgbClr val="753349"/>
                </a:solidFill>
              </a:rPr>
              <a:t>8</a:t>
            </a:fld>
            <a:endParaRPr lang="nl-NL" sz="900" dirty="0">
              <a:solidFill>
                <a:srgbClr val="753349"/>
              </a:solidFill>
            </a:endParaRPr>
          </a:p>
        </p:txBody>
      </p:sp>
      <p:sp>
        <p:nvSpPr>
          <p:cNvPr id="9" name="Tijdelijke aanduiding voor voettekst 7">
            <a:extLst>
              <a:ext uri="{FF2B5EF4-FFF2-40B4-BE49-F238E27FC236}">
                <a16:creationId xmlns:a16="http://schemas.microsoft.com/office/drawing/2014/main" id="{919E022A-7258-8F4E-9EAE-83FA68C9E1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06000" y="6300001"/>
            <a:ext cx="4680000" cy="365125"/>
          </a:xfrm>
        </p:spPr>
        <p:txBody>
          <a:bodyPr vert="horz" lIns="0" tIns="0" rIns="0" bIns="0" rtlCol="0" anchor="ctr"/>
          <a:lstStyle/>
          <a:p>
            <a:r>
              <a:rPr lang="nl-NL" sz="900" b="0" dirty="0">
                <a:solidFill>
                  <a:srgbClr val="753349"/>
                </a:solidFill>
                <a:latin typeface="+mn-lt"/>
              </a:rPr>
              <a:t>Kennis delen over herstel, behandeling en participatie bij ernstige psychische aandoeningen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788E6B8B-3882-55B8-38E5-C4A51E0E1F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824" y="1271094"/>
            <a:ext cx="3950351" cy="2929812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B2AB1D2E-2783-921C-35B6-681E6F9647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7558" y="1182747"/>
            <a:ext cx="3967941" cy="3106505"/>
          </a:xfrm>
          <a:prstGeom prst="rect">
            <a:avLst/>
          </a:prstGeom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AA4FBE16-99CD-0DD3-AC4A-2C294C063A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64603" y="1271094"/>
            <a:ext cx="3761963" cy="2738679"/>
          </a:xfrm>
          <a:prstGeom prst="rect">
            <a:avLst/>
          </a:prstGeom>
        </p:spPr>
      </p:pic>
      <p:pic>
        <p:nvPicPr>
          <p:cNvPr id="14" name="Afbeelding 13">
            <a:extLst>
              <a:ext uri="{FF2B5EF4-FFF2-40B4-BE49-F238E27FC236}">
                <a16:creationId xmlns:a16="http://schemas.microsoft.com/office/drawing/2014/main" id="{BA40023A-239F-3118-93C2-40DED8AB3A8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87713" y="3714104"/>
            <a:ext cx="2798288" cy="2674243"/>
          </a:xfrm>
          <a:prstGeom prst="rect">
            <a:avLst/>
          </a:prstGeom>
        </p:spPr>
      </p:pic>
      <p:pic>
        <p:nvPicPr>
          <p:cNvPr id="16" name="Afbeelding 15">
            <a:extLst>
              <a:ext uri="{FF2B5EF4-FFF2-40B4-BE49-F238E27FC236}">
                <a16:creationId xmlns:a16="http://schemas.microsoft.com/office/drawing/2014/main" id="{23E10785-B190-D17F-08C5-F807A8044D7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54308" y="3895046"/>
            <a:ext cx="4937508" cy="2528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2872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4247AC9-DC90-5F44-9386-BFCE570F2A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nl-NL" sz="24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Future</a:t>
            </a:r>
            <a:r>
              <a:rPr lang="nl-NL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nl-NL" sz="24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directions</a:t>
            </a:r>
            <a:endParaRPr lang="nl-NL" sz="2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8D590F1-5A17-2E44-BD00-C849FA73F2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Broadening</a:t>
            </a:r>
            <a:r>
              <a:rPr lang="nl-NL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nl-NL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the</a:t>
            </a:r>
            <a:r>
              <a:rPr lang="nl-NL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scope </a:t>
            </a:r>
            <a:r>
              <a:rPr lang="nl-NL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and</a:t>
            </a:r>
            <a:r>
              <a:rPr lang="nl-NL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horizon of IPS:</a:t>
            </a:r>
          </a:p>
          <a:p>
            <a:pPr lvl="1"/>
            <a:r>
              <a:rPr lang="nl-NL" sz="1375" dirty="0">
                <a:latin typeface="Calibri Light" panose="020F0302020204030204" pitchFamily="34" charset="0"/>
                <a:cs typeface="Calibri Light" panose="020F0302020204030204" pitchFamily="34" charset="0"/>
              </a:rPr>
              <a:t>Target </a:t>
            </a:r>
            <a:r>
              <a:rPr lang="nl-NL" sz="1375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group</a:t>
            </a:r>
            <a:r>
              <a:rPr lang="nl-NL" sz="1375" dirty="0">
                <a:latin typeface="Calibri Light" panose="020F0302020204030204" pitchFamily="34" charset="0"/>
                <a:cs typeface="Calibri Light" panose="020F0302020204030204" pitchFamily="34" charset="0"/>
              </a:rPr>
              <a:t>: CMD, mild </a:t>
            </a:r>
            <a:r>
              <a:rPr lang="nl-NL" sz="1375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intellectual</a:t>
            </a:r>
            <a:r>
              <a:rPr lang="nl-NL" sz="1375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nl-NL" sz="1375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disabilities</a:t>
            </a:r>
            <a:r>
              <a:rPr lang="nl-NL" sz="1375" dirty="0"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nl-NL" sz="1375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acquired</a:t>
            </a:r>
            <a:r>
              <a:rPr lang="nl-NL" sz="1375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nl-NL" sz="1375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brain</a:t>
            </a:r>
            <a:r>
              <a:rPr lang="nl-NL" sz="1375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nl-NL" sz="1375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injury</a:t>
            </a:r>
            <a:r>
              <a:rPr lang="nl-NL" sz="1375" dirty="0"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nl-NL" sz="1375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etc</a:t>
            </a:r>
            <a:r>
              <a:rPr lang="nl-NL" sz="1375" dirty="0">
                <a:latin typeface="Calibri Light" panose="020F0302020204030204" pitchFamily="34" charset="0"/>
                <a:cs typeface="Calibri Light" panose="020F0302020204030204" pitchFamily="34" charset="0"/>
              </a:rPr>
              <a:t>…</a:t>
            </a:r>
          </a:p>
          <a:p>
            <a:pPr lvl="1"/>
            <a:r>
              <a:rPr lang="nl-NL" sz="1375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Other</a:t>
            </a:r>
            <a:r>
              <a:rPr lang="nl-NL" sz="1375" dirty="0">
                <a:latin typeface="Calibri Light" panose="020F0302020204030204" pitchFamily="34" charset="0"/>
                <a:cs typeface="Calibri Light" panose="020F0302020204030204" pitchFamily="34" charset="0"/>
              </a:rPr>
              <a:t> setting: </a:t>
            </a:r>
            <a:r>
              <a:rPr lang="nl-NL" sz="1375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outside</a:t>
            </a:r>
            <a:r>
              <a:rPr lang="nl-NL" sz="1375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nl-NL" sz="1375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mental</a:t>
            </a:r>
            <a:r>
              <a:rPr lang="nl-NL" sz="1375" dirty="0">
                <a:latin typeface="Calibri Light" panose="020F0302020204030204" pitchFamily="34" charset="0"/>
                <a:cs typeface="Calibri Light" panose="020F0302020204030204" pitchFamily="34" charset="0"/>
              </a:rPr>
              <a:t> health care</a:t>
            </a:r>
          </a:p>
          <a:p>
            <a:endParaRPr lang="nl-NL" sz="1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nl-NL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Stronger</a:t>
            </a:r>
            <a:r>
              <a:rPr lang="nl-NL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nl-NL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collaborations</a:t>
            </a:r>
            <a:r>
              <a:rPr lang="nl-NL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nl-NL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between</a:t>
            </a:r>
            <a:r>
              <a:rPr lang="nl-NL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nl-NL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government</a:t>
            </a:r>
            <a:r>
              <a:rPr lang="nl-NL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, IPS programs, </a:t>
            </a:r>
            <a:r>
              <a:rPr lang="nl-NL" sz="16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employee </a:t>
            </a:r>
            <a:r>
              <a:rPr lang="nl-NL" sz="1600" dirty="0" err="1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insurance</a:t>
            </a:r>
            <a:r>
              <a:rPr lang="nl-NL" sz="16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agency </a:t>
            </a:r>
            <a:r>
              <a:rPr lang="nl-NL" sz="1600" dirty="0" err="1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and</a:t>
            </a:r>
            <a:r>
              <a:rPr lang="nl-NL" sz="16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nl-NL" sz="1600" dirty="0" err="1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municipalities</a:t>
            </a:r>
            <a:r>
              <a:rPr lang="nl-NL" sz="16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</a:p>
          <a:p>
            <a:pPr marL="0" indent="0">
              <a:buNone/>
            </a:pPr>
            <a:r>
              <a:rPr lang="nl-NL" sz="16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Hoofdzaak Werk: </a:t>
            </a:r>
            <a:r>
              <a:rPr lang="nl-NL" sz="1600" dirty="0" err="1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coordinated</a:t>
            </a:r>
            <a:r>
              <a:rPr lang="nl-NL" sz="16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 per </a:t>
            </a:r>
            <a:r>
              <a:rPr lang="nl-NL" sz="1600" dirty="0" err="1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labour</a:t>
            </a:r>
            <a:r>
              <a:rPr lang="nl-NL" sz="16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 market </a:t>
            </a:r>
            <a:r>
              <a:rPr lang="nl-NL" sz="1600" dirty="0" err="1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region</a:t>
            </a:r>
            <a:r>
              <a:rPr lang="nl-NL" sz="16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: </a:t>
            </a:r>
            <a:r>
              <a:rPr lang="nl-NL" sz="1600" dirty="0" err="1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not</a:t>
            </a:r>
            <a:r>
              <a:rPr lang="nl-NL" sz="16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 </a:t>
            </a:r>
            <a:r>
              <a:rPr lang="nl-NL" sz="1600" dirty="0" err="1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only</a:t>
            </a:r>
            <a:r>
              <a:rPr lang="nl-NL" sz="16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 IPS, but </a:t>
            </a:r>
            <a:r>
              <a:rPr lang="nl-NL" sz="1600" dirty="0" err="1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all</a:t>
            </a:r>
            <a:r>
              <a:rPr lang="nl-NL" sz="16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 </a:t>
            </a:r>
            <a:r>
              <a:rPr lang="nl-NL" sz="1600" dirty="0" err="1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vocational</a:t>
            </a:r>
            <a:r>
              <a:rPr lang="nl-NL" sz="16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 </a:t>
            </a:r>
            <a:r>
              <a:rPr lang="nl-NL" sz="1600" dirty="0" err="1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rehabilitation</a:t>
            </a:r>
            <a:r>
              <a:rPr lang="nl-NL" sz="16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.</a:t>
            </a:r>
            <a:endParaRPr lang="nl-NL" sz="1600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nl-NL" sz="1600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nl-NL" sz="1600" dirty="0" err="1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Keeping</a:t>
            </a:r>
            <a:r>
              <a:rPr lang="nl-NL" sz="16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track of </a:t>
            </a:r>
            <a:r>
              <a:rPr lang="nl-NL" sz="1600" dirty="0" err="1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collaborations</a:t>
            </a:r>
            <a:r>
              <a:rPr lang="nl-NL" sz="16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nl-NL" sz="1600" dirty="0" err="1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between</a:t>
            </a:r>
            <a:r>
              <a:rPr lang="nl-NL" sz="16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stakeholders </a:t>
            </a:r>
            <a:r>
              <a:rPr lang="nl-NL" sz="16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 </a:t>
            </a:r>
            <a:r>
              <a:rPr lang="nl-NL" sz="1600" dirty="0" err="1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work</a:t>
            </a:r>
            <a:r>
              <a:rPr lang="nl-NL" sz="16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 monitor</a:t>
            </a:r>
            <a:r>
              <a:rPr lang="nl-NL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</a:p>
          <a:p>
            <a:endParaRPr lang="nl-NL" sz="1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nl-NL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Improving</a:t>
            </a:r>
            <a:r>
              <a:rPr lang="nl-NL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availability, </a:t>
            </a:r>
            <a:r>
              <a:rPr lang="nl-NL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optimizing</a:t>
            </a:r>
            <a:r>
              <a:rPr lang="nl-NL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nl-NL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results</a:t>
            </a:r>
            <a:r>
              <a:rPr lang="nl-NL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of </a:t>
            </a:r>
            <a:r>
              <a:rPr lang="nl-NL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vocational</a:t>
            </a:r>
            <a:r>
              <a:rPr lang="nl-NL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nl-NL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rehabilitation</a:t>
            </a:r>
            <a:r>
              <a:rPr lang="nl-NL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nl-NL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and</a:t>
            </a:r>
            <a:r>
              <a:rPr lang="nl-NL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nl-NL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improve</a:t>
            </a:r>
            <a:r>
              <a:rPr lang="nl-NL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nl-NL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sustainability</a:t>
            </a:r>
            <a:r>
              <a:rPr lang="nl-NL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of </a:t>
            </a:r>
            <a:r>
              <a:rPr lang="nl-NL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employment</a:t>
            </a:r>
            <a:r>
              <a:rPr lang="nl-NL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nl-NL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through</a:t>
            </a:r>
            <a:r>
              <a:rPr lang="nl-NL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‘</a:t>
            </a:r>
            <a:r>
              <a:rPr lang="nl-NL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Bridging</a:t>
            </a:r>
            <a:r>
              <a:rPr lang="nl-NL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nl-NL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the</a:t>
            </a:r>
            <a:r>
              <a:rPr lang="nl-NL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Gap’ project </a:t>
            </a:r>
            <a:r>
              <a:rPr lang="nl-NL" sz="1600" dirty="0">
                <a:latin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 6-year cohort </a:t>
            </a:r>
            <a:r>
              <a:rPr lang="nl-NL" sz="1600" dirty="0" err="1">
                <a:latin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study</a:t>
            </a:r>
            <a:endParaRPr lang="nl-NL" sz="1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7" name="Tijdelijke aanduiding voor datum 5">
            <a:extLst>
              <a:ext uri="{FF2B5EF4-FFF2-40B4-BE49-F238E27FC236}">
                <a16:creationId xmlns:a16="http://schemas.microsoft.com/office/drawing/2014/main" id="{83D3D7C9-CF66-FA46-A8FB-CF13E32BE32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69200" y="6300001"/>
            <a:ext cx="720000" cy="365125"/>
          </a:xfrm>
        </p:spPr>
        <p:txBody>
          <a:bodyPr vert="horz" lIns="0" tIns="0" rIns="0" bIns="0" rtlCol="0" anchor="ctr"/>
          <a:lstStyle/>
          <a:p>
            <a:fld id="{8B4F8386-9DC0-3B4E-8D55-D49ACB49C943}" type="datetime1">
              <a:rPr lang="nl-NL" sz="900">
                <a:solidFill>
                  <a:srgbClr val="753349"/>
                </a:solidFill>
              </a:rPr>
              <a:t>21-11-2023</a:t>
            </a:fld>
            <a:endParaRPr lang="nl-NL" sz="900" dirty="0">
              <a:solidFill>
                <a:srgbClr val="753349"/>
              </a:solidFill>
            </a:endParaRPr>
          </a:p>
        </p:txBody>
      </p:sp>
      <p:sp>
        <p:nvSpPr>
          <p:cNvPr id="8" name="Tijdelijke aanduiding voor dianummer 8">
            <a:extLst>
              <a:ext uri="{FF2B5EF4-FFF2-40B4-BE49-F238E27FC236}">
                <a16:creationId xmlns:a16="http://schemas.microsoft.com/office/drawing/2014/main" id="{B1BD9555-6163-5241-9E79-656FE904B4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48002" y="6300001"/>
            <a:ext cx="503999" cy="365125"/>
          </a:xfrm>
        </p:spPr>
        <p:txBody>
          <a:bodyPr vert="horz" lIns="0" tIns="0" rIns="0" bIns="0" rtlCol="0" anchor="ctr"/>
          <a:lstStyle/>
          <a:p>
            <a:fld id="{2358F049-0539-3E42-AA29-C449933F54AC}" type="slidenum">
              <a:rPr lang="nl-NL" sz="900">
                <a:solidFill>
                  <a:srgbClr val="753349"/>
                </a:solidFill>
              </a:rPr>
              <a:t>9</a:t>
            </a:fld>
            <a:endParaRPr lang="nl-NL" sz="900" dirty="0">
              <a:solidFill>
                <a:srgbClr val="753349"/>
              </a:solidFill>
            </a:endParaRPr>
          </a:p>
        </p:txBody>
      </p:sp>
      <p:sp>
        <p:nvSpPr>
          <p:cNvPr id="9" name="Tijdelijke aanduiding voor voettekst 7">
            <a:extLst>
              <a:ext uri="{FF2B5EF4-FFF2-40B4-BE49-F238E27FC236}">
                <a16:creationId xmlns:a16="http://schemas.microsoft.com/office/drawing/2014/main" id="{919E022A-7258-8F4E-9EAE-83FA68C9E1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06000" y="6300001"/>
            <a:ext cx="4680000" cy="365125"/>
          </a:xfrm>
        </p:spPr>
        <p:txBody>
          <a:bodyPr vert="horz" lIns="0" tIns="0" rIns="0" bIns="0" rtlCol="0" anchor="ctr"/>
          <a:lstStyle/>
          <a:p>
            <a:r>
              <a:rPr lang="nl-NL" sz="900" b="0" dirty="0">
                <a:solidFill>
                  <a:srgbClr val="753349"/>
                </a:solidFill>
                <a:latin typeface="+mn-lt"/>
              </a:rPr>
              <a:t>Kennis delen over herstel, behandeling en participatie bij ernstige psychische aandoeningen</a:t>
            </a:r>
          </a:p>
        </p:txBody>
      </p:sp>
    </p:spTree>
    <p:extLst>
      <p:ext uri="{BB962C8B-B14F-4D97-AF65-F5344CB8AC3E}">
        <p14:creationId xmlns:p14="http://schemas.microsoft.com/office/powerpoint/2010/main" val="1878021043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Phrenos_aubergin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hrenos_Huisstijl_presentatie_sjabloon_breed" id="{35D98EE3-D333-384C-BA38-96D652DBA760}" vid="{615234CD-60DD-9F4F-BC9A-EA5656AB9E13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5C015CD346AE97408777363E0D80E07E" ma:contentTypeVersion="18" ma:contentTypeDescription="Vytvoří nový dokument" ma:contentTypeScope="" ma:versionID="3dd6634e587c84af880d831dce186014">
  <xsd:schema xmlns:xsd="http://www.w3.org/2001/XMLSchema" xmlns:xs="http://www.w3.org/2001/XMLSchema" xmlns:p="http://schemas.microsoft.com/office/2006/metadata/properties" xmlns:ns2="de26c1e0-3143-4321-9a86-39f63aa46666" xmlns:ns3="1112e039-e1e2-4d22-b438-6080abc3cbb9" targetNamespace="http://schemas.microsoft.com/office/2006/metadata/properties" ma:root="true" ma:fieldsID="f7c8b744936c2b7a6c11bb267dcad7ae" ns2:_="" ns3:_="">
    <xsd:import namespace="de26c1e0-3143-4321-9a86-39f63aa46666"/>
    <xsd:import namespace="1112e039-e1e2-4d22-b438-6080abc3cbb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e26c1e0-3143-4321-9a86-39f63aa4666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Značky obrázků" ma:readOnly="false" ma:fieldId="{5cf76f15-5ced-4ddc-b409-7134ff3c332f}" ma:taxonomyMulti="true" ma:sspId="b3ff5558-0a21-476f-a51a-fadbc4a6124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112e039-e1e2-4d22-b438-6080abc3cbb9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e1d94704-c301-43d6-8198-032a30322449}" ma:internalName="TaxCatchAll" ma:showField="CatchAllData" ma:web="1112e039-e1e2-4d22-b438-6080abc3cbb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1112e039-e1e2-4d22-b438-6080abc3cbb9" xsi:nil="true"/>
    <lcf76f155ced4ddcb4097134ff3c332f xmlns="de26c1e0-3143-4321-9a86-39f63aa46666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F900240C-C8DD-4C2C-B5C0-9AB620725074}"/>
</file>

<file path=customXml/itemProps2.xml><?xml version="1.0" encoding="utf-8"?>
<ds:datastoreItem xmlns:ds="http://schemas.openxmlformats.org/officeDocument/2006/customXml" ds:itemID="{4F2369D8-CC88-4A68-903C-C45D956F4D7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C1032EA-A48F-46F3-8EA9-D0E4FD5E161F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Phrenos_Huisstijl_presentatie_sjabloon_breed</Template>
  <TotalTime>1962</TotalTime>
  <Words>1766</Words>
  <Application>Microsoft Office PowerPoint</Application>
  <PresentationFormat>Breedbeeld</PresentationFormat>
  <Paragraphs>215</Paragraphs>
  <Slides>22</Slides>
  <Notes>5</Notes>
  <HiddenSlides>0</HiddenSlides>
  <MMClips>0</MMClips>
  <ScaleCrop>false</ScaleCrop>
  <HeadingPairs>
    <vt:vector size="8" baseType="variant">
      <vt:variant>
        <vt:lpstr>Gebruikte lettertypen</vt:lpstr>
      </vt:variant>
      <vt:variant>
        <vt:i4>7</vt:i4>
      </vt:variant>
      <vt:variant>
        <vt:lpstr>Thema</vt:lpstr>
      </vt:variant>
      <vt:variant>
        <vt:i4>1</vt:i4>
      </vt:variant>
      <vt:variant>
        <vt:lpstr>Ingesloten OLE-bronprogramma's</vt:lpstr>
      </vt:variant>
      <vt:variant>
        <vt:i4>1</vt:i4>
      </vt:variant>
      <vt:variant>
        <vt:lpstr>Diatitels</vt:lpstr>
      </vt:variant>
      <vt:variant>
        <vt:i4>22</vt:i4>
      </vt:variant>
    </vt:vector>
  </HeadingPairs>
  <TitlesOfParts>
    <vt:vector size="31" baseType="lpstr">
      <vt:lpstr>AdvOT1ef757c0</vt:lpstr>
      <vt:lpstr>AdvOT7d6df7ab.I</vt:lpstr>
      <vt:lpstr>Arial</vt:lpstr>
      <vt:lpstr>Calibri</vt:lpstr>
      <vt:lpstr>Calibri Light</vt:lpstr>
      <vt:lpstr>museo-sans-rounded</vt:lpstr>
      <vt:lpstr>Symbol</vt:lpstr>
      <vt:lpstr>Kantoorthema</vt:lpstr>
      <vt:lpstr>Microsoft Excel 97-2003 Worksheet</vt:lpstr>
      <vt:lpstr>IPS in the Netherlands:  An update</vt:lpstr>
      <vt:lpstr>Our history with IPS</vt:lpstr>
      <vt:lpstr>Implementation of IPS</vt:lpstr>
      <vt:lpstr>Quality improvement: example of the Netherlands</vt:lpstr>
      <vt:lpstr>The growth of IPS in the Netherlands</vt:lpstr>
      <vt:lpstr>Quarterly outcomes per year</vt:lpstr>
      <vt:lpstr>Fidelity assessments</vt:lpstr>
      <vt:lpstr>IPS research overview</vt:lpstr>
      <vt:lpstr>Future directions</vt:lpstr>
      <vt:lpstr>IPS en Center of Expertise Phrenos</vt:lpstr>
      <vt:lpstr>PowerPoint-presentatie</vt:lpstr>
      <vt:lpstr>   Results</vt:lpstr>
      <vt:lpstr>IPS in Europe  </vt:lpstr>
      <vt:lpstr>IPS in Europe  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IPS in Europe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IPS in the Netherlands:  An update</dc:title>
  <dc:creator>Lars de Winter</dc:creator>
  <cp:lastModifiedBy>Cris Bergmans</cp:lastModifiedBy>
  <cp:revision>7</cp:revision>
  <dcterms:created xsi:type="dcterms:W3CDTF">2023-05-08T12:30:53Z</dcterms:created>
  <dcterms:modified xsi:type="dcterms:W3CDTF">2023-11-21T11:31:52Z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0x0101008D139B8F6C68A744A871F634E025DC89</vt:lpwstr>
  </property>
  <property fmtid="{D5CDD505-2E9C-101B-9397-08002B2CF9AE}" pid="3" name="MediaServiceImageTags">
    <vt:lpwstr/>
  </property>
</Properties>
</file>