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charts/colors2.xml" ContentType="application/vnd.ms-office.chartcolorstyle+xml"/>
  <Override PartName="/ppt/charts/chart3.xml" ContentType="application/vnd.openxmlformats-officedocument.drawingml.chart+xml"/>
  <Override PartName="/ppt/charts/style2.xml" ContentType="application/vnd.ms-office.chart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0" r:id="rId5"/>
    <p:sldId id="261" r:id="rId6"/>
    <p:sldId id="262" r:id="rId7"/>
    <p:sldId id="263" r:id="rId8"/>
    <p:sldId id="264" r:id="rId9"/>
    <p:sldId id="265" r:id="rId1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96"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tuch\Downloads\FFS_data_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stuch\Downloads\FFS_data_2.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Fokus-MB\Downloads\souhrn%20-%20all.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1"/>
          <c:dPt>
            <c:idx val="0"/>
            <c:bubble3D val="0"/>
            <c:spPr>
              <a:solidFill>
                <a:srgbClr val="FFC8C8"/>
              </a:solidFill>
              <a:ln w="19050">
                <a:solidFill>
                  <a:schemeClr val="lt1"/>
                </a:solidFill>
              </a:ln>
              <a:effectLst/>
            </c:spPr>
            <c:extLst>
              <c:ext xmlns:c16="http://schemas.microsoft.com/office/drawing/2014/chart" uri="{C3380CC4-5D6E-409C-BE32-E72D297353CC}">
                <c16:uniqueId val="{00000001-3736-40E2-91E2-D6D22AAA2673}"/>
              </c:ext>
            </c:extLst>
          </c:dPt>
          <c:dPt>
            <c:idx val="1"/>
            <c:bubble3D val="0"/>
            <c:spPr>
              <a:solidFill>
                <a:srgbClr val="FF9696"/>
              </a:solidFill>
              <a:ln w="19050">
                <a:solidFill>
                  <a:schemeClr val="lt1"/>
                </a:solidFill>
              </a:ln>
              <a:effectLst/>
            </c:spPr>
            <c:extLst>
              <c:ext xmlns:c16="http://schemas.microsoft.com/office/drawing/2014/chart" uri="{C3380CC4-5D6E-409C-BE32-E72D297353CC}">
                <c16:uniqueId val="{00000003-3736-40E2-91E2-D6D22AAA2673}"/>
              </c:ext>
            </c:extLst>
          </c:dPt>
          <c:dPt>
            <c:idx val="2"/>
            <c:bubble3D val="0"/>
            <c:spPr>
              <a:solidFill>
                <a:srgbClr val="FF3232"/>
              </a:solidFill>
              <a:ln w="19050">
                <a:solidFill>
                  <a:schemeClr val="lt1"/>
                </a:solidFill>
              </a:ln>
              <a:effectLst/>
            </c:spPr>
            <c:extLst>
              <c:ext xmlns:c16="http://schemas.microsoft.com/office/drawing/2014/chart" uri="{C3380CC4-5D6E-409C-BE32-E72D297353CC}">
                <c16:uniqueId val="{00000005-3736-40E2-91E2-D6D22AAA267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736-40E2-91E2-D6D22AAA2673}"/>
              </c:ext>
            </c:extLst>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Pásma_licence!$B$2:$B$5</c:f>
              <c:strCache>
                <c:ptCount val="4"/>
                <c:pt idx="0">
                  <c:v>Nelze udělit certifikaci</c:v>
                </c:pt>
                <c:pt idx="1">
                  <c:v>Provizorní roční certifikát</c:v>
                </c:pt>
                <c:pt idx="2">
                  <c:v>Plnohodnotný tříletý certifikát</c:v>
                </c:pt>
                <c:pt idx="3">
                  <c:v>Certifikát s výborným hodnocením</c:v>
                </c:pt>
              </c:strCache>
            </c:strRef>
          </c:cat>
          <c:val>
            <c:numRef>
              <c:f>Pásma_licence!$D$2:$D$5</c:f>
              <c:numCache>
                <c:formatCode>General</c:formatCode>
                <c:ptCount val="4"/>
                <c:pt idx="0">
                  <c:v>12</c:v>
                </c:pt>
                <c:pt idx="1">
                  <c:v>9</c:v>
                </c:pt>
                <c:pt idx="2">
                  <c:v>5</c:v>
                </c:pt>
                <c:pt idx="3">
                  <c:v>0</c:v>
                </c:pt>
              </c:numCache>
            </c:numRef>
          </c:val>
          <c:extLst>
            <c:ext xmlns:c16="http://schemas.microsoft.com/office/drawing/2014/chart" uri="{C3380CC4-5D6E-409C-BE32-E72D297353CC}">
              <c16:uniqueId val="{00000008-3736-40E2-91E2-D6D22AAA2673}"/>
            </c:ext>
          </c:extLst>
        </c:ser>
        <c:ser>
          <c:idx val="0"/>
          <c:order val="0"/>
          <c:dPt>
            <c:idx val="0"/>
            <c:bubble3D val="0"/>
            <c:spPr>
              <a:solidFill>
                <a:srgbClr val="FFC8C8"/>
              </a:solidFill>
              <a:ln w="19050">
                <a:solidFill>
                  <a:schemeClr val="lt1"/>
                </a:solidFill>
              </a:ln>
              <a:effectLst/>
            </c:spPr>
            <c:extLst>
              <c:ext xmlns:c16="http://schemas.microsoft.com/office/drawing/2014/chart" uri="{C3380CC4-5D6E-409C-BE32-E72D297353CC}">
                <c16:uniqueId val="{0000000A-3736-40E2-91E2-D6D22AAA2673}"/>
              </c:ext>
            </c:extLst>
          </c:dPt>
          <c:dPt>
            <c:idx val="1"/>
            <c:bubble3D val="0"/>
            <c:spPr>
              <a:solidFill>
                <a:srgbClr val="FF9696"/>
              </a:solidFill>
              <a:ln w="19050">
                <a:solidFill>
                  <a:schemeClr val="lt1"/>
                </a:solidFill>
              </a:ln>
              <a:effectLst/>
            </c:spPr>
            <c:extLst>
              <c:ext xmlns:c16="http://schemas.microsoft.com/office/drawing/2014/chart" uri="{C3380CC4-5D6E-409C-BE32-E72D297353CC}">
                <c16:uniqueId val="{0000000C-3736-40E2-91E2-D6D22AAA2673}"/>
              </c:ext>
            </c:extLst>
          </c:dPt>
          <c:dPt>
            <c:idx val="2"/>
            <c:bubble3D val="0"/>
            <c:spPr>
              <a:solidFill>
                <a:srgbClr val="FF3232"/>
              </a:solidFill>
              <a:ln w="19050">
                <a:solidFill>
                  <a:schemeClr val="lt1"/>
                </a:solidFill>
              </a:ln>
              <a:effectLst/>
            </c:spPr>
            <c:extLst>
              <c:ext xmlns:c16="http://schemas.microsoft.com/office/drawing/2014/chart" uri="{C3380CC4-5D6E-409C-BE32-E72D297353CC}">
                <c16:uniqueId val="{0000000E-3736-40E2-91E2-D6D22AAA267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3736-40E2-91E2-D6D22AAA2673}"/>
              </c:ext>
            </c:extLst>
          </c:dPt>
          <c:cat>
            <c:strRef>
              <c:f>Pásma_licence!$B$2:$B$5</c:f>
              <c:strCache>
                <c:ptCount val="4"/>
                <c:pt idx="0">
                  <c:v>Nelze udělit certifikaci</c:v>
                </c:pt>
                <c:pt idx="1">
                  <c:v>Provizorní roční certifikát</c:v>
                </c:pt>
                <c:pt idx="2">
                  <c:v>Plnohodnotný tříletý certifikát</c:v>
                </c:pt>
                <c:pt idx="3">
                  <c:v>Certifikát s výborným hodnocením</c:v>
                </c:pt>
              </c:strCache>
            </c:strRef>
          </c:cat>
          <c:val>
            <c:numRef>
              <c:f>Pásma_licence!$D$2:$D$5</c:f>
              <c:numCache>
                <c:formatCode>General</c:formatCode>
                <c:ptCount val="4"/>
                <c:pt idx="0">
                  <c:v>12</c:v>
                </c:pt>
                <c:pt idx="1">
                  <c:v>9</c:v>
                </c:pt>
                <c:pt idx="2">
                  <c:v>5</c:v>
                </c:pt>
                <c:pt idx="3">
                  <c:v>0</c:v>
                </c:pt>
              </c:numCache>
            </c:numRef>
          </c:val>
          <c:extLst>
            <c:ext xmlns:c16="http://schemas.microsoft.com/office/drawing/2014/chart" uri="{C3380CC4-5D6E-409C-BE32-E72D297353CC}">
              <c16:uniqueId val="{00000011-3736-40E2-91E2-D6D22AAA2673}"/>
            </c:ext>
          </c:extLst>
        </c:ser>
        <c:dLbls>
          <c:showLegendKey val="0"/>
          <c:showVal val="0"/>
          <c:showCatName val="0"/>
          <c:showSerName val="0"/>
          <c:showPercent val="0"/>
          <c:showBubbleSize val="0"/>
          <c:showLeaderLines val="0"/>
        </c:dLbls>
        <c:firstSliceAng val="0"/>
      </c:pieChart>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cs-CZ"/>
          </a:p>
        </c:txPr>
      </c:legendEntry>
      <c:legendEntry>
        <c:idx val="1"/>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cs-CZ"/>
          </a:p>
        </c:txPr>
      </c:legendEntry>
      <c:legendEntry>
        <c:idx val="2"/>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cs-CZ"/>
          </a:p>
        </c:txPr>
      </c:legendEntry>
      <c:legendEntry>
        <c:idx val="3"/>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cs-CZ"/>
          </a:p>
        </c:txPr>
      </c:legendEntry>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1"/>
          <c:dPt>
            <c:idx val="0"/>
            <c:bubble3D val="0"/>
            <c:spPr>
              <a:solidFill>
                <a:srgbClr val="FFC8C8"/>
              </a:solidFill>
              <a:ln w="19050">
                <a:solidFill>
                  <a:schemeClr val="lt1"/>
                </a:solidFill>
              </a:ln>
              <a:effectLst/>
            </c:spPr>
            <c:extLst>
              <c:ext xmlns:c16="http://schemas.microsoft.com/office/drawing/2014/chart" uri="{C3380CC4-5D6E-409C-BE32-E72D297353CC}">
                <c16:uniqueId val="{00000001-BA3F-4DDB-B63C-B71AE6FBD0DA}"/>
              </c:ext>
            </c:extLst>
          </c:dPt>
          <c:dPt>
            <c:idx val="1"/>
            <c:bubble3D val="0"/>
            <c:spPr>
              <a:solidFill>
                <a:srgbClr val="FF9696"/>
              </a:solidFill>
              <a:ln w="19050">
                <a:solidFill>
                  <a:schemeClr val="lt1"/>
                </a:solidFill>
              </a:ln>
              <a:effectLst/>
            </c:spPr>
            <c:extLst>
              <c:ext xmlns:c16="http://schemas.microsoft.com/office/drawing/2014/chart" uri="{C3380CC4-5D6E-409C-BE32-E72D297353CC}">
                <c16:uniqueId val="{00000003-BA3F-4DDB-B63C-B71AE6FBD0DA}"/>
              </c:ext>
            </c:extLst>
          </c:dPt>
          <c:dPt>
            <c:idx val="2"/>
            <c:bubble3D val="0"/>
            <c:spPr>
              <a:solidFill>
                <a:srgbClr val="FF3232"/>
              </a:solidFill>
              <a:ln w="19050">
                <a:solidFill>
                  <a:schemeClr val="lt1"/>
                </a:solidFill>
              </a:ln>
              <a:effectLst/>
            </c:spPr>
            <c:extLst>
              <c:ext xmlns:c16="http://schemas.microsoft.com/office/drawing/2014/chart" uri="{C3380CC4-5D6E-409C-BE32-E72D297353CC}">
                <c16:uniqueId val="{00000005-BA3F-4DDB-B63C-B71AE6FBD0D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A3F-4DDB-B63C-B71AE6FBD0DA}"/>
              </c:ext>
            </c:extLst>
          </c:dPt>
          <c:dLbls>
            <c:dLbl>
              <c:idx val="3"/>
              <c:layout>
                <c:manualLayout>
                  <c:x val="-2.7220708376220915E-2"/>
                  <c:y val="6.8359116382525988E-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A3F-4DDB-B63C-B71AE6FBD0DA}"/>
                </c:ext>
              </c:extLst>
            </c:dLbl>
            <c:spPr>
              <a:noFill/>
              <a:ln>
                <a:noFill/>
              </a:ln>
              <a:effectLst/>
            </c:spPr>
            <c:txPr>
              <a:bodyPr wrap="square" lIns="38100" tIns="19050" rIns="38100" bIns="19050" anchor="ctr">
                <a:spAutoFit/>
              </a:bodyPr>
              <a:lstStyle/>
              <a:p>
                <a:pPr>
                  <a:defRPr sz="2800" b="1">
                    <a:solidFill>
                      <a:schemeClr val="bg1"/>
                    </a:solidFill>
                  </a:defRPr>
                </a:pPr>
                <a:endParaRPr lang="cs-CZ"/>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Pásma_licence!$G$2:$H$5</c:f>
              <c:strCache>
                <c:ptCount val="4"/>
                <c:pt idx="0">
                  <c:v>Nelze udělit certifikaci</c:v>
                </c:pt>
                <c:pt idx="1">
                  <c:v>Provizorní roční certifikát</c:v>
                </c:pt>
                <c:pt idx="2">
                  <c:v>Plnohodnotný tříletý certifikát</c:v>
                </c:pt>
                <c:pt idx="3">
                  <c:v>Certifikát s výborným hodnocením</c:v>
                </c:pt>
              </c:strCache>
            </c:strRef>
          </c:cat>
          <c:val>
            <c:numRef>
              <c:f>Pásma_licence!$I$2:$I$5</c:f>
              <c:numCache>
                <c:formatCode>General</c:formatCode>
                <c:ptCount val="4"/>
                <c:pt idx="0">
                  <c:v>1</c:v>
                </c:pt>
                <c:pt idx="1">
                  <c:v>14</c:v>
                </c:pt>
                <c:pt idx="2">
                  <c:v>12</c:v>
                </c:pt>
                <c:pt idx="3">
                  <c:v>0</c:v>
                </c:pt>
              </c:numCache>
            </c:numRef>
          </c:val>
          <c:extLst>
            <c:ext xmlns:c16="http://schemas.microsoft.com/office/drawing/2014/chart" uri="{C3380CC4-5D6E-409C-BE32-E72D297353CC}">
              <c16:uniqueId val="{00000008-BA3F-4DDB-B63C-B71AE6FBD0DA}"/>
            </c:ext>
          </c:extLst>
        </c:ser>
        <c:ser>
          <c:idx val="0"/>
          <c:order val="0"/>
          <c:dPt>
            <c:idx val="0"/>
            <c:bubble3D val="0"/>
            <c:spPr>
              <a:solidFill>
                <a:srgbClr val="FFC8C8"/>
              </a:solidFill>
              <a:ln w="19050">
                <a:solidFill>
                  <a:schemeClr val="lt1"/>
                </a:solidFill>
              </a:ln>
              <a:effectLst/>
            </c:spPr>
            <c:extLst>
              <c:ext xmlns:c16="http://schemas.microsoft.com/office/drawing/2014/chart" uri="{C3380CC4-5D6E-409C-BE32-E72D297353CC}">
                <c16:uniqueId val="{0000000A-BA3F-4DDB-B63C-B71AE6FBD0DA}"/>
              </c:ext>
            </c:extLst>
          </c:dPt>
          <c:dPt>
            <c:idx val="1"/>
            <c:bubble3D val="0"/>
            <c:spPr>
              <a:solidFill>
                <a:srgbClr val="FF9696"/>
              </a:solidFill>
              <a:ln w="19050">
                <a:solidFill>
                  <a:schemeClr val="lt1"/>
                </a:solidFill>
              </a:ln>
              <a:effectLst/>
            </c:spPr>
            <c:extLst>
              <c:ext xmlns:c16="http://schemas.microsoft.com/office/drawing/2014/chart" uri="{C3380CC4-5D6E-409C-BE32-E72D297353CC}">
                <c16:uniqueId val="{0000000C-BA3F-4DDB-B63C-B71AE6FBD0DA}"/>
              </c:ext>
            </c:extLst>
          </c:dPt>
          <c:dPt>
            <c:idx val="2"/>
            <c:bubble3D val="0"/>
            <c:spPr>
              <a:solidFill>
                <a:srgbClr val="FF3232"/>
              </a:solidFill>
              <a:ln w="19050">
                <a:solidFill>
                  <a:schemeClr val="lt1"/>
                </a:solidFill>
              </a:ln>
              <a:effectLst/>
            </c:spPr>
            <c:extLst>
              <c:ext xmlns:c16="http://schemas.microsoft.com/office/drawing/2014/chart" uri="{C3380CC4-5D6E-409C-BE32-E72D297353CC}">
                <c16:uniqueId val="{0000000E-BA3F-4DDB-B63C-B71AE6FBD0D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BA3F-4DDB-B63C-B71AE6FBD0DA}"/>
              </c:ext>
            </c:extLst>
          </c:dPt>
          <c:cat>
            <c:strRef>
              <c:f>Pásma_licence!$G$2:$H$5</c:f>
              <c:strCache>
                <c:ptCount val="4"/>
                <c:pt idx="0">
                  <c:v>Nelze udělit certifikaci</c:v>
                </c:pt>
                <c:pt idx="1">
                  <c:v>Provizorní roční certifikát</c:v>
                </c:pt>
                <c:pt idx="2">
                  <c:v>Plnohodnotný tříletý certifikát</c:v>
                </c:pt>
                <c:pt idx="3">
                  <c:v>Certifikát s výborným hodnocením</c:v>
                </c:pt>
              </c:strCache>
            </c:strRef>
          </c:cat>
          <c:val>
            <c:numRef>
              <c:f>Pásma_licence!$I$2:$I$5</c:f>
              <c:numCache>
                <c:formatCode>General</c:formatCode>
                <c:ptCount val="4"/>
                <c:pt idx="0">
                  <c:v>1</c:v>
                </c:pt>
                <c:pt idx="1">
                  <c:v>14</c:v>
                </c:pt>
                <c:pt idx="2">
                  <c:v>12</c:v>
                </c:pt>
                <c:pt idx="3">
                  <c:v>0</c:v>
                </c:pt>
              </c:numCache>
            </c:numRef>
          </c:val>
          <c:extLst>
            <c:ext xmlns:c16="http://schemas.microsoft.com/office/drawing/2014/chart" uri="{C3380CC4-5D6E-409C-BE32-E72D297353CC}">
              <c16:uniqueId val="{00000011-BA3F-4DDB-B63C-B71AE6FBD0D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cs-CZ"/>
        </a:p>
      </c:txPr>
    </c:legend>
    <c:plotVisOnly val="1"/>
    <c:dispBlanksAs val="gap"/>
    <c:showDLblsOverMax val="0"/>
  </c:chart>
  <c:spPr>
    <a:noFill/>
    <a:ln w="9525" cap="flat" cmpd="sng" algn="ctr">
      <a:noFill/>
      <a:round/>
    </a:ln>
    <a:effectLst/>
  </c:spPr>
  <c:txPr>
    <a:bodyPr/>
    <a:lstStyle/>
    <a:p>
      <a:pPr>
        <a:defRPr/>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a:t>Celkové výsledky</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manualLayout>
          <c:layoutTarget val="inner"/>
          <c:xMode val="edge"/>
          <c:yMode val="edge"/>
          <c:x val="4.1651616942377616E-2"/>
          <c:y val="0.11457142857142859"/>
          <c:w val="0.81517351511211222"/>
          <c:h val="0.75552705911761031"/>
        </c:manualLayout>
      </c:layout>
      <c:barChart>
        <c:barDir val="col"/>
        <c:grouping val="clustered"/>
        <c:varyColors val="0"/>
        <c:ser>
          <c:idx val="0"/>
          <c:order val="0"/>
          <c:tx>
            <c:strRef>
              <c:f>zdroj!$B$41</c:f>
              <c:strCache>
                <c:ptCount val="1"/>
                <c:pt idx="0">
                  <c:v>A</c:v>
                </c:pt>
              </c:strCache>
            </c:strRef>
          </c:tx>
          <c:spPr>
            <a:solidFill>
              <a:srgbClr val="C5E0B4"/>
            </a:solidFill>
            <a:ln w="12700">
              <a:solidFill>
                <a:schemeClr val="tx1"/>
              </a:solidFill>
            </a:ln>
            <a:effectLst/>
          </c:spPr>
          <c:invertIfNegative val="0"/>
          <c:dPt>
            <c:idx val="0"/>
            <c:invertIfNegative val="0"/>
            <c:bubble3D val="0"/>
            <c:spPr>
              <a:solidFill>
                <a:srgbClr val="C5E0B4">
                  <a:alpha val="50000"/>
                </a:srgbClr>
              </a:solidFill>
              <a:ln w="12700">
                <a:solidFill>
                  <a:schemeClr val="tx1"/>
                </a:solidFill>
              </a:ln>
              <a:effectLst/>
            </c:spPr>
            <c:extLst>
              <c:ext xmlns:c16="http://schemas.microsoft.com/office/drawing/2014/chart" uri="{C3380CC4-5D6E-409C-BE32-E72D297353CC}">
                <c16:uniqueId val="{00000001-DB98-46DC-BF5E-2917B398FB98}"/>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zdroj!$A$42:$A$48</c:f>
              <c:strCache>
                <c:ptCount val="1"/>
                <c:pt idx="0">
                  <c:v>Celkem</c:v>
                </c:pt>
              </c:strCache>
            </c:strRef>
          </c:cat>
          <c:val>
            <c:numRef>
              <c:f>zdroj!$B$42:$B$48</c:f>
              <c:numCache>
                <c:formatCode>0.00%</c:formatCode>
                <c:ptCount val="1"/>
                <c:pt idx="0">
                  <c:v>0.81111111111111112</c:v>
                </c:pt>
              </c:numCache>
            </c:numRef>
          </c:val>
          <c:extLst>
            <c:ext xmlns:c16="http://schemas.microsoft.com/office/drawing/2014/chart" uri="{C3380CC4-5D6E-409C-BE32-E72D297353CC}">
              <c16:uniqueId val="{00000002-DB98-46DC-BF5E-2917B398FB98}"/>
            </c:ext>
          </c:extLst>
        </c:ser>
        <c:ser>
          <c:idx val="1"/>
          <c:order val="1"/>
          <c:tx>
            <c:strRef>
              <c:f>zdroj!$C$41</c:f>
              <c:strCache>
                <c:ptCount val="1"/>
                <c:pt idx="0">
                  <c:v>B</c:v>
                </c:pt>
              </c:strCache>
            </c:strRef>
          </c:tx>
          <c:spPr>
            <a:solidFill>
              <a:srgbClr val="C5E0B4">
                <a:alpha val="50000"/>
              </a:srgbClr>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zdroj!$A$42:$A$48</c:f>
              <c:strCache>
                <c:ptCount val="1"/>
                <c:pt idx="0">
                  <c:v>Celkem</c:v>
                </c:pt>
              </c:strCache>
            </c:strRef>
          </c:cat>
          <c:val>
            <c:numRef>
              <c:f>zdroj!$C$42:$C$48</c:f>
              <c:numCache>
                <c:formatCode>0.00%</c:formatCode>
                <c:ptCount val="1"/>
                <c:pt idx="0">
                  <c:v>0.77222222222222225</c:v>
                </c:pt>
              </c:numCache>
            </c:numRef>
          </c:val>
          <c:extLst>
            <c:ext xmlns:c16="http://schemas.microsoft.com/office/drawing/2014/chart" uri="{C3380CC4-5D6E-409C-BE32-E72D297353CC}">
              <c16:uniqueId val="{00000003-DB98-46DC-BF5E-2917B398FB98}"/>
            </c:ext>
          </c:extLst>
        </c:ser>
        <c:ser>
          <c:idx val="2"/>
          <c:order val="2"/>
          <c:tx>
            <c:strRef>
              <c:f>zdroj!$D$41</c:f>
              <c:strCache>
                <c:ptCount val="1"/>
                <c:pt idx="0">
                  <c:v>C</c:v>
                </c:pt>
              </c:strCache>
            </c:strRef>
          </c:tx>
          <c:spPr>
            <a:solidFill>
              <a:srgbClr val="C5E0B4">
                <a:alpha val="50000"/>
              </a:srgbClr>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zdroj!$A$42:$A$48</c:f>
              <c:strCache>
                <c:ptCount val="1"/>
                <c:pt idx="0">
                  <c:v>Celkem</c:v>
                </c:pt>
              </c:strCache>
            </c:strRef>
          </c:cat>
          <c:val>
            <c:numRef>
              <c:f>zdroj!$D$42:$D$48</c:f>
              <c:numCache>
                <c:formatCode>0.00%</c:formatCode>
                <c:ptCount val="1"/>
                <c:pt idx="0">
                  <c:v>0.84444444444444444</c:v>
                </c:pt>
              </c:numCache>
            </c:numRef>
          </c:val>
          <c:extLst>
            <c:ext xmlns:c16="http://schemas.microsoft.com/office/drawing/2014/chart" uri="{C3380CC4-5D6E-409C-BE32-E72D297353CC}">
              <c16:uniqueId val="{00000004-DB98-46DC-BF5E-2917B398FB98}"/>
            </c:ext>
          </c:extLst>
        </c:ser>
        <c:ser>
          <c:idx val="3"/>
          <c:order val="3"/>
          <c:tx>
            <c:strRef>
              <c:f>zdroj!$E$41</c:f>
              <c:strCache>
                <c:ptCount val="1"/>
                <c:pt idx="0">
                  <c:v>D</c:v>
                </c:pt>
              </c:strCache>
            </c:strRef>
          </c:tx>
          <c:spPr>
            <a:solidFill>
              <a:srgbClr val="548235">
                <a:alpha val="50000"/>
              </a:srgbClr>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zdroj!$A$42:$A$48</c:f>
              <c:strCache>
                <c:ptCount val="1"/>
                <c:pt idx="0">
                  <c:v>Celkem</c:v>
                </c:pt>
              </c:strCache>
            </c:strRef>
          </c:cat>
          <c:val>
            <c:numRef>
              <c:f>zdroj!$E$42:$E$48</c:f>
              <c:numCache>
                <c:formatCode>0.00%</c:formatCode>
                <c:ptCount val="1"/>
                <c:pt idx="0">
                  <c:v>0.8666666666666667</c:v>
                </c:pt>
              </c:numCache>
            </c:numRef>
          </c:val>
          <c:extLst>
            <c:ext xmlns:c16="http://schemas.microsoft.com/office/drawing/2014/chart" uri="{C3380CC4-5D6E-409C-BE32-E72D297353CC}">
              <c16:uniqueId val="{00000005-DB98-46DC-BF5E-2917B398FB98}"/>
            </c:ext>
          </c:extLst>
        </c:ser>
        <c:ser>
          <c:idx val="4"/>
          <c:order val="4"/>
          <c:tx>
            <c:strRef>
              <c:f>zdroj!$F$41</c:f>
              <c:strCache>
                <c:ptCount val="1"/>
                <c:pt idx="0">
                  <c:v>E</c:v>
                </c:pt>
              </c:strCache>
            </c:strRef>
          </c:tx>
          <c:spPr>
            <a:solidFill>
              <a:srgbClr val="C5E0B4">
                <a:alpha val="50000"/>
              </a:srgbClr>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zdroj!$A$42:$A$48</c:f>
              <c:strCache>
                <c:ptCount val="1"/>
                <c:pt idx="0">
                  <c:v>Celkem</c:v>
                </c:pt>
              </c:strCache>
            </c:strRef>
          </c:cat>
          <c:val>
            <c:numRef>
              <c:f>zdroj!$F$42:$F$48</c:f>
              <c:numCache>
                <c:formatCode>0.00%</c:formatCode>
                <c:ptCount val="1"/>
                <c:pt idx="0">
                  <c:v>0.76666666666666672</c:v>
                </c:pt>
              </c:numCache>
            </c:numRef>
          </c:val>
          <c:extLst>
            <c:ext xmlns:c16="http://schemas.microsoft.com/office/drawing/2014/chart" uri="{C3380CC4-5D6E-409C-BE32-E72D297353CC}">
              <c16:uniqueId val="{00000006-DB98-46DC-BF5E-2917B398FB98}"/>
            </c:ext>
          </c:extLst>
        </c:ser>
        <c:ser>
          <c:idx val="5"/>
          <c:order val="5"/>
          <c:tx>
            <c:strRef>
              <c:f>zdroj!$G$41</c:f>
              <c:strCache>
                <c:ptCount val="1"/>
                <c:pt idx="0">
                  <c:v>F</c:v>
                </c:pt>
              </c:strCache>
            </c:strRef>
          </c:tx>
          <c:spPr>
            <a:solidFill>
              <a:srgbClr val="C5E0B4">
                <a:alpha val="50000"/>
              </a:srgbClr>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zdroj!$A$42:$A$48</c:f>
              <c:strCache>
                <c:ptCount val="1"/>
                <c:pt idx="0">
                  <c:v>Celkem</c:v>
                </c:pt>
              </c:strCache>
            </c:strRef>
          </c:cat>
          <c:val>
            <c:numRef>
              <c:f>zdroj!$G$42:$G$48</c:f>
              <c:numCache>
                <c:formatCode>0.00%</c:formatCode>
                <c:ptCount val="1"/>
                <c:pt idx="0">
                  <c:v>0.81666666666666665</c:v>
                </c:pt>
              </c:numCache>
            </c:numRef>
          </c:val>
          <c:extLst>
            <c:ext xmlns:c16="http://schemas.microsoft.com/office/drawing/2014/chart" uri="{C3380CC4-5D6E-409C-BE32-E72D297353CC}">
              <c16:uniqueId val="{00000007-DB98-46DC-BF5E-2917B398FB98}"/>
            </c:ext>
          </c:extLst>
        </c:ser>
        <c:ser>
          <c:idx val="6"/>
          <c:order val="6"/>
          <c:tx>
            <c:strRef>
              <c:f>zdroj!$H$41</c:f>
              <c:strCache>
                <c:ptCount val="1"/>
                <c:pt idx="0">
                  <c:v>G</c:v>
                </c:pt>
              </c:strCache>
            </c:strRef>
          </c:tx>
          <c:spPr>
            <a:solidFill>
              <a:srgbClr val="C5E0B4">
                <a:alpha val="50000"/>
              </a:srgbClr>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zdroj!$A$42:$A$48</c:f>
              <c:strCache>
                <c:ptCount val="1"/>
                <c:pt idx="0">
                  <c:v>Celkem</c:v>
                </c:pt>
              </c:strCache>
            </c:strRef>
          </c:cat>
          <c:val>
            <c:numRef>
              <c:f>zdroj!$H$42:$H$48</c:f>
              <c:numCache>
                <c:formatCode>0.00%</c:formatCode>
                <c:ptCount val="1"/>
                <c:pt idx="0">
                  <c:v>0.75555555555555554</c:v>
                </c:pt>
              </c:numCache>
            </c:numRef>
          </c:val>
          <c:extLst>
            <c:ext xmlns:c16="http://schemas.microsoft.com/office/drawing/2014/chart" uri="{C3380CC4-5D6E-409C-BE32-E72D297353CC}">
              <c16:uniqueId val="{00000008-DB98-46DC-BF5E-2917B398FB98}"/>
            </c:ext>
          </c:extLst>
        </c:ser>
        <c:ser>
          <c:idx val="7"/>
          <c:order val="7"/>
          <c:tx>
            <c:strRef>
              <c:f>zdroj!$I$41</c:f>
              <c:strCache>
                <c:ptCount val="1"/>
                <c:pt idx="0">
                  <c:v>H</c:v>
                </c:pt>
              </c:strCache>
            </c:strRef>
          </c:tx>
          <c:spPr>
            <a:solidFill>
              <a:srgbClr val="C5E0B4">
                <a:alpha val="50000"/>
              </a:srgbClr>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zdroj!$A$42:$A$48</c:f>
              <c:strCache>
                <c:ptCount val="1"/>
                <c:pt idx="0">
                  <c:v>Celkem</c:v>
                </c:pt>
              </c:strCache>
            </c:strRef>
          </c:cat>
          <c:val>
            <c:numRef>
              <c:f>zdroj!$I$42:$I$48</c:f>
              <c:numCache>
                <c:formatCode>0.00%</c:formatCode>
                <c:ptCount val="1"/>
                <c:pt idx="0">
                  <c:v>0.81666666666666665</c:v>
                </c:pt>
              </c:numCache>
            </c:numRef>
          </c:val>
          <c:extLst>
            <c:ext xmlns:c16="http://schemas.microsoft.com/office/drawing/2014/chart" uri="{C3380CC4-5D6E-409C-BE32-E72D297353CC}">
              <c16:uniqueId val="{00000009-DB98-46DC-BF5E-2917B398FB98}"/>
            </c:ext>
          </c:extLst>
        </c:ser>
        <c:ser>
          <c:idx val="8"/>
          <c:order val="8"/>
          <c:tx>
            <c:strRef>
              <c:f>zdroj!$J$41</c:f>
              <c:strCache>
                <c:ptCount val="1"/>
                <c:pt idx="0">
                  <c:v>I</c:v>
                </c:pt>
              </c:strCache>
            </c:strRef>
          </c:tx>
          <c:spPr>
            <a:solidFill>
              <a:srgbClr val="C5E0B4">
                <a:alpha val="50000"/>
              </a:srgbClr>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zdroj!$A$42:$A$48</c:f>
              <c:strCache>
                <c:ptCount val="1"/>
                <c:pt idx="0">
                  <c:v>Celkem</c:v>
                </c:pt>
              </c:strCache>
            </c:strRef>
          </c:cat>
          <c:val>
            <c:numRef>
              <c:f>zdroj!$J$42:$J$48</c:f>
              <c:numCache>
                <c:formatCode>0.00%</c:formatCode>
                <c:ptCount val="1"/>
                <c:pt idx="0">
                  <c:v>0.83333333333333337</c:v>
                </c:pt>
              </c:numCache>
            </c:numRef>
          </c:val>
          <c:extLst>
            <c:ext xmlns:c16="http://schemas.microsoft.com/office/drawing/2014/chart" uri="{C3380CC4-5D6E-409C-BE32-E72D297353CC}">
              <c16:uniqueId val="{0000000A-DB98-46DC-BF5E-2917B398FB98}"/>
            </c:ext>
          </c:extLst>
        </c:ser>
        <c:ser>
          <c:idx val="9"/>
          <c:order val="9"/>
          <c:tx>
            <c:strRef>
              <c:f>zdroj!$K$41</c:f>
              <c:strCache>
                <c:ptCount val="1"/>
                <c:pt idx="0">
                  <c:v>J</c:v>
                </c:pt>
              </c:strCache>
            </c:strRef>
          </c:tx>
          <c:spPr>
            <a:solidFill>
              <a:srgbClr val="C5E0B4">
                <a:alpha val="50000"/>
              </a:srgbClr>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zdroj!$A$42:$A$48</c:f>
              <c:strCache>
                <c:ptCount val="1"/>
                <c:pt idx="0">
                  <c:v>Celkem</c:v>
                </c:pt>
              </c:strCache>
            </c:strRef>
          </c:cat>
          <c:val>
            <c:numRef>
              <c:f>zdroj!$K$42:$K$48</c:f>
              <c:numCache>
                <c:formatCode>0.00%</c:formatCode>
                <c:ptCount val="1"/>
                <c:pt idx="0">
                  <c:v>0.73888888888888893</c:v>
                </c:pt>
              </c:numCache>
            </c:numRef>
          </c:val>
          <c:extLst>
            <c:ext xmlns:c16="http://schemas.microsoft.com/office/drawing/2014/chart" uri="{C3380CC4-5D6E-409C-BE32-E72D297353CC}">
              <c16:uniqueId val="{0000000B-DB98-46DC-BF5E-2917B398FB98}"/>
            </c:ext>
          </c:extLst>
        </c:ser>
        <c:ser>
          <c:idx val="10"/>
          <c:order val="10"/>
          <c:tx>
            <c:strRef>
              <c:f>zdroj!$L$41</c:f>
              <c:strCache>
                <c:ptCount val="1"/>
                <c:pt idx="0">
                  <c:v>K</c:v>
                </c:pt>
              </c:strCache>
            </c:strRef>
          </c:tx>
          <c:spPr>
            <a:solidFill>
              <a:srgbClr val="FFA7A7">
                <a:alpha val="50000"/>
              </a:srgbClr>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zdroj!$A$42:$A$48</c:f>
              <c:strCache>
                <c:ptCount val="1"/>
                <c:pt idx="0">
                  <c:v>Celkem</c:v>
                </c:pt>
              </c:strCache>
            </c:strRef>
          </c:cat>
          <c:val>
            <c:numRef>
              <c:f>zdroj!$L$42:$L$48</c:f>
              <c:numCache>
                <c:formatCode>0.00%</c:formatCode>
                <c:ptCount val="1"/>
                <c:pt idx="0">
                  <c:v>0.7</c:v>
                </c:pt>
              </c:numCache>
            </c:numRef>
          </c:val>
          <c:extLst>
            <c:ext xmlns:c16="http://schemas.microsoft.com/office/drawing/2014/chart" uri="{C3380CC4-5D6E-409C-BE32-E72D297353CC}">
              <c16:uniqueId val="{0000000C-DB98-46DC-BF5E-2917B398FB98}"/>
            </c:ext>
          </c:extLst>
        </c:ser>
        <c:ser>
          <c:idx val="11"/>
          <c:order val="11"/>
          <c:tx>
            <c:strRef>
              <c:f>zdroj!$M$41</c:f>
              <c:strCache>
                <c:ptCount val="1"/>
                <c:pt idx="0">
                  <c:v>L</c:v>
                </c:pt>
              </c:strCache>
            </c:strRef>
          </c:tx>
          <c:spPr>
            <a:solidFill>
              <a:srgbClr val="C5E0B4">
                <a:alpha val="50000"/>
              </a:srgbClr>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zdroj!$A$42:$A$48</c:f>
              <c:strCache>
                <c:ptCount val="1"/>
                <c:pt idx="0">
                  <c:v>Celkem</c:v>
                </c:pt>
              </c:strCache>
            </c:strRef>
          </c:cat>
          <c:val>
            <c:numRef>
              <c:f>zdroj!$M$42:$M$48</c:f>
              <c:numCache>
                <c:formatCode>0.00%</c:formatCode>
                <c:ptCount val="1"/>
                <c:pt idx="0">
                  <c:v>0.7944444444444444</c:v>
                </c:pt>
              </c:numCache>
            </c:numRef>
          </c:val>
          <c:extLst>
            <c:ext xmlns:c16="http://schemas.microsoft.com/office/drawing/2014/chart" uri="{C3380CC4-5D6E-409C-BE32-E72D297353CC}">
              <c16:uniqueId val="{0000000D-DB98-46DC-BF5E-2917B398FB98}"/>
            </c:ext>
          </c:extLst>
        </c:ser>
        <c:ser>
          <c:idx val="12"/>
          <c:order val="12"/>
          <c:tx>
            <c:strRef>
              <c:f>zdroj!$N$41</c:f>
              <c:strCache>
                <c:ptCount val="1"/>
                <c:pt idx="0">
                  <c:v>M</c:v>
                </c:pt>
              </c:strCache>
            </c:strRef>
          </c:tx>
          <c:spPr>
            <a:solidFill>
              <a:srgbClr val="548235">
                <a:alpha val="50000"/>
              </a:srgbClr>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zdroj!$A$42:$A$48</c:f>
              <c:strCache>
                <c:ptCount val="1"/>
                <c:pt idx="0">
                  <c:v>Celkem</c:v>
                </c:pt>
              </c:strCache>
            </c:strRef>
          </c:cat>
          <c:val>
            <c:numRef>
              <c:f>zdroj!$N$42:$N$48</c:f>
              <c:numCache>
                <c:formatCode>0.00%</c:formatCode>
                <c:ptCount val="1"/>
                <c:pt idx="0">
                  <c:v>0.89444444444444449</c:v>
                </c:pt>
              </c:numCache>
            </c:numRef>
          </c:val>
          <c:extLst>
            <c:ext xmlns:c16="http://schemas.microsoft.com/office/drawing/2014/chart" uri="{C3380CC4-5D6E-409C-BE32-E72D297353CC}">
              <c16:uniqueId val="{0000000E-DB98-46DC-BF5E-2917B398FB98}"/>
            </c:ext>
          </c:extLst>
        </c:ser>
        <c:ser>
          <c:idx val="13"/>
          <c:order val="13"/>
          <c:tx>
            <c:strRef>
              <c:f>zdroj!$O$41</c:f>
              <c:strCache>
                <c:ptCount val="1"/>
                <c:pt idx="0">
                  <c:v>N</c:v>
                </c:pt>
              </c:strCache>
            </c:strRef>
          </c:tx>
          <c:spPr>
            <a:solidFill>
              <a:srgbClr val="548235">
                <a:alpha val="50000"/>
              </a:srgbClr>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zdroj!$A$42:$A$48</c:f>
              <c:strCache>
                <c:ptCount val="1"/>
                <c:pt idx="0">
                  <c:v>Celkem</c:v>
                </c:pt>
              </c:strCache>
            </c:strRef>
          </c:cat>
          <c:val>
            <c:numRef>
              <c:f>zdroj!$O$42:$O$48</c:f>
              <c:numCache>
                <c:formatCode>0.00%</c:formatCode>
                <c:ptCount val="1"/>
                <c:pt idx="0">
                  <c:v>0.87222222222222223</c:v>
                </c:pt>
              </c:numCache>
            </c:numRef>
          </c:val>
          <c:extLst>
            <c:ext xmlns:c16="http://schemas.microsoft.com/office/drawing/2014/chart" uri="{C3380CC4-5D6E-409C-BE32-E72D297353CC}">
              <c16:uniqueId val="{0000000F-DB98-46DC-BF5E-2917B398FB98}"/>
            </c:ext>
          </c:extLst>
        </c:ser>
        <c:dLbls>
          <c:dLblPos val="outEnd"/>
          <c:showLegendKey val="0"/>
          <c:showVal val="1"/>
          <c:showCatName val="0"/>
          <c:showSerName val="0"/>
          <c:showPercent val="0"/>
          <c:showBubbleSize val="0"/>
        </c:dLbls>
        <c:gapWidth val="219"/>
        <c:overlap val="-27"/>
        <c:axId val="1212437056"/>
        <c:axId val="1212434560"/>
      </c:barChart>
      <c:catAx>
        <c:axId val="1212437056"/>
        <c:scaling>
          <c:orientation val="minMax"/>
        </c:scaling>
        <c:delete val="1"/>
        <c:axPos val="b"/>
        <c:numFmt formatCode="General" sourceLinked="1"/>
        <c:majorTickMark val="out"/>
        <c:minorTickMark val="none"/>
        <c:tickLblPos val="nextTo"/>
        <c:crossAx val="1212434560"/>
        <c:crosses val="autoZero"/>
        <c:auto val="1"/>
        <c:lblAlgn val="ctr"/>
        <c:lblOffset val="100"/>
        <c:noMultiLvlLbl val="0"/>
      </c:catAx>
      <c:valAx>
        <c:axId val="121243456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2124370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9E29A1-171D-46B4-98A4-68C256476762}" type="doc">
      <dgm:prSet loTypeId="urn:microsoft.com/office/officeart/2005/8/layout/radial6" loCatId="cycle" qsTypeId="urn:microsoft.com/office/officeart/2005/8/quickstyle/simple4" qsCatId="simple" csTypeId="urn:microsoft.com/office/officeart/2005/8/colors/accent0_3" csCatId="mainScheme" phldr="1"/>
      <dgm:spPr/>
      <dgm:t>
        <a:bodyPr/>
        <a:lstStyle/>
        <a:p>
          <a:endParaRPr lang="cs-CZ"/>
        </a:p>
      </dgm:t>
    </dgm:pt>
    <dgm:pt modelId="{9CB28D67-3816-43C0-B879-247E4340EA87}">
      <dgm:prSet phldrT="[Text]" custT="1"/>
      <dgm:spPr>
        <a:solidFill>
          <a:srgbClr val="1D3A00"/>
        </a:solidFill>
      </dgm:spPr>
      <dgm:t>
        <a:bodyPr/>
        <a:lstStyle/>
        <a:p>
          <a:r>
            <a:rPr lang="cs-CZ" sz="2000" dirty="0">
              <a:solidFill>
                <a:schemeClr val="bg1"/>
              </a:solidFill>
            </a:rPr>
            <a:t>Kritéria kvality CDZ</a:t>
          </a:r>
        </a:p>
      </dgm:t>
    </dgm:pt>
    <dgm:pt modelId="{F941C91C-9C60-4D03-AD93-A6AC95AB9877}" type="parTrans" cxnId="{822ABAA9-F01B-431C-B451-B5FC749A3535}">
      <dgm:prSet/>
      <dgm:spPr/>
      <dgm:t>
        <a:bodyPr/>
        <a:lstStyle/>
        <a:p>
          <a:endParaRPr lang="cs-CZ">
            <a:solidFill>
              <a:schemeClr val="bg1"/>
            </a:solidFill>
          </a:endParaRPr>
        </a:p>
      </dgm:t>
    </dgm:pt>
    <dgm:pt modelId="{8F39A6A8-6FB6-47A5-95C0-59BB3E20C4FC}" type="sibTrans" cxnId="{822ABAA9-F01B-431C-B451-B5FC749A3535}">
      <dgm:prSet/>
      <dgm:spPr/>
      <dgm:t>
        <a:bodyPr/>
        <a:lstStyle/>
        <a:p>
          <a:endParaRPr lang="cs-CZ">
            <a:solidFill>
              <a:schemeClr val="bg1"/>
            </a:solidFill>
          </a:endParaRPr>
        </a:p>
      </dgm:t>
    </dgm:pt>
    <dgm:pt modelId="{0D94A2A2-4FD1-4712-880E-BB1F706F7F3A}">
      <dgm:prSet phldrT="[Text]"/>
      <dgm:spPr>
        <a:solidFill>
          <a:srgbClr val="1D3A00"/>
        </a:solidFill>
      </dgm:spPr>
      <dgm:t>
        <a:bodyPr/>
        <a:lstStyle/>
        <a:p>
          <a:r>
            <a:rPr lang="cs-CZ" dirty="0">
              <a:solidFill>
                <a:schemeClr val="bg1"/>
              </a:solidFill>
            </a:rPr>
            <a:t>I. Lidské zdroje a tým</a:t>
          </a:r>
        </a:p>
      </dgm:t>
    </dgm:pt>
    <dgm:pt modelId="{9157CE18-6562-4AF5-B7C3-C4EDC698CF32}" type="parTrans" cxnId="{AB8E1F6C-2F05-4F17-A9CB-5A774F66D18C}">
      <dgm:prSet/>
      <dgm:spPr/>
      <dgm:t>
        <a:bodyPr/>
        <a:lstStyle/>
        <a:p>
          <a:endParaRPr lang="cs-CZ">
            <a:solidFill>
              <a:schemeClr val="bg1"/>
            </a:solidFill>
          </a:endParaRPr>
        </a:p>
      </dgm:t>
    </dgm:pt>
    <dgm:pt modelId="{F921ACE1-9C13-49D2-B49F-794BFA4E9255}" type="sibTrans" cxnId="{AB8E1F6C-2F05-4F17-A9CB-5A774F66D18C}">
      <dgm:prSet/>
      <dgm:spPr/>
      <dgm:t>
        <a:bodyPr/>
        <a:lstStyle/>
        <a:p>
          <a:endParaRPr lang="cs-CZ">
            <a:solidFill>
              <a:schemeClr val="bg1"/>
            </a:solidFill>
          </a:endParaRPr>
        </a:p>
      </dgm:t>
    </dgm:pt>
    <dgm:pt modelId="{7E3A1B1B-A368-4A8C-8AA6-7A9FA92ABFBD}">
      <dgm:prSet phldrT="[Text]"/>
      <dgm:spPr>
        <a:solidFill>
          <a:srgbClr val="1D3A00"/>
        </a:solidFill>
      </dgm:spPr>
      <dgm:t>
        <a:bodyPr/>
        <a:lstStyle/>
        <a:p>
          <a:r>
            <a:rPr lang="cs-CZ" dirty="0" smtClean="0">
              <a:solidFill>
                <a:schemeClr val="bg1"/>
              </a:solidFill>
            </a:rPr>
            <a:t>IV. </a:t>
          </a:r>
          <a:r>
            <a:rPr lang="cs-CZ" dirty="0">
              <a:solidFill>
                <a:schemeClr val="bg1"/>
              </a:solidFill>
            </a:rPr>
            <a:t>Organizace</a:t>
          </a:r>
        </a:p>
      </dgm:t>
    </dgm:pt>
    <dgm:pt modelId="{E91E4F6C-70F5-4EAF-BA50-F4BED7B77783}" type="parTrans" cxnId="{A8067BE2-E05B-4B3E-880B-7505B7C45B13}">
      <dgm:prSet/>
      <dgm:spPr/>
      <dgm:t>
        <a:bodyPr/>
        <a:lstStyle/>
        <a:p>
          <a:endParaRPr lang="cs-CZ">
            <a:solidFill>
              <a:schemeClr val="bg1"/>
            </a:solidFill>
          </a:endParaRPr>
        </a:p>
      </dgm:t>
    </dgm:pt>
    <dgm:pt modelId="{8321FD33-FF9B-4C9D-8D26-CFD891D8F5CC}" type="sibTrans" cxnId="{A8067BE2-E05B-4B3E-880B-7505B7C45B13}">
      <dgm:prSet/>
      <dgm:spPr/>
      <dgm:t>
        <a:bodyPr/>
        <a:lstStyle/>
        <a:p>
          <a:endParaRPr lang="cs-CZ">
            <a:solidFill>
              <a:schemeClr val="bg1"/>
            </a:solidFill>
          </a:endParaRPr>
        </a:p>
      </dgm:t>
    </dgm:pt>
    <dgm:pt modelId="{49B327F9-0E4F-4A9C-BDD2-A9AA7A286362}">
      <dgm:prSet phldrT="[Text]"/>
      <dgm:spPr>
        <a:solidFill>
          <a:srgbClr val="C00000"/>
        </a:solidFill>
      </dgm:spPr>
      <dgm:t>
        <a:bodyPr/>
        <a:lstStyle/>
        <a:p>
          <a:r>
            <a:rPr lang="cs-CZ" dirty="0" smtClean="0">
              <a:solidFill>
                <a:schemeClr val="bg1"/>
              </a:solidFill>
            </a:rPr>
            <a:t>V. Zotavení</a:t>
          </a:r>
          <a:endParaRPr lang="cs-CZ" dirty="0">
            <a:solidFill>
              <a:schemeClr val="bg1"/>
            </a:solidFill>
          </a:endParaRPr>
        </a:p>
      </dgm:t>
    </dgm:pt>
    <dgm:pt modelId="{72D95EDD-DF72-493B-B2DB-3ACE94B15C34}" type="parTrans" cxnId="{25A8688A-EBCC-402B-A423-4FFB514AD3CF}">
      <dgm:prSet/>
      <dgm:spPr/>
      <dgm:t>
        <a:bodyPr/>
        <a:lstStyle/>
        <a:p>
          <a:endParaRPr lang="cs-CZ">
            <a:solidFill>
              <a:schemeClr val="bg1"/>
            </a:solidFill>
          </a:endParaRPr>
        </a:p>
      </dgm:t>
    </dgm:pt>
    <dgm:pt modelId="{BD97CAA1-53E1-49A3-BF4F-BD3A9B6143F7}" type="sibTrans" cxnId="{25A8688A-EBCC-402B-A423-4FFB514AD3CF}">
      <dgm:prSet/>
      <dgm:spPr/>
      <dgm:t>
        <a:bodyPr/>
        <a:lstStyle/>
        <a:p>
          <a:endParaRPr lang="cs-CZ">
            <a:solidFill>
              <a:schemeClr val="bg1"/>
            </a:solidFill>
          </a:endParaRPr>
        </a:p>
      </dgm:t>
    </dgm:pt>
    <dgm:pt modelId="{AD44AE5E-815D-41B6-AF89-E94C61B605EB}">
      <dgm:prSet phldrT="[Text]"/>
      <dgm:spPr>
        <a:solidFill>
          <a:srgbClr val="1D3A00"/>
        </a:solidFill>
      </dgm:spPr>
      <dgm:t>
        <a:bodyPr/>
        <a:lstStyle/>
        <a:p>
          <a:r>
            <a:rPr lang="cs-CZ" dirty="0" smtClean="0">
              <a:solidFill>
                <a:schemeClr val="bg1"/>
              </a:solidFill>
            </a:rPr>
            <a:t>VI. Zpětná vazba a rozvoj</a:t>
          </a:r>
          <a:endParaRPr lang="cs-CZ" dirty="0">
            <a:solidFill>
              <a:schemeClr val="bg1"/>
            </a:solidFill>
          </a:endParaRPr>
        </a:p>
      </dgm:t>
    </dgm:pt>
    <dgm:pt modelId="{C0FEFBC6-C50A-4108-A820-5E304A816F13}" type="parTrans" cxnId="{5015EC2B-7F1D-4507-9D7E-0690CBE610E1}">
      <dgm:prSet/>
      <dgm:spPr/>
      <dgm:t>
        <a:bodyPr/>
        <a:lstStyle/>
        <a:p>
          <a:endParaRPr lang="cs-CZ">
            <a:solidFill>
              <a:schemeClr val="bg1"/>
            </a:solidFill>
          </a:endParaRPr>
        </a:p>
      </dgm:t>
    </dgm:pt>
    <dgm:pt modelId="{100272C9-633D-43B8-ADD3-9661A4580DA1}" type="sibTrans" cxnId="{5015EC2B-7F1D-4507-9D7E-0690CBE610E1}">
      <dgm:prSet/>
      <dgm:spPr/>
      <dgm:t>
        <a:bodyPr/>
        <a:lstStyle/>
        <a:p>
          <a:endParaRPr lang="cs-CZ">
            <a:solidFill>
              <a:schemeClr val="bg1"/>
            </a:solidFill>
          </a:endParaRPr>
        </a:p>
      </dgm:t>
    </dgm:pt>
    <dgm:pt modelId="{8829B3D8-7A2F-42C9-9EDE-5CD51DB9AAE2}">
      <dgm:prSet/>
      <dgm:spPr>
        <a:solidFill>
          <a:srgbClr val="1D3A00"/>
        </a:solidFill>
      </dgm:spPr>
      <dgm:t>
        <a:bodyPr/>
        <a:lstStyle/>
        <a:p>
          <a:r>
            <a:rPr lang="cs-CZ" dirty="0">
              <a:solidFill>
                <a:schemeClr val="bg1"/>
              </a:solidFill>
            </a:rPr>
            <a:t>II. Postupy</a:t>
          </a:r>
        </a:p>
      </dgm:t>
    </dgm:pt>
    <dgm:pt modelId="{76C30C9A-AF2F-494D-B268-22C4E4F0C8D2}" type="parTrans" cxnId="{6FC94FAB-903B-4440-8F3A-F5C268F193C9}">
      <dgm:prSet/>
      <dgm:spPr/>
      <dgm:t>
        <a:bodyPr/>
        <a:lstStyle/>
        <a:p>
          <a:endParaRPr lang="cs-CZ">
            <a:solidFill>
              <a:schemeClr val="bg1"/>
            </a:solidFill>
          </a:endParaRPr>
        </a:p>
      </dgm:t>
    </dgm:pt>
    <dgm:pt modelId="{170D126B-5C92-4ADC-A945-B4DF6B863786}" type="sibTrans" cxnId="{6FC94FAB-903B-4440-8F3A-F5C268F193C9}">
      <dgm:prSet/>
      <dgm:spPr/>
      <dgm:t>
        <a:bodyPr/>
        <a:lstStyle/>
        <a:p>
          <a:endParaRPr lang="cs-CZ">
            <a:solidFill>
              <a:schemeClr val="bg1"/>
            </a:solidFill>
          </a:endParaRPr>
        </a:p>
      </dgm:t>
    </dgm:pt>
    <dgm:pt modelId="{D6794910-2788-4B5B-BC8F-99BC99B98FED}">
      <dgm:prSet/>
      <dgm:spPr>
        <a:solidFill>
          <a:srgbClr val="1D3A00"/>
        </a:solidFill>
      </dgm:spPr>
      <dgm:t>
        <a:bodyPr/>
        <a:lstStyle/>
        <a:p>
          <a:r>
            <a:rPr lang="cs-CZ" dirty="0">
              <a:solidFill>
                <a:schemeClr val="bg1"/>
              </a:solidFill>
            </a:rPr>
            <a:t>III. Intervence</a:t>
          </a:r>
        </a:p>
      </dgm:t>
    </dgm:pt>
    <dgm:pt modelId="{0AF052A6-D501-4386-8364-A2B3523D9CAC}" type="parTrans" cxnId="{74402D01-0E7C-4C86-88A6-606DDB18BD03}">
      <dgm:prSet/>
      <dgm:spPr/>
      <dgm:t>
        <a:bodyPr/>
        <a:lstStyle/>
        <a:p>
          <a:endParaRPr lang="cs-CZ">
            <a:solidFill>
              <a:schemeClr val="bg1"/>
            </a:solidFill>
          </a:endParaRPr>
        </a:p>
      </dgm:t>
    </dgm:pt>
    <dgm:pt modelId="{0C35EDE7-E7FD-4388-A5B0-C1E8ADFD7832}" type="sibTrans" cxnId="{74402D01-0E7C-4C86-88A6-606DDB18BD03}">
      <dgm:prSet/>
      <dgm:spPr/>
      <dgm:t>
        <a:bodyPr/>
        <a:lstStyle/>
        <a:p>
          <a:endParaRPr lang="cs-CZ">
            <a:solidFill>
              <a:schemeClr val="bg1"/>
            </a:solidFill>
          </a:endParaRPr>
        </a:p>
      </dgm:t>
    </dgm:pt>
    <dgm:pt modelId="{A1FD89B9-F584-4353-8321-17913FF9963F}" type="pres">
      <dgm:prSet presAssocID="{F09E29A1-171D-46B4-98A4-68C256476762}" presName="Name0" presStyleCnt="0">
        <dgm:presLayoutVars>
          <dgm:chMax val="1"/>
          <dgm:dir/>
          <dgm:animLvl val="ctr"/>
          <dgm:resizeHandles val="exact"/>
        </dgm:presLayoutVars>
      </dgm:prSet>
      <dgm:spPr/>
      <dgm:t>
        <a:bodyPr/>
        <a:lstStyle/>
        <a:p>
          <a:endParaRPr lang="cs-CZ"/>
        </a:p>
      </dgm:t>
    </dgm:pt>
    <dgm:pt modelId="{99CAF316-967C-48B7-BA4E-AE7133018BA7}" type="pres">
      <dgm:prSet presAssocID="{9CB28D67-3816-43C0-B879-247E4340EA87}" presName="centerShape" presStyleLbl="node0" presStyleIdx="0" presStyleCnt="1"/>
      <dgm:spPr/>
      <dgm:t>
        <a:bodyPr/>
        <a:lstStyle/>
        <a:p>
          <a:endParaRPr lang="cs-CZ"/>
        </a:p>
      </dgm:t>
    </dgm:pt>
    <dgm:pt modelId="{8244FACA-EA96-4282-984D-90B0AA5D2D25}" type="pres">
      <dgm:prSet presAssocID="{0D94A2A2-4FD1-4712-880E-BB1F706F7F3A}" presName="node" presStyleLbl="node1" presStyleIdx="0" presStyleCnt="6">
        <dgm:presLayoutVars>
          <dgm:bulletEnabled val="1"/>
        </dgm:presLayoutVars>
      </dgm:prSet>
      <dgm:spPr/>
      <dgm:t>
        <a:bodyPr/>
        <a:lstStyle/>
        <a:p>
          <a:endParaRPr lang="cs-CZ"/>
        </a:p>
      </dgm:t>
    </dgm:pt>
    <dgm:pt modelId="{4B439420-75C3-4544-A781-3793E7DC8A90}" type="pres">
      <dgm:prSet presAssocID="{0D94A2A2-4FD1-4712-880E-BB1F706F7F3A}" presName="dummy" presStyleCnt="0"/>
      <dgm:spPr/>
    </dgm:pt>
    <dgm:pt modelId="{67847298-215D-4CDF-A4C7-F566FC802E98}" type="pres">
      <dgm:prSet presAssocID="{F921ACE1-9C13-49D2-B49F-794BFA4E9255}" presName="sibTrans" presStyleLbl="sibTrans2D1" presStyleIdx="0" presStyleCnt="6"/>
      <dgm:spPr/>
      <dgm:t>
        <a:bodyPr/>
        <a:lstStyle/>
        <a:p>
          <a:endParaRPr lang="cs-CZ"/>
        </a:p>
      </dgm:t>
    </dgm:pt>
    <dgm:pt modelId="{DD0E0CA7-B8E3-448E-B97E-638F184B4D6F}" type="pres">
      <dgm:prSet presAssocID="{8829B3D8-7A2F-42C9-9EDE-5CD51DB9AAE2}" presName="node" presStyleLbl="node1" presStyleIdx="1" presStyleCnt="6">
        <dgm:presLayoutVars>
          <dgm:bulletEnabled val="1"/>
        </dgm:presLayoutVars>
      </dgm:prSet>
      <dgm:spPr/>
      <dgm:t>
        <a:bodyPr/>
        <a:lstStyle/>
        <a:p>
          <a:endParaRPr lang="cs-CZ"/>
        </a:p>
      </dgm:t>
    </dgm:pt>
    <dgm:pt modelId="{4D6B161C-15E6-470F-87BB-C72E9E661ABE}" type="pres">
      <dgm:prSet presAssocID="{8829B3D8-7A2F-42C9-9EDE-5CD51DB9AAE2}" presName="dummy" presStyleCnt="0"/>
      <dgm:spPr/>
    </dgm:pt>
    <dgm:pt modelId="{AA8FE67D-96C3-44E7-8C45-F0D77FED6E98}" type="pres">
      <dgm:prSet presAssocID="{170D126B-5C92-4ADC-A945-B4DF6B863786}" presName="sibTrans" presStyleLbl="sibTrans2D1" presStyleIdx="1" presStyleCnt="6"/>
      <dgm:spPr/>
      <dgm:t>
        <a:bodyPr/>
        <a:lstStyle/>
        <a:p>
          <a:endParaRPr lang="cs-CZ"/>
        </a:p>
      </dgm:t>
    </dgm:pt>
    <dgm:pt modelId="{E4E973F3-7DF3-4DF4-BF67-C8F51BA70CDC}" type="pres">
      <dgm:prSet presAssocID="{D6794910-2788-4B5B-BC8F-99BC99B98FED}" presName="node" presStyleLbl="node1" presStyleIdx="2" presStyleCnt="6">
        <dgm:presLayoutVars>
          <dgm:bulletEnabled val="1"/>
        </dgm:presLayoutVars>
      </dgm:prSet>
      <dgm:spPr/>
      <dgm:t>
        <a:bodyPr/>
        <a:lstStyle/>
        <a:p>
          <a:endParaRPr lang="cs-CZ"/>
        </a:p>
      </dgm:t>
    </dgm:pt>
    <dgm:pt modelId="{ACB910F5-18AB-40C4-A2BB-DCDE5988C53B}" type="pres">
      <dgm:prSet presAssocID="{D6794910-2788-4B5B-BC8F-99BC99B98FED}" presName="dummy" presStyleCnt="0"/>
      <dgm:spPr/>
    </dgm:pt>
    <dgm:pt modelId="{2DF9A0ED-B1DC-4CFB-8E06-D32C995BA292}" type="pres">
      <dgm:prSet presAssocID="{0C35EDE7-E7FD-4388-A5B0-C1E8ADFD7832}" presName="sibTrans" presStyleLbl="sibTrans2D1" presStyleIdx="2" presStyleCnt="6"/>
      <dgm:spPr/>
      <dgm:t>
        <a:bodyPr/>
        <a:lstStyle/>
        <a:p>
          <a:endParaRPr lang="cs-CZ"/>
        </a:p>
      </dgm:t>
    </dgm:pt>
    <dgm:pt modelId="{79EC0ED4-1DA3-4CBE-9A28-D55FA0378890}" type="pres">
      <dgm:prSet presAssocID="{7E3A1B1B-A368-4A8C-8AA6-7A9FA92ABFBD}" presName="node" presStyleLbl="node1" presStyleIdx="3" presStyleCnt="6">
        <dgm:presLayoutVars>
          <dgm:bulletEnabled val="1"/>
        </dgm:presLayoutVars>
      </dgm:prSet>
      <dgm:spPr/>
      <dgm:t>
        <a:bodyPr/>
        <a:lstStyle/>
        <a:p>
          <a:endParaRPr lang="cs-CZ"/>
        </a:p>
      </dgm:t>
    </dgm:pt>
    <dgm:pt modelId="{5C897FE2-4F84-4857-BE60-FEBC03907DE5}" type="pres">
      <dgm:prSet presAssocID="{7E3A1B1B-A368-4A8C-8AA6-7A9FA92ABFBD}" presName="dummy" presStyleCnt="0"/>
      <dgm:spPr/>
    </dgm:pt>
    <dgm:pt modelId="{5B87D0D3-797B-41A4-878E-E030630086D3}" type="pres">
      <dgm:prSet presAssocID="{8321FD33-FF9B-4C9D-8D26-CFD891D8F5CC}" presName="sibTrans" presStyleLbl="sibTrans2D1" presStyleIdx="3" presStyleCnt="6"/>
      <dgm:spPr/>
      <dgm:t>
        <a:bodyPr/>
        <a:lstStyle/>
        <a:p>
          <a:endParaRPr lang="cs-CZ"/>
        </a:p>
      </dgm:t>
    </dgm:pt>
    <dgm:pt modelId="{E3581237-EF8D-4B22-8825-F2A01EDD54B4}" type="pres">
      <dgm:prSet presAssocID="{49B327F9-0E4F-4A9C-BDD2-A9AA7A286362}" presName="node" presStyleLbl="node1" presStyleIdx="4" presStyleCnt="6">
        <dgm:presLayoutVars>
          <dgm:bulletEnabled val="1"/>
        </dgm:presLayoutVars>
      </dgm:prSet>
      <dgm:spPr/>
      <dgm:t>
        <a:bodyPr/>
        <a:lstStyle/>
        <a:p>
          <a:endParaRPr lang="cs-CZ"/>
        </a:p>
      </dgm:t>
    </dgm:pt>
    <dgm:pt modelId="{45B75B7C-C71A-4C58-A707-D17AA51C33A7}" type="pres">
      <dgm:prSet presAssocID="{49B327F9-0E4F-4A9C-BDD2-A9AA7A286362}" presName="dummy" presStyleCnt="0"/>
      <dgm:spPr/>
    </dgm:pt>
    <dgm:pt modelId="{E3DDB8DC-1274-4336-B3B2-2DA953921169}" type="pres">
      <dgm:prSet presAssocID="{BD97CAA1-53E1-49A3-BF4F-BD3A9B6143F7}" presName="sibTrans" presStyleLbl="sibTrans2D1" presStyleIdx="4" presStyleCnt="6"/>
      <dgm:spPr/>
      <dgm:t>
        <a:bodyPr/>
        <a:lstStyle/>
        <a:p>
          <a:endParaRPr lang="cs-CZ"/>
        </a:p>
      </dgm:t>
    </dgm:pt>
    <dgm:pt modelId="{DFB66427-D95C-41C8-80FF-402D5DA92F7A}" type="pres">
      <dgm:prSet presAssocID="{AD44AE5E-815D-41B6-AF89-E94C61B605EB}" presName="node" presStyleLbl="node1" presStyleIdx="5" presStyleCnt="6">
        <dgm:presLayoutVars>
          <dgm:bulletEnabled val="1"/>
        </dgm:presLayoutVars>
      </dgm:prSet>
      <dgm:spPr/>
      <dgm:t>
        <a:bodyPr/>
        <a:lstStyle/>
        <a:p>
          <a:endParaRPr lang="cs-CZ"/>
        </a:p>
      </dgm:t>
    </dgm:pt>
    <dgm:pt modelId="{93C53DB0-5EFC-4472-8F47-AD3F28A49529}" type="pres">
      <dgm:prSet presAssocID="{AD44AE5E-815D-41B6-AF89-E94C61B605EB}" presName="dummy" presStyleCnt="0"/>
      <dgm:spPr/>
    </dgm:pt>
    <dgm:pt modelId="{BBC3EE50-9581-41FF-BC3E-1D21F36295E5}" type="pres">
      <dgm:prSet presAssocID="{100272C9-633D-43B8-ADD3-9661A4580DA1}" presName="sibTrans" presStyleLbl="sibTrans2D1" presStyleIdx="5" presStyleCnt="6"/>
      <dgm:spPr/>
      <dgm:t>
        <a:bodyPr/>
        <a:lstStyle/>
        <a:p>
          <a:endParaRPr lang="cs-CZ"/>
        </a:p>
      </dgm:t>
    </dgm:pt>
  </dgm:ptLst>
  <dgm:cxnLst>
    <dgm:cxn modelId="{C66C15D4-EF59-4F8C-AEFF-350AFF6C1523}" type="presOf" srcId="{170D126B-5C92-4ADC-A945-B4DF6B863786}" destId="{AA8FE67D-96C3-44E7-8C45-F0D77FED6E98}" srcOrd="0" destOrd="0" presId="urn:microsoft.com/office/officeart/2005/8/layout/radial6"/>
    <dgm:cxn modelId="{65CF5FDA-06E7-47A6-AB71-39C3D442E49B}" type="presOf" srcId="{49B327F9-0E4F-4A9C-BDD2-A9AA7A286362}" destId="{E3581237-EF8D-4B22-8825-F2A01EDD54B4}" srcOrd="0" destOrd="0" presId="urn:microsoft.com/office/officeart/2005/8/layout/radial6"/>
    <dgm:cxn modelId="{1334A888-5C19-48E3-8A03-DFF51D41ADFA}" type="presOf" srcId="{F921ACE1-9C13-49D2-B49F-794BFA4E9255}" destId="{67847298-215D-4CDF-A4C7-F566FC802E98}" srcOrd="0" destOrd="0" presId="urn:microsoft.com/office/officeart/2005/8/layout/radial6"/>
    <dgm:cxn modelId="{6FC94FAB-903B-4440-8F3A-F5C268F193C9}" srcId="{9CB28D67-3816-43C0-B879-247E4340EA87}" destId="{8829B3D8-7A2F-42C9-9EDE-5CD51DB9AAE2}" srcOrd="1" destOrd="0" parTransId="{76C30C9A-AF2F-494D-B268-22C4E4F0C8D2}" sibTransId="{170D126B-5C92-4ADC-A945-B4DF6B863786}"/>
    <dgm:cxn modelId="{5230A6D2-F461-4C49-95BB-7A05BFB9F4DB}" type="presOf" srcId="{7E3A1B1B-A368-4A8C-8AA6-7A9FA92ABFBD}" destId="{79EC0ED4-1DA3-4CBE-9A28-D55FA0378890}" srcOrd="0" destOrd="0" presId="urn:microsoft.com/office/officeart/2005/8/layout/radial6"/>
    <dgm:cxn modelId="{A29AD61B-743E-4017-BE8E-9D7CBEF9B723}" type="presOf" srcId="{0D94A2A2-4FD1-4712-880E-BB1F706F7F3A}" destId="{8244FACA-EA96-4282-984D-90B0AA5D2D25}" srcOrd="0" destOrd="0" presId="urn:microsoft.com/office/officeart/2005/8/layout/radial6"/>
    <dgm:cxn modelId="{B5560261-EA0F-40EC-BE3D-0B67BFD05AA6}" type="presOf" srcId="{0C35EDE7-E7FD-4388-A5B0-C1E8ADFD7832}" destId="{2DF9A0ED-B1DC-4CFB-8E06-D32C995BA292}" srcOrd="0" destOrd="0" presId="urn:microsoft.com/office/officeart/2005/8/layout/radial6"/>
    <dgm:cxn modelId="{5015EC2B-7F1D-4507-9D7E-0690CBE610E1}" srcId="{9CB28D67-3816-43C0-B879-247E4340EA87}" destId="{AD44AE5E-815D-41B6-AF89-E94C61B605EB}" srcOrd="5" destOrd="0" parTransId="{C0FEFBC6-C50A-4108-A820-5E304A816F13}" sibTransId="{100272C9-633D-43B8-ADD3-9661A4580DA1}"/>
    <dgm:cxn modelId="{D802C745-5D5C-49DF-A4CC-A0EB5203EF7B}" type="presOf" srcId="{BD97CAA1-53E1-49A3-BF4F-BD3A9B6143F7}" destId="{E3DDB8DC-1274-4336-B3B2-2DA953921169}" srcOrd="0" destOrd="0" presId="urn:microsoft.com/office/officeart/2005/8/layout/radial6"/>
    <dgm:cxn modelId="{EB43CE86-CD43-474D-82B9-F4ECADBDDD40}" type="presOf" srcId="{8321FD33-FF9B-4C9D-8D26-CFD891D8F5CC}" destId="{5B87D0D3-797B-41A4-878E-E030630086D3}" srcOrd="0" destOrd="0" presId="urn:microsoft.com/office/officeart/2005/8/layout/radial6"/>
    <dgm:cxn modelId="{74402D01-0E7C-4C86-88A6-606DDB18BD03}" srcId="{9CB28D67-3816-43C0-B879-247E4340EA87}" destId="{D6794910-2788-4B5B-BC8F-99BC99B98FED}" srcOrd="2" destOrd="0" parTransId="{0AF052A6-D501-4386-8364-A2B3523D9CAC}" sibTransId="{0C35EDE7-E7FD-4388-A5B0-C1E8ADFD7832}"/>
    <dgm:cxn modelId="{48E69E11-C06A-4E83-8E43-F1E0B05D2DA6}" type="presOf" srcId="{AD44AE5E-815D-41B6-AF89-E94C61B605EB}" destId="{DFB66427-D95C-41C8-80FF-402D5DA92F7A}" srcOrd="0" destOrd="0" presId="urn:microsoft.com/office/officeart/2005/8/layout/radial6"/>
    <dgm:cxn modelId="{822ABAA9-F01B-431C-B451-B5FC749A3535}" srcId="{F09E29A1-171D-46B4-98A4-68C256476762}" destId="{9CB28D67-3816-43C0-B879-247E4340EA87}" srcOrd="0" destOrd="0" parTransId="{F941C91C-9C60-4D03-AD93-A6AC95AB9877}" sibTransId="{8F39A6A8-6FB6-47A5-95C0-59BB3E20C4FC}"/>
    <dgm:cxn modelId="{AB8E1F6C-2F05-4F17-A9CB-5A774F66D18C}" srcId="{9CB28D67-3816-43C0-B879-247E4340EA87}" destId="{0D94A2A2-4FD1-4712-880E-BB1F706F7F3A}" srcOrd="0" destOrd="0" parTransId="{9157CE18-6562-4AF5-B7C3-C4EDC698CF32}" sibTransId="{F921ACE1-9C13-49D2-B49F-794BFA4E9255}"/>
    <dgm:cxn modelId="{A8067BE2-E05B-4B3E-880B-7505B7C45B13}" srcId="{9CB28D67-3816-43C0-B879-247E4340EA87}" destId="{7E3A1B1B-A368-4A8C-8AA6-7A9FA92ABFBD}" srcOrd="3" destOrd="0" parTransId="{E91E4F6C-70F5-4EAF-BA50-F4BED7B77783}" sibTransId="{8321FD33-FF9B-4C9D-8D26-CFD891D8F5CC}"/>
    <dgm:cxn modelId="{25A8688A-EBCC-402B-A423-4FFB514AD3CF}" srcId="{9CB28D67-3816-43C0-B879-247E4340EA87}" destId="{49B327F9-0E4F-4A9C-BDD2-A9AA7A286362}" srcOrd="4" destOrd="0" parTransId="{72D95EDD-DF72-493B-B2DB-3ACE94B15C34}" sibTransId="{BD97CAA1-53E1-49A3-BF4F-BD3A9B6143F7}"/>
    <dgm:cxn modelId="{7DAB6E83-C85F-44A3-B779-518DFB6D83EA}" type="presOf" srcId="{F09E29A1-171D-46B4-98A4-68C256476762}" destId="{A1FD89B9-F584-4353-8321-17913FF9963F}" srcOrd="0" destOrd="0" presId="urn:microsoft.com/office/officeart/2005/8/layout/radial6"/>
    <dgm:cxn modelId="{D5215AB5-C96D-41A7-823D-D4C974750BF3}" type="presOf" srcId="{9CB28D67-3816-43C0-B879-247E4340EA87}" destId="{99CAF316-967C-48B7-BA4E-AE7133018BA7}" srcOrd="0" destOrd="0" presId="urn:microsoft.com/office/officeart/2005/8/layout/radial6"/>
    <dgm:cxn modelId="{81011398-D196-4029-9213-5DAEAA9CDA59}" type="presOf" srcId="{100272C9-633D-43B8-ADD3-9661A4580DA1}" destId="{BBC3EE50-9581-41FF-BC3E-1D21F36295E5}" srcOrd="0" destOrd="0" presId="urn:microsoft.com/office/officeart/2005/8/layout/radial6"/>
    <dgm:cxn modelId="{C24A2198-D184-4E4D-B244-400A7C07BDC9}" type="presOf" srcId="{D6794910-2788-4B5B-BC8F-99BC99B98FED}" destId="{E4E973F3-7DF3-4DF4-BF67-C8F51BA70CDC}" srcOrd="0" destOrd="0" presId="urn:microsoft.com/office/officeart/2005/8/layout/radial6"/>
    <dgm:cxn modelId="{A0F09438-4A23-4FE7-A4C3-F1CCE335FED7}" type="presOf" srcId="{8829B3D8-7A2F-42C9-9EDE-5CD51DB9AAE2}" destId="{DD0E0CA7-B8E3-448E-B97E-638F184B4D6F}" srcOrd="0" destOrd="0" presId="urn:microsoft.com/office/officeart/2005/8/layout/radial6"/>
    <dgm:cxn modelId="{DC44B8A8-0110-4027-BE28-F11A76A774D1}" type="presParOf" srcId="{A1FD89B9-F584-4353-8321-17913FF9963F}" destId="{99CAF316-967C-48B7-BA4E-AE7133018BA7}" srcOrd="0" destOrd="0" presId="urn:microsoft.com/office/officeart/2005/8/layout/radial6"/>
    <dgm:cxn modelId="{BF8A3AB0-6D05-4779-91BF-C5CEC711D800}" type="presParOf" srcId="{A1FD89B9-F584-4353-8321-17913FF9963F}" destId="{8244FACA-EA96-4282-984D-90B0AA5D2D25}" srcOrd="1" destOrd="0" presId="urn:microsoft.com/office/officeart/2005/8/layout/radial6"/>
    <dgm:cxn modelId="{5ADE0856-8768-4906-BDED-EE978E7F87BD}" type="presParOf" srcId="{A1FD89B9-F584-4353-8321-17913FF9963F}" destId="{4B439420-75C3-4544-A781-3793E7DC8A90}" srcOrd="2" destOrd="0" presId="urn:microsoft.com/office/officeart/2005/8/layout/radial6"/>
    <dgm:cxn modelId="{1489D021-6637-40F6-80EA-02963F8C6F01}" type="presParOf" srcId="{A1FD89B9-F584-4353-8321-17913FF9963F}" destId="{67847298-215D-4CDF-A4C7-F566FC802E98}" srcOrd="3" destOrd="0" presId="urn:microsoft.com/office/officeart/2005/8/layout/radial6"/>
    <dgm:cxn modelId="{8BB7B5A1-9909-4FAA-B901-9F835ADD1F33}" type="presParOf" srcId="{A1FD89B9-F584-4353-8321-17913FF9963F}" destId="{DD0E0CA7-B8E3-448E-B97E-638F184B4D6F}" srcOrd="4" destOrd="0" presId="urn:microsoft.com/office/officeart/2005/8/layout/radial6"/>
    <dgm:cxn modelId="{119129AE-BFC7-41ED-A8A7-2000006ADDA5}" type="presParOf" srcId="{A1FD89B9-F584-4353-8321-17913FF9963F}" destId="{4D6B161C-15E6-470F-87BB-C72E9E661ABE}" srcOrd="5" destOrd="0" presId="urn:microsoft.com/office/officeart/2005/8/layout/radial6"/>
    <dgm:cxn modelId="{01C77A1A-EDAA-447A-B29E-F8DF62433592}" type="presParOf" srcId="{A1FD89B9-F584-4353-8321-17913FF9963F}" destId="{AA8FE67D-96C3-44E7-8C45-F0D77FED6E98}" srcOrd="6" destOrd="0" presId="urn:microsoft.com/office/officeart/2005/8/layout/radial6"/>
    <dgm:cxn modelId="{C1BE0DA9-FE46-4B85-96EC-DA92FAEE4C40}" type="presParOf" srcId="{A1FD89B9-F584-4353-8321-17913FF9963F}" destId="{E4E973F3-7DF3-4DF4-BF67-C8F51BA70CDC}" srcOrd="7" destOrd="0" presId="urn:microsoft.com/office/officeart/2005/8/layout/radial6"/>
    <dgm:cxn modelId="{FF2C7BF1-DB22-4066-877C-411FF8D9C1A4}" type="presParOf" srcId="{A1FD89B9-F584-4353-8321-17913FF9963F}" destId="{ACB910F5-18AB-40C4-A2BB-DCDE5988C53B}" srcOrd="8" destOrd="0" presId="urn:microsoft.com/office/officeart/2005/8/layout/radial6"/>
    <dgm:cxn modelId="{8FE8E2C3-002E-4153-8F00-8E4D7FE073AD}" type="presParOf" srcId="{A1FD89B9-F584-4353-8321-17913FF9963F}" destId="{2DF9A0ED-B1DC-4CFB-8E06-D32C995BA292}" srcOrd="9" destOrd="0" presId="urn:microsoft.com/office/officeart/2005/8/layout/radial6"/>
    <dgm:cxn modelId="{1AC0DC47-F444-492F-8508-7F2BFC5EF453}" type="presParOf" srcId="{A1FD89B9-F584-4353-8321-17913FF9963F}" destId="{79EC0ED4-1DA3-4CBE-9A28-D55FA0378890}" srcOrd="10" destOrd="0" presId="urn:microsoft.com/office/officeart/2005/8/layout/radial6"/>
    <dgm:cxn modelId="{9C154C9B-9E46-4A02-AC58-95695C3A96CC}" type="presParOf" srcId="{A1FD89B9-F584-4353-8321-17913FF9963F}" destId="{5C897FE2-4F84-4857-BE60-FEBC03907DE5}" srcOrd="11" destOrd="0" presId="urn:microsoft.com/office/officeart/2005/8/layout/radial6"/>
    <dgm:cxn modelId="{980EDE3A-20DF-47FB-9AB7-7EFCB0F14884}" type="presParOf" srcId="{A1FD89B9-F584-4353-8321-17913FF9963F}" destId="{5B87D0D3-797B-41A4-878E-E030630086D3}" srcOrd="12" destOrd="0" presId="urn:microsoft.com/office/officeart/2005/8/layout/radial6"/>
    <dgm:cxn modelId="{8B853460-2591-481C-8EC2-22849D359888}" type="presParOf" srcId="{A1FD89B9-F584-4353-8321-17913FF9963F}" destId="{E3581237-EF8D-4B22-8825-F2A01EDD54B4}" srcOrd="13" destOrd="0" presId="urn:microsoft.com/office/officeart/2005/8/layout/radial6"/>
    <dgm:cxn modelId="{F662A393-BF5A-4BB7-B224-E5BE529841D1}" type="presParOf" srcId="{A1FD89B9-F584-4353-8321-17913FF9963F}" destId="{45B75B7C-C71A-4C58-A707-D17AA51C33A7}" srcOrd="14" destOrd="0" presId="urn:microsoft.com/office/officeart/2005/8/layout/radial6"/>
    <dgm:cxn modelId="{5AE4BD62-43ED-46DF-97F2-FAF52FFF319C}" type="presParOf" srcId="{A1FD89B9-F584-4353-8321-17913FF9963F}" destId="{E3DDB8DC-1274-4336-B3B2-2DA953921169}" srcOrd="15" destOrd="0" presId="urn:microsoft.com/office/officeart/2005/8/layout/radial6"/>
    <dgm:cxn modelId="{57C9F15C-A80F-4F47-B8A6-49065A62D792}" type="presParOf" srcId="{A1FD89B9-F584-4353-8321-17913FF9963F}" destId="{DFB66427-D95C-41C8-80FF-402D5DA92F7A}" srcOrd="16" destOrd="0" presId="urn:microsoft.com/office/officeart/2005/8/layout/radial6"/>
    <dgm:cxn modelId="{CB8F657D-02F9-4C6F-AF3F-BD4286E28173}" type="presParOf" srcId="{A1FD89B9-F584-4353-8321-17913FF9963F}" destId="{93C53DB0-5EFC-4472-8F47-AD3F28A49529}" srcOrd="17" destOrd="0" presId="urn:microsoft.com/office/officeart/2005/8/layout/radial6"/>
    <dgm:cxn modelId="{25B99B5D-C700-4C8D-B927-A37C50DA32D4}" type="presParOf" srcId="{A1FD89B9-F584-4353-8321-17913FF9963F}" destId="{BBC3EE50-9581-41FF-BC3E-1D21F36295E5}" srcOrd="18" destOrd="0" presId="urn:microsoft.com/office/officeart/2005/8/layout/radial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3EE50-9581-41FF-BC3E-1D21F36295E5}">
      <dsp:nvSpPr>
        <dsp:cNvPr id="0" name=""/>
        <dsp:cNvSpPr/>
      </dsp:nvSpPr>
      <dsp:spPr>
        <a:xfrm>
          <a:off x="1463547" y="453940"/>
          <a:ext cx="3107523" cy="3107523"/>
        </a:xfrm>
        <a:prstGeom prst="blockArc">
          <a:avLst>
            <a:gd name="adj1" fmla="val 12600000"/>
            <a:gd name="adj2" fmla="val 16200000"/>
            <a:gd name="adj3" fmla="val 4516"/>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3DDB8DC-1274-4336-B3B2-2DA953921169}">
      <dsp:nvSpPr>
        <dsp:cNvPr id="0" name=""/>
        <dsp:cNvSpPr/>
      </dsp:nvSpPr>
      <dsp:spPr>
        <a:xfrm>
          <a:off x="1463547" y="453940"/>
          <a:ext cx="3107523" cy="3107523"/>
        </a:xfrm>
        <a:prstGeom prst="blockArc">
          <a:avLst>
            <a:gd name="adj1" fmla="val 9000000"/>
            <a:gd name="adj2" fmla="val 12600000"/>
            <a:gd name="adj3" fmla="val 4516"/>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B87D0D3-797B-41A4-878E-E030630086D3}">
      <dsp:nvSpPr>
        <dsp:cNvPr id="0" name=""/>
        <dsp:cNvSpPr/>
      </dsp:nvSpPr>
      <dsp:spPr>
        <a:xfrm>
          <a:off x="1463547" y="453940"/>
          <a:ext cx="3107523" cy="3107523"/>
        </a:xfrm>
        <a:prstGeom prst="blockArc">
          <a:avLst>
            <a:gd name="adj1" fmla="val 5400000"/>
            <a:gd name="adj2" fmla="val 9000000"/>
            <a:gd name="adj3" fmla="val 4516"/>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DF9A0ED-B1DC-4CFB-8E06-D32C995BA292}">
      <dsp:nvSpPr>
        <dsp:cNvPr id="0" name=""/>
        <dsp:cNvSpPr/>
      </dsp:nvSpPr>
      <dsp:spPr>
        <a:xfrm>
          <a:off x="1463547" y="453940"/>
          <a:ext cx="3107523" cy="3107523"/>
        </a:xfrm>
        <a:prstGeom prst="blockArc">
          <a:avLst>
            <a:gd name="adj1" fmla="val 1800000"/>
            <a:gd name="adj2" fmla="val 5400000"/>
            <a:gd name="adj3" fmla="val 4516"/>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A8FE67D-96C3-44E7-8C45-F0D77FED6E98}">
      <dsp:nvSpPr>
        <dsp:cNvPr id="0" name=""/>
        <dsp:cNvSpPr/>
      </dsp:nvSpPr>
      <dsp:spPr>
        <a:xfrm>
          <a:off x="1463547" y="453940"/>
          <a:ext cx="3107523" cy="3107523"/>
        </a:xfrm>
        <a:prstGeom prst="blockArc">
          <a:avLst>
            <a:gd name="adj1" fmla="val 19800000"/>
            <a:gd name="adj2" fmla="val 1800000"/>
            <a:gd name="adj3" fmla="val 4516"/>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7847298-215D-4CDF-A4C7-F566FC802E98}">
      <dsp:nvSpPr>
        <dsp:cNvPr id="0" name=""/>
        <dsp:cNvSpPr/>
      </dsp:nvSpPr>
      <dsp:spPr>
        <a:xfrm>
          <a:off x="1463547" y="453940"/>
          <a:ext cx="3107523" cy="3107523"/>
        </a:xfrm>
        <a:prstGeom prst="blockArc">
          <a:avLst>
            <a:gd name="adj1" fmla="val 16200000"/>
            <a:gd name="adj2" fmla="val 19800000"/>
            <a:gd name="adj3" fmla="val 4516"/>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9CAF316-967C-48B7-BA4E-AE7133018BA7}">
      <dsp:nvSpPr>
        <dsp:cNvPr id="0" name=""/>
        <dsp:cNvSpPr/>
      </dsp:nvSpPr>
      <dsp:spPr>
        <a:xfrm>
          <a:off x="2321177" y="1311569"/>
          <a:ext cx="1392264" cy="1392264"/>
        </a:xfrm>
        <a:prstGeom prst="ellipse">
          <a:avLst/>
        </a:prstGeom>
        <a:solidFill>
          <a:srgbClr val="1D3A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cs-CZ" sz="2000" kern="1200" dirty="0">
              <a:solidFill>
                <a:schemeClr val="bg1"/>
              </a:solidFill>
            </a:rPr>
            <a:t>Kritéria kvality CDZ</a:t>
          </a:r>
        </a:p>
      </dsp:txBody>
      <dsp:txXfrm>
        <a:off x="2525069" y="1515461"/>
        <a:ext cx="984480" cy="984480"/>
      </dsp:txXfrm>
    </dsp:sp>
    <dsp:sp modelId="{8244FACA-EA96-4282-984D-90B0AA5D2D25}">
      <dsp:nvSpPr>
        <dsp:cNvPr id="0" name=""/>
        <dsp:cNvSpPr/>
      </dsp:nvSpPr>
      <dsp:spPr>
        <a:xfrm>
          <a:off x="2530016" y="1732"/>
          <a:ext cx="974585" cy="974585"/>
        </a:xfrm>
        <a:prstGeom prst="ellipse">
          <a:avLst/>
        </a:prstGeom>
        <a:solidFill>
          <a:srgbClr val="1D3A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cs-CZ" sz="1100" kern="1200" dirty="0">
              <a:solidFill>
                <a:schemeClr val="bg1"/>
              </a:solidFill>
            </a:rPr>
            <a:t>I. Lidské zdroje a tým</a:t>
          </a:r>
        </a:p>
      </dsp:txBody>
      <dsp:txXfrm>
        <a:off x="2672741" y="144457"/>
        <a:ext cx="689135" cy="689135"/>
      </dsp:txXfrm>
    </dsp:sp>
    <dsp:sp modelId="{DD0E0CA7-B8E3-448E-B97E-638F184B4D6F}">
      <dsp:nvSpPr>
        <dsp:cNvPr id="0" name=""/>
        <dsp:cNvSpPr/>
      </dsp:nvSpPr>
      <dsp:spPr>
        <a:xfrm>
          <a:off x="3845229" y="761071"/>
          <a:ext cx="974585" cy="974585"/>
        </a:xfrm>
        <a:prstGeom prst="ellipse">
          <a:avLst/>
        </a:prstGeom>
        <a:solidFill>
          <a:srgbClr val="1D3A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cs-CZ" sz="1100" kern="1200" dirty="0">
              <a:solidFill>
                <a:schemeClr val="bg1"/>
              </a:solidFill>
            </a:rPr>
            <a:t>II. Postupy</a:t>
          </a:r>
        </a:p>
      </dsp:txBody>
      <dsp:txXfrm>
        <a:off x="3987954" y="903796"/>
        <a:ext cx="689135" cy="689135"/>
      </dsp:txXfrm>
    </dsp:sp>
    <dsp:sp modelId="{E4E973F3-7DF3-4DF4-BF67-C8F51BA70CDC}">
      <dsp:nvSpPr>
        <dsp:cNvPr id="0" name=""/>
        <dsp:cNvSpPr/>
      </dsp:nvSpPr>
      <dsp:spPr>
        <a:xfrm>
          <a:off x="3845229" y="2279747"/>
          <a:ext cx="974585" cy="974585"/>
        </a:xfrm>
        <a:prstGeom prst="ellipse">
          <a:avLst/>
        </a:prstGeom>
        <a:solidFill>
          <a:srgbClr val="1D3A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cs-CZ" sz="1100" kern="1200" dirty="0">
              <a:solidFill>
                <a:schemeClr val="bg1"/>
              </a:solidFill>
            </a:rPr>
            <a:t>III. Intervence</a:t>
          </a:r>
        </a:p>
      </dsp:txBody>
      <dsp:txXfrm>
        <a:off x="3987954" y="2422472"/>
        <a:ext cx="689135" cy="689135"/>
      </dsp:txXfrm>
    </dsp:sp>
    <dsp:sp modelId="{79EC0ED4-1DA3-4CBE-9A28-D55FA0378890}">
      <dsp:nvSpPr>
        <dsp:cNvPr id="0" name=""/>
        <dsp:cNvSpPr/>
      </dsp:nvSpPr>
      <dsp:spPr>
        <a:xfrm>
          <a:off x="2530016" y="3039085"/>
          <a:ext cx="974585" cy="974585"/>
        </a:xfrm>
        <a:prstGeom prst="ellipse">
          <a:avLst/>
        </a:prstGeom>
        <a:solidFill>
          <a:srgbClr val="1D3A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bg1"/>
              </a:solidFill>
            </a:rPr>
            <a:t>IV. </a:t>
          </a:r>
          <a:r>
            <a:rPr lang="cs-CZ" sz="1100" kern="1200" dirty="0">
              <a:solidFill>
                <a:schemeClr val="bg1"/>
              </a:solidFill>
            </a:rPr>
            <a:t>Organizace</a:t>
          </a:r>
        </a:p>
      </dsp:txBody>
      <dsp:txXfrm>
        <a:off x="2672741" y="3181810"/>
        <a:ext cx="689135" cy="689135"/>
      </dsp:txXfrm>
    </dsp:sp>
    <dsp:sp modelId="{E3581237-EF8D-4B22-8825-F2A01EDD54B4}">
      <dsp:nvSpPr>
        <dsp:cNvPr id="0" name=""/>
        <dsp:cNvSpPr/>
      </dsp:nvSpPr>
      <dsp:spPr>
        <a:xfrm>
          <a:off x="1214804" y="2279747"/>
          <a:ext cx="974585" cy="974585"/>
        </a:xfrm>
        <a:prstGeom prst="ellipse">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bg1"/>
              </a:solidFill>
            </a:rPr>
            <a:t>V. Zotavení</a:t>
          </a:r>
          <a:endParaRPr lang="cs-CZ" sz="1100" kern="1200" dirty="0">
            <a:solidFill>
              <a:schemeClr val="bg1"/>
            </a:solidFill>
          </a:endParaRPr>
        </a:p>
      </dsp:txBody>
      <dsp:txXfrm>
        <a:off x="1357529" y="2422472"/>
        <a:ext cx="689135" cy="689135"/>
      </dsp:txXfrm>
    </dsp:sp>
    <dsp:sp modelId="{DFB66427-D95C-41C8-80FF-402D5DA92F7A}">
      <dsp:nvSpPr>
        <dsp:cNvPr id="0" name=""/>
        <dsp:cNvSpPr/>
      </dsp:nvSpPr>
      <dsp:spPr>
        <a:xfrm>
          <a:off x="1214804" y="761071"/>
          <a:ext cx="974585" cy="974585"/>
        </a:xfrm>
        <a:prstGeom prst="ellipse">
          <a:avLst/>
        </a:prstGeom>
        <a:solidFill>
          <a:srgbClr val="1D3A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bg1"/>
              </a:solidFill>
            </a:rPr>
            <a:t>VI. Zpětná vazba a rozvoj</a:t>
          </a:r>
          <a:endParaRPr lang="cs-CZ" sz="1100" kern="1200" dirty="0">
            <a:solidFill>
              <a:schemeClr val="bg1"/>
            </a:solidFill>
          </a:endParaRPr>
        </a:p>
      </dsp:txBody>
      <dsp:txXfrm>
        <a:off x="1357529" y="903796"/>
        <a:ext cx="689135" cy="68913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21D53E-4DFA-4AD4-BFF5-64FA785ED2DC}" type="datetimeFigureOut">
              <a:rPr lang="cs-CZ" smtClean="0"/>
              <a:t>24.11.2023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B23BFE-B03B-4B60-9AE5-E209094D3C07}" type="slidenum">
              <a:rPr lang="cs-CZ" smtClean="0"/>
              <a:t>‹#›</a:t>
            </a:fld>
            <a:endParaRPr lang="cs-CZ"/>
          </a:p>
        </p:txBody>
      </p:sp>
    </p:spTree>
    <p:extLst>
      <p:ext uri="{BB962C8B-B14F-4D97-AF65-F5344CB8AC3E}">
        <p14:creationId xmlns:p14="http://schemas.microsoft.com/office/powerpoint/2010/main" val="680425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A teď k celkovým výsledkům, které jsou v zásadě takové, jaké jsme očekávali, že by být měly. Ze čtrnácti auditovaných CDZ se pouze jedno těsně přiblížilo stavu, kdy by bylo hodnoceno jako nevyhovující. Deset CDZ bylo hodnoceno jako vyhovující a tři CDZ byla hodnocena jako služba ve výborné kvalitě. Podobné rozložení jsme očekávali vzhledem k tomu, že všechna auditovaná CDZ vznikla jako pilotní a už v rámci projektu byla projektovými podmínkami zavázána pracovat určitým způsobem. Do auditu vstupovala CDZ dobrovolně, takže lze očekávat, že k rozhodnutí podstoupit audit přistupovala snáze ta CDZ, u kterých jejich týmy a zřizovatelé předpokládali, že požadavky na dobře fungující CDZ splňují.</a:t>
            </a:r>
          </a:p>
        </p:txBody>
      </p:sp>
      <p:sp>
        <p:nvSpPr>
          <p:cNvPr id="4" name="Zástupný symbol pro číslo snímku 3"/>
          <p:cNvSpPr>
            <a:spLocks noGrp="1"/>
          </p:cNvSpPr>
          <p:nvPr>
            <p:ph type="sldNum" sz="quarter" idx="10"/>
          </p:nvPr>
        </p:nvSpPr>
        <p:spPr/>
        <p:txBody>
          <a:bodyPr/>
          <a:lstStyle/>
          <a:p>
            <a:fld id="{1EAA272F-7EA6-44E9-A6F1-79DDAFAEA865}" type="slidenum">
              <a:rPr lang="cs-CZ" smtClean="0"/>
              <a:t>7</a:t>
            </a:fld>
            <a:endParaRPr lang="cs-CZ"/>
          </a:p>
        </p:txBody>
      </p:sp>
      <p:sp>
        <p:nvSpPr>
          <p:cNvPr id="5" name="Zástupný symbol pro zápatí 4"/>
          <p:cNvSpPr>
            <a:spLocks noGrp="1"/>
          </p:cNvSpPr>
          <p:nvPr>
            <p:ph type="ftr" sz="quarter" idx="11"/>
          </p:nvPr>
        </p:nvSpPr>
        <p:spPr/>
        <p:txBody>
          <a:bodyPr/>
          <a:lstStyle/>
          <a:p>
            <a:r>
              <a:rPr lang="en-US" smtClean="0"/>
              <a:t>MUDr. Jan Stuchlík</a:t>
            </a:r>
            <a:endParaRPr lang="en-US"/>
          </a:p>
        </p:txBody>
      </p:sp>
      <p:sp>
        <p:nvSpPr>
          <p:cNvPr id="6" name="Zástupný symbol pro záhlaví 5"/>
          <p:cNvSpPr>
            <a:spLocks noGrp="1"/>
          </p:cNvSpPr>
          <p:nvPr>
            <p:ph type="hdr" sz="quarter" idx="12"/>
          </p:nvPr>
        </p:nvSpPr>
        <p:spPr/>
        <p:txBody>
          <a:bodyPr/>
          <a:lstStyle/>
          <a:p>
            <a:r>
              <a:rPr lang="en-US" smtClean="0"/>
              <a:t>Audity kvality CDZ</a:t>
            </a:r>
            <a:endParaRPr lang="en-US"/>
          </a:p>
        </p:txBody>
      </p:sp>
    </p:spTree>
    <p:extLst>
      <p:ext uri="{BB962C8B-B14F-4D97-AF65-F5344CB8AC3E}">
        <p14:creationId xmlns:p14="http://schemas.microsoft.com/office/powerpoint/2010/main" val="2668136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2963EA34-54B2-451E-A265-F5E409F93059}" type="datetimeFigureOut">
              <a:rPr lang="cs-CZ" smtClean="0"/>
              <a:t>24.11.2023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993EFE7-B061-4AA1-A62F-3A6799F6D415}" type="slidenum">
              <a:rPr lang="cs-CZ" smtClean="0"/>
              <a:t>‹#›</a:t>
            </a:fld>
            <a:endParaRPr lang="cs-CZ"/>
          </a:p>
        </p:txBody>
      </p:sp>
    </p:spTree>
    <p:extLst>
      <p:ext uri="{BB962C8B-B14F-4D97-AF65-F5344CB8AC3E}">
        <p14:creationId xmlns:p14="http://schemas.microsoft.com/office/powerpoint/2010/main" val="2270084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963EA34-54B2-451E-A265-F5E409F93059}" type="datetimeFigureOut">
              <a:rPr lang="cs-CZ" smtClean="0"/>
              <a:t>24.11.2023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993EFE7-B061-4AA1-A62F-3A6799F6D415}" type="slidenum">
              <a:rPr lang="cs-CZ" smtClean="0"/>
              <a:t>‹#›</a:t>
            </a:fld>
            <a:endParaRPr lang="cs-CZ"/>
          </a:p>
        </p:txBody>
      </p:sp>
    </p:spTree>
    <p:extLst>
      <p:ext uri="{BB962C8B-B14F-4D97-AF65-F5344CB8AC3E}">
        <p14:creationId xmlns:p14="http://schemas.microsoft.com/office/powerpoint/2010/main" val="312211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963EA34-54B2-451E-A265-F5E409F93059}" type="datetimeFigureOut">
              <a:rPr lang="cs-CZ" smtClean="0"/>
              <a:t>24.11.2023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993EFE7-B061-4AA1-A62F-3A6799F6D415}" type="slidenum">
              <a:rPr lang="cs-CZ" smtClean="0"/>
              <a:t>‹#›</a:t>
            </a:fld>
            <a:endParaRPr lang="cs-CZ"/>
          </a:p>
        </p:txBody>
      </p:sp>
    </p:spTree>
    <p:extLst>
      <p:ext uri="{BB962C8B-B14F-4D97-AF65-F5344CB8AC3E}">
        <p14:creationId xmlns:p14="http://schemas.microsoft.com/office/powerpoint/2010/main" val="223546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963EA34-54B2-451E-A265-F5E409F93059}" type="datetimeFigureOut">
              <a:rPr lang="cs-CZ" smtClean="0"/>
              <a:t>24.11.2023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993EFE7-B061-4AA1-A62F-3A6799F6D415}" type="slidenum">
              <a:rPr lang="cs-CZ" smtClean="0"/>
              <a:t>‹#›</a:t>
            </a:fld>
            <a:endParaRPr lang="cs-CZ"/>
          </a:p>
        </p:txBody>
      </p:sp>
    </p:spTree>
    <p:extLst>
      <p:ext uri="{BB962C8B-B14F-4D97-AF65-F5344CB8AC3E}">
        <p14:creationId xmlns:p14="http://schemas.microsoft.com/office/powerpoint/2010/main" val="890370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2963EA34-54B2-451E-A265-F5E409F93059}" type="datetimeFigureOut">
              <a:rPr lang="cs-CZ" smtClean="0"/>
              <a:t>24.11.2023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993EFE7-B061-4AA1-A62F-3A6799F6D415}" type="slidenum">
              <a:rPr lang="cs-CZ" smtClean="0"/>
              <a:t>‹#›</a:t>
            </a:fld>
            <a:endParaRPr lang="cs-CZ"/>
          </a:p>
        </p:txBody>
      </p:sp>
    </p:spTree>
    <p:extLst>
      <p:ext uri="{BB962C8B-B14F-4D97-AF65-F5344CB8AC3E}">
        <p14:creationId xmlns:p14="http://schemas.microsoft.com/office/powerpoint/2010/main" val="1855331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963EA34-54B2-451E-A265-F5E409F93059}" type="datetimeFigureOut">
              <a:rPr lang="cs-CZ" smtClean="0"/>
              <a:t>24.11.2023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993EFE7-B061-4AA1-A62F-3A6799F6D415}" type="slidenum">
              <a:rPr lang="cs-CZ" smtClean="0"/>
              <a:t>‹#›</a:t>
            </a:fld>
            <a:endParaRPr lang="cs-CZ"/>
          </a:p>
        </p:txBody>
      </p:sp>
    </p:spTree>
    <p:extLst>
      <p:ext uri="{BB962C8B-B14F-4D97-AF65-F5344CB8AC3E}">
        <p14:creationId xmlns:p14="http://schemas.microsoft.com/office/powerpoint/2010/main" val="674681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2963EA34-54B2-451E-A265-F5E409F93059}" type="datetimeFigureOut">
              <a:rPr lang="cs-CZ" smtClean="0"/>
              <a:t>24.11.2023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993EFE7-B061-4AA1-A62F-3A6799F6D415}" type="slidenum">
              <a:rPr lang="cs-CZ" smtClean="0"/>
              <a:t>‹#›</a:t>
            </a:fld>
            <a:endParaRPr lang="cs-CZ"/>
          </a:p>
        </p:txBody>
      </p:sp>
    </p:spTree>
    <p:extLst>
      <p:ext uri="{BB962C8B-B14F-4D97-AF65-F5344CB8AC3E}">
        <p14:creationId xmlns:p14="http://schemas.microsoft.com/office/powerpoint/2010/main" val="70036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2963EA34-54B2-451E-A265-F5E409F93059}" type="datetimeFigureOut">
              <a:rPr lang="cs-CZ" smtClean="0"/>
              <a:t>24.11.2023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993EFE7-B061-4AA1-A62F-3A6799F6D415}" type="slidenum">
              <a:rPr lang="cs-CZ" smtClean="0"/>
              <a:t>‹#›</a:t>
            </a:fld>
            <a:endParaRPr lang="cs-CZ"/>
          </a:p>
        </p:txBody>
      </p:sp>
    </p:spTree>
    <p:extLst>
      <p:ext uri="{BB962C8B-B14F-4D97-AF65-F5344CB8AC3E}">
        <p14:creationId xmlns:p14="http://schemas.microsoft.com/office/powerpoint/2010/main" val="4236012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963EA34-54B2-451E-A265-F5E409F93059}" type="datetimeFigureOut">
              <a:rPr lang="cs-CZ" smtClean="0"/>
              <a:t>24.11.2023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993EFE7-B061-4AA1-A62F-3A6799F6D415}" type="slidenum">
              <a:rPr lang="cs-CZ" smtClean="0"/>
              <a:t>‹#›</a:t>
            </a:fld>
            <a:endParaRPr lang="cs-CZ"/>
          </a:p>
        </p:txBody>
      </p:sp>
    </p:spTree>
    <p:extLst>
      <p:ext uri="{BB962C8B-B14F-4D97-AF65-F5344CB8AC3E}">
        <p14:creationId xmlns:p14="http://schemas.microsoft.com/office/powerpoint/2010/main" val="103165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2963EA34-54B2-451E-A265-F5E409F93059}" type="datetimeFigureOut">
              <a:rPr lang="cs-CZ" smtClean="0"/>
              <a:t>24.11.2023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993EFE7-B061-4AA1-A62F-3A6799F6D415}" type="slidenum">
              <a:rPr lang="cs-CZ" smtClean="0"/>
              <a:t>‹#›</a:t>
            </a:fld>
            <a:endParaRPr lang="cs-CZ"/>
          </a:p>
        </p:txBody>
      </p:sp>
    </p:spTree>
    <p:extLst>
      <p:ext uri="{BB962C8B-B14F-4D97-AF65-F5344CB8AC3E}">
        <p14:creationId xmlns:p14="http://schemas.microsoft.com/office/powerpoint/2010/main" val="383714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2963EA34-54B2-451E-A265-F5E409F93059}" type="datetimeFigureOut">
              <a:rPr lang="cs-CZ" smtClean="0"/>
              <a:t>24.11.2023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993EFE7-B061-4AA1-A62F-3A6799F6D415}" type="slidenum">
              <a:rPr lang="cs-CZ" smtClean="0"/>
              <a:t>‹#›</a:t>
            </a:fld>
            <a:endParaRPr lang="cs-CZ"/>
          </a:p>
        </p:txBody>
      </p:sp>
    </p:spTree>
    <p:extLst>
      <p:ext uri="{BB962C8B-B14F-4D97-AF65-F5344CB8AC3E}">
        <p14:creationId xmlns:p14="http://schemas.microsoft.com/office/powerpoint/2010/main" val="3260334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63EA34-54B2-451E-A265-F5E409F93059}" type="datetimeFigureOut">
              <a:rPr lang="cs-CZ" smtClean="0"/>
              <a:t>24.11.2023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3EFE7-B061-4AA1-A62F-3A6799F6D415}" type="slidenum">
              <a:rPr lang="cs-CZ" smtClean="0"/>
              <a:t>‹#›</a:t>
            </a:fld>
            <a:endParaRPr lang="cs-CZ"/>
          </a:p>
        </p:txBody>
      </p:sp>
    </p:spTree>
    <p:extLst>
      <p:ext uri="{BB962C8B-B14F-4D97-AF65-F5344CB8AC3E}">
        <p14:creationId xmlns:p14="http://schemas.microsoft.com/office/powerpoint/2010/main" val="856368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Zkušenost s audity</a:t>
            </a:r>
            <a:endParaRPr lang="cs-CZ" dirty="0"/>
          </a:p>
        </p:txBody>
      </p:sp>
      <p:sp>
        <p:nvSpPr>
          <p:cNvPr id="3" name="Podnadpis 2"/>
          <p:cNvSpPr>
            <a:spLocks noGrp="1"/>
          </p:cNvSpPr>
          <p:nvPr>
            <p:ph type="subTitle" idx="1"/>
          </p:nvPr>
        </p:nvSpPr>
        <p:spPr>
          <a:xfrm>
            <a:off x="1524000" y="4633546"/>
            <a:ext cx="9144000" cy="624254"/>
          </a:xfrm>
        </p:spPr>
        <p:txBody>
          <a:bodyPr/>
          <a:lstStyle/>
          <a:p>
            <a:pPr algn="r"/>
            <a:r>
              <a:rPr lang="cs-CZ" dirty="0" smtClean="0"/>
              <a:t>MUDr. Jan Stuchlík</a:t>
            </a:r>
            <a:endParaRPr lang="cs-CZ" dirty="0"/>
          </a:p>
        </p:txBody>
      </p:sp>
    </p:spTree>
    <p:extLst>
      <p:ext uri="{BB962C8B-B14F-4D97-AF65-F5344CB8AC3E}">
        <p14:creationId xmlns:p14="http://schemas.microsoft.com/office/powerpoint/2010/main" val="11390844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2127780" y="2040201"/>
            <a:ext cx="7936440" cy="4442337"/>
          </a:xfrm>
          <a:prstGeom prst="rect">
            <a:avLst/>
          </a:prstGeom>
        </p:spPr>
      </p:pic>
      <p:sp>
        <p:nvSpPr>
          <p:cNvPr id="5" name="Nadpis 4"/>
          <p:cNvSpPr>
            <a:spLocks noGrp="1"/>
          </p:cNvSpPr>
          <p:nvPr>
            <p:ph type="title"/>
          </p:nvPr>
        </p:nvSpPr>
        <p:spPr/>
        <p:txBody>
          <a:bodyPr/>
          <a:lstStyle/>
          <a:p>
            <a:r>
              <a:rPr lang="cs-CZ" dirty="0" smtClean="0"/>
              <a:t>FACT audity 2016 -2018</a:t>
            </a:r>
            <a:endParaRPr lang="cs-CZ" dirty="0"/>
          </a:p>
        </p:txBody>
      </p:sp>
    </p:spTree>
    <p:extLst>
      <p:ext uri="{BB962C8B-B14F-4D97-AF65-F5344CB8AC3E}">
        <p14:creationId xmlns:p14="http://schemas.microsoft.com/office/powerpoint/2010/main" val="338104498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Celkové skóre</a:t>
            </a:r>
            <a:endParaRPr lang="cs-CZ" dirty="0"/>
          </a:p>
        </p:txBody>
      </p:sp>
      <p:graphicFrame>
        <p:nvGraphicFramePr>
          <p:cNvPr id="4" name="Tabulka 3"/>
          <p:cNvGraphicFramePr>
            <a:graphicFrameLocks noGrp="1"/>
          </p:cNvGraphicFramePr>
          <p:nvPr>
            <p:extLst/>
          </p:nvPr>
        </p:nvGraphicFramePr>
        <p:xfrm>
          <a:off x="1922834" y="1270081"/>
          <a:ext cx="8128000" cy="7416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826674160"/>
                    </a:ext>
                  </a:extLst>
                </a:gridCol>
                <a:gridCol w="4064000">
                  <a:extLst>
                    <a:ext uri="{9D8B030D-6E8A-4147-A177-3AD203B41FA5}">
                      <a16:colId xmlns:a16="http://schemas.microsoft.com/office/drawing/2014/main" val="3419293955"/>
                    </a:ext>
                  </a:extLst>
                </a:gridCol>
              </a:tblGrid>
              <a:tr h="370840">
                <a:tc>
                  <a:txBody>
                    <a:bodyPr/>
                    <a:lstStyle/>
                    <a:p>
                      <a:pPr algn="ctr"/>
                      <a:r>
                        <a:rPr lang="cs-CZ" dirty="0" smtClean="0"/>
                        <a:t>1. kolo</a:t>
                      </a:r>
                      <a:endParaRPr lang="cs-CZ" dirty="0"/>
                    </a:p>
                  </a:txBody>
                  <a:tcPr/>
                </a:tc>
                <a:tc>
                  <a:txBody>
                    <a:bodyPr/>
                    <a:lstStyle/>
                    <a:p>
                      <a:pPr algn="ctr"/>
                      <a:r>
                        <a:rPr lang="cs-CZ" dirty="0" smtClean="0"/>
                        <a:t>2. kolo</a:t>
                      </a:r>
                      <a:endParaRPr lang="cs-CZ" dirty="0"/>
                    </a:p>
                  </a:txBody>
                  <a:tcPr/>
                </a:tc>
                <a:extLst>
                  <a:ext uri="{0D108BD9-81ED-4DB2-BD59-A6C34878D82A}">
                    <a16:rowId xmlns:a16="http://schemas.microsoft.com/office/drawing/2014/main" val="2041790207"/>
                  </a:ext>
                </a:extLst>
              </a:tr>
              <a:tr h="370840">
                <a:tc>
                  <a:txBody>
                    <a:bodyPr/>
                    <a:lstStyle/>
                    <a:p>
                      <a:pPr algn="ctr"/>
                      <a:r>
                        <a:rPr lang="cs-CZ" dirty="0" smtClean="0"/>
                        <a:t>3,14</a:t>
                      </a:r>
                      <a:endParaRPr lang="cs-CZ" dirty="0"/>
                    </a:p>
                  </a:txBody>
                  <a:tcPr/>
                </a:tc>
                <a:tc>
                  <a:txBody>
                    <a:bodyPr/>
                    <a:lstStyle/>
                    <a:p>
                      <a:pPr algn="ctr"/>
                      <a:r>
                        <a:rPr lang="cs-CZ" dirty="0" smtClean="0"/>
                        <a:t>3,38</a:t>
                      </a:r>
                      <a:endParaRPr lang="cs-CZ" dirty="0"/>
                    </a:p>
                  </a:txBody>
                  <a:tcPr/>
                </a:tc>
                <a:extLst>
                  <a:ext uri="{0D108BD9-81ED-4DB2-BD59-A6C34878D82A}">
                    <a16:rowId xmlns:a16="http://schemas.microsoft.com/office/drawing/2014/main" val="805541461"/>
                  </a:ext>
                </a:extLst>
              </a:tr>
            </a:tbl>
          </a:graphicData>
        </a:graphic>
      </p:graphicFrame>
      <p:graphicFrame>
        <p:nvGraphicFramePr>
          <p:cNvPr id="6" name="Graf 5">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3157607578"/>
              </p:ext>
            </p:extLst>
          </p:nvPr>
        </p:nvGraphicFramePr>
        <p:xfrm>
          <a:off x="0" y="2285506"/>
          <a:ext cx="5423947" cy="45724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f 9">
            <a:extLst>
              <a:ext uri="{FF2B5EF4-FFF2-40B4-BE49-F238E27FC236}">
                <a16:creationId xmlns:a16="http://schemas.microsoft.com/office/drawing/2014/main" id="{00000000-0008-0000-0600-000003000000}"/>
              </a:ext>
            </a:extLst>
          </p:cNvPr>
          <p:cNvGraphicFramePr>
            <a:graphicFrameLocks/>
          </p:cNvGraphicFramePr>
          <p:nvPr>
            <p:extLst>
              <p:ext uri="{D42A27DB-BD31-4B8C-83A1-F6EECF244321}">
                <p14:modId xmlns:p14="http://schemas.microsoft.com/office/powerpoint/2010/main" val="972172561"/>
              </p:ext>
            </p:extLst>
          </p:nvPr>
        </p:nvGraphicFramePr>
        <p:xfrm>
          <a:off x="6875362" y="2213410"/>
          <a:ext cx="5316638" cy="46445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ulka 4"/>
          <p:cNvGraphicFramePr>
            <a:graphicFrameLocks noGrp="1"/>
          </p:cNvGraphicFramePr>
          <p:nvPr>
            <p:extLst/>
          </p:nvPr>
        </p:nvGraphicFramePr>
        <p:xfrm>
          <a:off x="4154854" y="2213411"/>
          <a:ext cx="3663960" cy="914400"/>
        </p:xfrm>
        <a:graphic>
          <a:graphicData uri="http://schemas.openxmlformats.org/drawingml/2006/table">
            <a:tbl>
              <a:tblPr>
                <a:tableStyleId>{5C22544A-7EE6-4342-B048-85BDC9FD1C3A}</a:tableStyleId>
              </a:tblPr>
              <a:tblGrid>
                <a:gridCol w="1212809">
                  <a:extLst>
                    <a:ext uri="{9D8B030D-6E8A-4147-A177-3AD203B41FA5}">
                      <a16:colId xmlns:a16="http://schemas.microsoft.com/office/drawing/2014/main" val="3274728014"/>
                    </a:ext>
                  </a:extLst>
                </a:gridCol>
                <a:gridCol w="2451151">
                  <a:extLst>
                    <a:ext uri="{9D8B030D-6E8A-4147-A177-3AD203B41FA5}">
                      <a16:colId xmlns:a16="http://schemas.microsoft.com/office/drawing/2014/main" val="3451509088"/>
                    </a:ext>
                  </a:extLst>
                </a:gridCol>
              </a:tblGrid>
              <a:tr h="182880">
                <a:tc>
                  <a:txBody>
                    <a:bodyPr/>
                    <a:lstStyle/>
                    <a:p>
                      <a:pPr algn="l" fontAlgn="ctr"/>
                      <a:endParaRPr lang="cs-CZ" sz="11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cs-CZ" sz="900" b="1" u="none" strike="noStrike" dirty="0">
                          <a:effectLst/>
                        </a:rPr>
                        <a:t>Význam dosaženého skóre</a:t>
                      </a:r>
                      <a:endParaRPr lang="cs-CZ" sz="900" b="1" i="0" u="none" strike="noStrike" dirty="0">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2716399780"/>
                  </a:ext>
                </a:extLst>
              </a:tr>
              <a:tr h="182880">
                <a:tc>
                  <a:txBody>
                    <a:bodyPr/>
                    <a:lstStyle/>
                    <a:p>
                      <a:pPr algn="l" fontAlgn="ctr"/>
                      <a:r>
                        <a:rPr lang="cs-CZ" sz="900" u="none" strike="noStrike">
                          <a:effectLst/>
                        </a:rPr>
                        <a:t>1,0 - 3,0</a:t>
                      </a:r>
                      <a:endParaRPr lang="cs-CZ" sz="900" b="1" i="0" u="none" strike="noStrike">
                        <a:solidFill>
                          <a:srgbClr val="FFFFFF"/>
                        </a:solidFill>
                        <a:effectLst/>
                        <a:latin typeface="Verdana" panose="020B0604030504040204" pitchFamily="34" charset="0"/>
                      </a:endParaRPr>
                    </a:p>
                  </a:txBody>
                  <a:tcPr marL="0" marR="0" marT="0" marB="0" anchor="ctr"/>
                </a:tc>
                <a:tc>
                  <a:txBody>
                    <a:bodyPr/>
                    <a:lstStyle/>
                    <a:p>
                      <a:pPr algn="l" fontAlgn="ctr"/>
                      <a:r>
                        <a:rPr lang="cs-CZ" sz="900" u="none" strike="noStrike">
                          <a:effectLst/>
                        </a:rPr>
                        <a:t>Nelze udělit certifikaci</a:t>
                      </a:r>
                      <a:endParaRPr lang="cs-CZ" sz="900" b="1" i="0" u="none" strike="noStrike">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29300088"/>
                  </a:ext>
                </a:extLst>
              </a:tr>
              <a:tr h="182880">
                <a:tc>
                  <a:txBody>
                    <a:bodyPr/>
                    <a:lstStyle/>
                    <a:p>
                      <a:pPr algn="l" fontAlgn="ctr"/>
                      <a:r>
                        <a:rPr lang="cs-CZ" sz="900" u="none" strike="noStrike">
                          <a:effectLst/>
                        </a:rPr>
                        <a:t>3,1 - 3,3</a:t>
                      </a:r>
                      <a:endParaRPr lang="cs-CZ" sz="900" b="1" i="0" u="none" strike="noStrike">
                        <a:solidFill>
                          <a:srgbClr val="FFFFFF"/>
                        </a:solidFill>
                        <a:effectLst/>
                        <a:latin typeface="Verdana" panose="020B0604030504040204" pitchFamily="34" charset="0"/>
                      </a:endParaRPr>
                    </a:p>
                  </a:txBody>
                  <a:tcPr marL="0" marR="0" marT="0" marB="0" anchor="ctr"/>
                </a:tc>
                <a:tc>
                  <a:txBody>
                    <a:bodyPr/>
                    <a:lstStyle/>
                    <a:p>
                      <a:pPr algn="l" fontAlgn="ctr"/>
                      <a:r>
                        <a:rPr lang="cs-CZ" sz="900" u="none" strike="noStrike">
                          <a:effectLst/>
                        </a:rPr>
                        <a:t>Provizorní roční certifikát</a:t>
                      </a:r>
                      <a:endParaRPr lang="cs-CZ" sz="900" b="1" i="0" u="none" strike="noStrike">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1357169323"/>
                  </a:ext>
                </a:extLst>
              </a:tr>
              <a:tr h="182880">
                <a:tc>
                  <a:txBody>
                    <a:bodyPr/>
                    <a:lstStyle/>
                    <a:p>
                      <a:pPr algn="l" fontAlgn="ctr"/>
                      <a:r>
                        <a:rPr lang="cs-CZ" sz="900" u="none" strike="noStrike">
                          <a:effectLst/>
                        </a:rPr>
                        <a:t>3,4 - 4,0</a:t>
                      </a:r>
                      <a:endParaRPr lang="cs-CZ" sz="900" b="1" i="0" u="none" strike="noStrike">
                        <a:solidFill>
                          <a:srgbClr val="FFFFFF"/>
                        </a:solidFill>
                        <a:effectLst/>
                        <a:latin typeface="Verdana" panose="020B0604030504040204" pitchFamily="34" charset="0"/>
                      </a:endParaRPr>
                    </a:p>
                  </a:txBody>
                  <a:tcPr marL="0" marR="0" marT="0" marB="0" anchor="ctr"/>
                </a:tc>
                <a:tc>
                  <a:txBody>
                    <a:bodyPr/>
                    <a:lstStyle/>
                    <a:p>
                      <a:pPr algn="l" fontAlgn="ctr"/>
                      <a:r>
                        <a:rPr lang="cs-CZ" sz="900" u="none" strike="noStrike">
                          <a:effectLst/>
                        </a:rPr>
                        <a:t>Plnohodnotný tříletý certifikát</a:t>
                      </a:r>
                      <a:endParaRPr lang="cs-CZ" sz="900" b="1" i="0" u="none" strike="noStrike">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1240459693"/>
                  </a:ext>
                </a:extLst>
              </a:tr>
              <a:tr h="182880">
                <a:tc>
                  <a:txBody>
                    <a:bodyPr/>
                    <a:lstStyle/>
                    <a:p>
                      <a:pPr algn="l" fontAlgn="ctr"/>
                      <a:r>
                        <a:rPr lang="cs-CZ" sz="900" u="none" strike="noStrike">
                          <a:effectLst/>
                        </a:rPr>
                        <a:t>4,1 - 5,0</a:t>
                      </a:r>
                      <a:endParaRPr lang="cs-CZ" sz="900" b="1" i="0" u="none" strike="noStrike">
                        <a:solidFill>
                          <a:srgbClr val="FFFFFF"/>
                        </a:solidFill>
                        <a:effectLst/>
                        <a:latin typeface="Verdana" panose="020B0604030504040204" pitchFamily="34" charset="0"/>
                      </a:endParaRPr>
                    </a:p>
                  </a:txBody>
                  <a:tcPr marL="0" marR="0" marT="0" marB="0" anchor="ctr"/>
                </a:tc>
                <a:tc>
                  <a:txBody>
                    <a:bodyPr/>
                    <a:lstStyle/>
                    <a:p>
                      <a:pPr algn="l" fontAlgn="ctr"/>
                      <a:r>
                        <a:rPr lang="cs-CZ" sz="900" u="none" strike="noStrike" dirty="0">
                          <a:effectLst/>
                        </a:rPr>
                        <a:t>Certifikát s výborným hodnocením</a:t>
                      </a:r>
                      <a:endParaRPr lang="cs-CZ" sz="900" b="1" i="0" u="none" strike="noStrike" dirty="0">
                        <a:solidFill>
                          <a:srgbClr val="000000"/>
                        </a:solidFill>
                        <a:effectLst/>
                        <a:latin typeface="Verdana" panose="020B0604030504040204" pitchFamily="34" charset="0"/>
                      </a:endParaRPr>
                    </a:p>
                  </a:txBody>
                  <a:tcPr marL="0" marR="0" marT="0" marB="0" anchor="ctr"/>
                </a:tc>
                <a:extLst>
                  <a:ext uri="{0D108BD9-81ED-4DB2-BD59-A6C34878D82A}">
                    <a16:rowId xmlns:a16="http://schemas.microsoft.com/office/drawing/2014/main" val="427866047"/>
                  </a:ext>
                </a:extLst>
              </a:tr>
            </a:tbl>
          </a:graphicData>
        </a:graphic>
      </p:graphicFrame>
    </p:spTree>
    <p:extLst>
      <p:ext uri="{BB962C8B-B14F-4D97-AF65-F5344CB8AC3E}">
        <p14:creationId xmlns:p14="http://schemas.microsoft.com/office/powerpoint/2010/main" val="3682303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10"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787858"/>
          </a:xfrm>
        </p:spPr>
        <p:txBody>
          <a:bodyPr>
            <a:normAutofit/>
          </a:bodyPr>
          <a:lstStyle/>
          <a:p>
            <a:r>
              <a:rPr lang="pl-PL" b="1" dirty="0" smtClean="0"/>
              <a:t>Závěry</a:t>
            </a:r>
            <a:endParaRPr lang="cs-CZ" b="1" dirty="0"/>
          </a:p>
        </p:txBody>
      </p:sp>
      <p:sp>
        <p:nvSpPr>
          <p:cNvPr id="3" name="Zástupný symbol pro obsah 2"/>
          <p:cNvSpPr>
            <a:spLocks noGrp="1"/>
          </p:cNvSpPr>
          <p:nvPr>
            <p:ph idx="1"/>
          </p:nvPr>
        </p:nvSpPr>
        <p:spPr>
          <a:xfrm>
            <a:off x="413962" y="1258530"/>
            <a:ext cx="5814873" cy="4839898"/>
          </a:xfrm>
        </p:spPr>
        <p:txBody>
          <a:bodyPr>
            <a:normAutofit/>
          </a:bodyPr>
          <a:lstStyle/>
          <a:p>
            <a:r>
              <a:rPr lang="pl-PL" dirty="0"/>
              <a:t>Blízkost FACT modelu v hodnocených týmech se celkově </a:t>
            </a:r>
            <a:r>
              <a:rPr lang="pl-PL" dirty="0" smtClean="0"/>
              <a:t>zvýšila</a:t>
            </a:r>
          </a:p>
          <a:p>
            <a:endParaRPr lang="pl-PL" dirty="0"/>
          </a:p>
          <a:p>
            <a:r>
              <a:rPr lang="pl-PL" dirty="0" smtClean="0"/>
              <a:t>Vysoká vstupní úroveň komunitních služeb v ČR</a:t>
            </a:r>
          </a:p>
          <a:p>
            <a:endParaRPr lang="pl-PL" dirty="0"/>
          </a:p>
          <a:p>
            <a:r>
              <a:rPr lang="pl-PL" dirty="0" smtClean="0"/>
              <a:t>Možné </a:t>
            </a:r>
            <a:r>
              <a:rPr lang="pl-PL" dirty="0"/>
              <a:t>dilema asertivního a recovery přístupu v praxi služeb</a:t>
            </a:r>
          </a:p>
        </p:txBody>
      </p:sp>
      <p:pic>
        <p:nvPicPr>
          <p:cNvPr id="6" name="Obrázek 5"/>
          <p:cNvPicPr>
            <a:picLocks noChangeAspect="1"/>
          </p:cNvPicPr>
          <p:nvPr/>
        </p:nvPicPr>
        <p:blipFill>
          <a:blip r:embed="rId2"/>
          <a:stretch>
            <a:fillRect/>
          </a:stretch>
        </p:blipFill>
        <p:spPr>
          <a:xfrm>
            <a:off x="5804596" y="1152983"/>
            <a:ext cx="2765663" cy="2416784"/>
          </a:xfrm>
          <a:prstGeom prst="rect">
            <a:avLst/>
          </a:prstGeom>
        </p:spPr>
      </p:pic>
      <p:pic>
        <p:nvPicPr>
          <p:cNvPr id="7" name="Obrázek 6"/>
          <p:cNvPicPr>
            <a:picLocks noChangeAspect="1"/>
          </p:cNvPicPr>
          <p:nvPr/>
        </p:nvPicPr>
        <p:blipFill>
          <a:blip r:embed="rId3"/>
          <a:stretch>
            <a:fillRect/>
          </a:stretch>
        </p:blipFill>
        <p:spPr>
          <a:xfrm>
            <a:off x="2338689" y="4608014"/>
            <a:ext cx="6931814" cy="1923607"/>
          </a:xfrm>
          <a:prstGeom prst="rect">
            <a:avLst/>
          </a:prstGeom>
        </p:spPr>
      </p:pic>
    </p:spTree>
    <p:extLst>
      <p:ext uri="{BB962C8B-B14F-4D97-AF65-F5344CB8AC3E}">
        <p14:creationId xmlns:p14="http://schemas.microsoft.com/office/powerpoint/2010/main" val="6635933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Audity kvality CDZ (2021 – 2022)</a:t>
            </a:r>
            <a:endParaRPr lang="cs-CZ" dirty="0"/>
          </a:p>
        </p:txBody>
      </p:sp>
      <p:pic>
        <p:nvPicPr>
          <p:cNvPr id="4" name="Obrázek 3"/>
          <p:cNvPicPr>
            <a:picLocks noChangeAspect="1"/>
          </p:cNvPicPr>
          <p:nvPr/>
        </p:nvPicPr>
        <p:blipFill>
          <a:blip r:embed="rId2"/>
          <a:stretch>
            <a:fillRect/>
          </a:stretch>
        </p:blipFill>
        <p:spPr>
          <a:xfrm>
            <a:off x="1818173" y="1602676"/>
            <a:ext cx="8711458" cy="4837453"/>
          </a:xfrm>
          <a:prstGeom prst="rect">
            <a:avLst/>
          </a:prstGeom>
        </p:spPr>
      </p:pic>
    </p:spTree>
    <p:extLst>
      <p:ext uri="{BB962C8B-B14F-4D97-AF65-F5344CB8AC3E}">
        <p14:creationId xmlns:p14="http://schemas.microsoft.com/office/powerpoint/2010/main" val="118135466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Obsah projektu</a:t>
            </a:r>
            <a:endParaRPr lang="cs-CZ" dirty="0"/>
          </a:p>
        </p:txBody>
      </p:sp>
      <p:sp>
        <p:nvSpPr>
          <p:cNvPr id="3" name="Zástupný symbol pro obsah 2"/>
          <p:cNvSpPr>
            <a:spLocks noGrp="1"/>
          </p:cNvSpPr>
          <p:nvPr>
            <p:ph idx="1"/>
          </p:nvPr>
        </p:nvSpPr>
        <p:spPr/>
        <p:txBody>
          <a:bodyPr/>
          <a:lstStyle/>
          <a:p>
            <a:r>
              <a:rPr lang="cs-CZ" dirty="0" smtClean="0"/>
              <a:t>Definice principů kvality</a:t>
            </a:r>
          </a:p>
          <a:p>
            <a:pPr lvl="1"/>
            <a:r>
              <a:rPr lang="cs-CZ" dirty="0" smtClean="0"/>
              <a:t>Stávající metodické materiály</a:t>
            </a:r>
          </a:p>
          <a:p>
            <a:pPr lvl="1"/>
            <a:r>
              <a:rPr lang="cs-CZ" dirty="0" smtClean="0"/>
              <a:t>15 členná expertní skupina</a:t>
            </a:r>
          </a:p>
          <a:p>
            <a:pPr lvl="1"/>
            <a:r>
              <a:rPr lang="cs-CZ" dirty="0" smtClean="0"/>
              <a:t>Širší připomínkování</a:t>
            </a:r>
          </a:p>
          <a:p>
            <a:r>
              <a:rPr lang="cs-CZ" dirty="0" smtClean="0"/>
              <a:t>Stanovení měřitelných kritérií</a:t>
            </a:r>
          </a:p>
          <a:p>
            <a:r>
              <a:rPr lang="cs-CZ" dirty="0" smtClean="0"/>
              <a:t>Vytvoření nástroje typu „</a:t>
            </a:r>
            <a:r>
              <a:rPr lang="cs-CZ" dirty="0" err="1" smtClean="0"/>
              <a:t>fidelity</a:t>
            </a:r>
            <a:r>
              <a:rPr lang="cs-CZ" dirty="0" smtClean="0"/>
              <a:t> </a:t>
            </a:r>
            <a:r>
              <a:rPr lang="cs-CZ" dirty="0" err="1" smtClean="0"/>
              <a:t>scale</a:t>
            </a:r>
            <a:r>
              <a:rPr lang="cs-CZ" dirty="0" smtClean="0"/>
              <a:t>“</a:t>
            </a:r>
          </a:p>
          <a:p>
            <a:r>
              <a:rPr lang="cs-CZ" dirty="0" smtClean="0"/>
              <a:t>15 auditů</a:t>
            </a:r>
          </a:p>
          <a:p>
            <a:pPr marL="0" indent="0">
              <a:buNone/>
            </a:pPr>
            <a:endParaRPr lang="cs-CZ" dirty="0" smtClean="0"/>
          </a:p>
          <a:p>
            <a:endParaRPr lang="cs-CZ" dirty="0"/>
          </a:p>
        </p:txBody>
      </p:sp>
      <p:graphicFrame>
        <p:nvGraphicFramePr>
          <p:cNvPr id="4" name="Diagram 3">
            <a:extLst>
              <a:ext uri="{FF2B5EF4-FFF2-40B4-BE49-F238E27FC236}">
                <a16:creationId xmlns:a16="http://schemas.microsoft.com/office/drawing/2014/main" id="{4A761882-F3CD-49C3-8F2C-E959452F1699}"/>
              </a:ext>
            </a:extLst>
          </p:cNvPr>
          <p:cNvGraphicFramePr/>
          <p:nvPr>
            <p:extLst>
              <p:ext uri="{D42A27DB-BD31-4B8C-83A1-F6EECF244321}">
                <p14:modId xmlns:p14="http://schemas.microsoft.com/office/powerpoint/2010/main" val="1741249251"/>
              </p:ext>
            </p:extLst>
          </p:nvPr>
        </p:nvGraphicFramePr>
        <p:xfrm>
          <a:off x="6157381" y="769213"/>
          <a:ext cx="6034619" cy="4015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22498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227" y="2130225"/>
            <a:ext cx="11198367" cy="4032000"/>
          </a:xfrm>
          <a:prstGeom prst="rect">
            <a:avLst/>
          </a:prstGeom>
          <a:noFill/>
        </p:spPr>
      </p:pic>
      <p:graphicFrame>
        <p:nvGraphicFramePr>
          <p:cNvPr id="8" name="Graf 7"/>
          <p:cNvGraphicFramePr>
            <a:graphicFrameLocks/>
          </p:cNvGraphicFramePr>
          <p:nvPr>
            <p:extLst/>
          </p:nvPr>
        </p:nvGraphicFramePr>
        <p:xfrm>
          <a:off x="191407" y="1503225"/>
          <a:ext cx="11401973" cy="5334000"/>
        </p:xfrm>
        <a:graphic>
          <a:graphicData uri="http://schemas.openxmlformats.org/drawingml/2006/chart">
            <c:chart xmlns:c="http://schemas.openxmlformats.org/drawingml/2006/chart" xmlns:r="http://schemas.openxmlformats.org/officeDocument/2006/relationships" r:id="rId4"/>
          </a:graphicData>
        </a:graphic>
      </p:graphicFrame>
      <p:sp>
        <p:nvSpPr>
          <p:cNvPr id="2" name="Nadpis 1"/>
          <p:cNvSpPr>
            <a:spLocks noGrp="1"/>
          </p:cNvSpPr>
          <p:nvPr>
            <p:ph type="title"/>
          </p:nvPr>
        </p:nvSpPr>
        <p:spPr/>
        <p:txBody>
          <a:bodyPr>
            <a:noAutofit/>
          </a:bodyPr>
          <a:lstStyle/>
          <a:p>
            <a:r>
              <a:rPr lang="cs-CZ" sz="2800" dirty="0"/>
              <a:t>Celkové výsledky</a:t>
            </a:r>
          </a:p>
        </p:txBody>
      </p:sp>
    </p:spTree>
    <p:extLst>
      <p:ext uri="{BB962C8B-B14F-4D97-AF65-F5344CB8AC3E}">
        <p14:creationId xmlns:p14="http://schemas.microsoft.com/office/powerpoint/2010/main" val="18043246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Shrnutí</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FACT audity</a:t>
            </a:r>
          </a:p>
          <a:p>
            <a:pPr lvl="1"/>
            <a:r>
              <a:rPr lang="cs-CZ" dirty="0" smtClean="0"/>
              <a:t>Použití existující metodiky s minimálními úpravami (auditovány i týmy bez vlastního psychiatra, kvalifikační podmínky u některých odborností)</a:t>
            </a:r>
          </a:p>
          <a:p>
            <a:r>
              <a:rPr lang="cs-CZ" dirty="0" smtClean="0"/>
              <a:t>Audity kvality CDZ</a:t>
            </a:r>
          </a:p>
          <a:p>
            <a:pPr lvl="1"/>
            <a:r>
              <a:rPr lang="cs-CZ" dirty="0" smtClean="0"/>
              <a:t>Vytvoření vlastní metodiky</a:t>
            </a:r>
          </a:p>
          <a:p>
            <a:r>
              <a:rPr lang="cs-CZ" dirty="0" smtClean="0"/>
              <a:t>IPS audity</a:t>
            </a:r>
          </a:p>
          <a:p>
            <a:pPr lvl="1"/>
            <a:r>
              <a:rPr lang="cs-CZ" dirty="0" smtClean="0"/>
              <a:t>Možné problémy s aplikovatelností IPS FS</a:t>
            </a:r>
          </a:p>
          <a:p>
            <a:r>
              <a:rPr lang="cs-CZ" dirty="0" smtClean="0"/>
              <a:t>Společné vlastnosti</a:t>
            </a:r>
          </a:p>
          <a:p>
            <a:pPr lvl="1"/>
            <a:r>
              <a:rPr lang="cs-CZ" dirty="0" smtClean="0"/>
              <a:t>Zpětná vazba pro auditovaný subjekt</a:t>
            </a:r>
          </a:p>
          <a:p>
            <a:pPr lvl="1"/>
            <a:r>
              <a:rPr lang="cs-CZ" dirty="0" smtClean="0"/>
              <a:t>Podněty a motivace ke zlepšení</a:t>
            </a:r>
          </a:p>
          <a:p>
            <a:pPr lvl="1"/>
            <a:r>
              <a:rPr lang="cs-CZ" dirty="0" smtClean="0"/>
              <a:t>Důvěrnost informací, publikované budou pouze souhrnné anonymizované výsledky</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364" y="1424050"/>
            <a:ext cx="2607352" cy="4095408"/>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4314" y="4811359"/>
            <a:ext cx="879686" cy="708099"/>
          </a:xfrm>
          <a:prstGeom prst="rect">
            <a:avLst/>
          </a:prstGeom>
        </p:spPr>
      </p:pic>
    </p:spTree>
    <p:extLst>
      <p:ext uri="{BB962C8B-B14F-4D97-AF65-F5344CB8AC3E}">
        <p14:creationId xmlns:p14="http://schemas.microsoft.com/office/powerpoint/2010/main" val="30209251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1000"/>
                                        <p:tgtEl>
                                          <p:spTgt spid="3">
                                            <p:txEl>
                                              <p:pRg st="6" end="6"/>
                                            </p:txEl>
                                          </p:spTgt>
                                        </p:tgtEl>
                                      </p:cBhvr>
                                    </p:animEffect>
                                    <p:anim calcmode="lin" valueType="num">
                                      <p:cBhvr>
                                        <p:cTn id="5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fade">
                                      <p:cBhvr>
                                        <p:cTn id="58" dur="1000"/>
                                        <p:tgtEl>
                                          <p:spTgt spid="3">
                                            <p:txEl>
                                              <p:pRg st="7" end="7"/>
                                            </p:txEl>
                                          </p:spTgt>
                                        </p:tgtEl>
                                      </p:cBhvr>
                                    </p:animEffect>
                                    <p:anim calcmode="lin" valueType="num">
                                      <p:cBhvr>
                                        <p:cTn id="5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Effect transition="in" filter="fade">
                                      <p:cBhvr>
                                        <p:cTn id="68" dur="1000"/>
                                        <p:tgtEl>
                                          <p:spTgt spid="3">
                                            <p:txEl>
                                              <p:pRg st="9" end="9"/>
                                            </p:txEl>
                                          </p:spTgt>
                                        </p:tgtEl>
                                      </p:cBhvr>
                                    </p:animEffect>
                                    <p:anim calcmode="lin" valueType="num">
                                      <p:cBhvr>
                                        <p:cTn id="6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1524000" y="1122363"/>
            <a:ext cx="9144000" cy="1099629"/>
          </a:xfrm>
        </p:spPr>
        <p:txBody>
          <a:bodyPr/>
          <a:lstStyle/>
          <a:p>
            <a:r>
              <a:rPr lang="cs-CZ" dirty="0" smtClean="0"/>
              <a:t>Díky za pozornost</a:t>
            </a:r>
            <a:endParaRPr lang="cs-CZ" dirty="0"/>
          </a:p>
        </p:txBody>
      </p:sp>
    </p:spTree>
    <p:extLst>
      <p:ext uri="{BB962C8B-B14F-4D97-AF65-F5344CB8AC3E}">
        <p14:creationId xmlns:p14="http://schemas.microsoft.com/office/powerpoint/2010/main" val="317311471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C015CD346AE97408777363E0D80E07E" ma:contentTypeVersion="18" ma:contentTypeDescription="Vytvoří nový dokument" ma:contentTypeScope="" ma:versionID="3dd6634e587c84af880d831dce186014">
  <xsd:schema xmlns:xsd="http://www.w3.org/2001/XMLSchema" xmlns:xs="http://www.w3.org/2001/XMLSchema" xmlns:p="http://schemas.microsoft.com/office/2006/metadata/properties" xmlns:ns2="de26c1e0-3143-4321-9a86-39f63aa46666" xmlns:ns3="1112e039-e1e2-4d22-b438-6080abc3cbb9" targetNamespace="http://schemas.microsoft.com/office/2006/metadata/properties" ma:root="true" ma:fieldsID="f7c8b744936c2b7a6c11bb267dcad7ae" ns2:_="" ns3:_="">
    <xsd:import namespace="de26c1e0-3143-4321-9a86-39f63aa46666"/>
    <xsd:import namespace="1112e039-e1e2-4d22-b438-6080abc3cbb9"/>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26c1e0-3143-4321-9a86-39f63aa466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Značky obrázků" ma:readOnly="false" ma:fieldId="{5cf76f15-5ced-4ddc-b409-7134ff3c332f}" ma:taxonomyMulti="true" ma:sspId="b3ff5558-0a21-476f-a51a-fadbc4a6124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12e039-e1e2-4d22-b438-6080abc3cbb9" elementFormDefault="qualified">
    <xsd:import namespace="http://schemas.microsoft.com/office/2006/documentManagement/types"/>
    <xsd:import namespace="http://schemas.microsoft.com/office/infopath/2007/PartnerControls"/>
    <xsd:element name="SharedWithUsers" ma:index="17"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dílené s podrobnostmi" ma:internalName="SharedWithDetails" ma:readOnly="true">
      <xsd:simpleType>
        <xsd:restriction base="dms:Note">
          <xsd:maxLength value="255"/>
        </xsd:restriction>
      </xsd:simpleType>
    </xsd:element>
    <xsd:element name="TaxCatchAll" ma:index="22" nillable="true" ma:displayName="Taxonomy Catch All Column" ma:hidden="true" ma:list="{e1d94704-c301-43d6-8198-032a30322449}" ma:internalName="TaxCatchAll" ma:showField="CatchAllData" ma:web="1112e039-e1e2-4d22-b438-6080abc3cb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013252-EF55-44F2-9954-12B60A2E2B5E}"/>
</file>

<file path=customXml/itemProps2.xml><?xml version="1.0" encoding="utf-8"?>
<ds:datastoreItem xmlns:ds="http://schemas.openxmlformats.org/officeDocument/2006/customXml" ds:itemID="{1D4B182C-A683-47CF-8364-7E1852636AB7}"/>
</file>

<file path=docProps/app.xml><?xml version="1.0" encoding="utf-8"?>
<Properties xmlns="http://schemas.openxmlformats.org/officeDocument/2006/extended-properties" xmlns:vt="http://schemas.openxmlformats.org/officeDocument/2006/docPropsVTypes">
  <TotalTime>183</TotalTime>
  <Words>214</Words>
  <Application>Microsoft Office PowerPoint</Application>
  <PresentationFormat>Širokoúhlá obrazovka</PresentationFormat>
  <Paragraphs>58</Paragraphs>
  <Slides>9</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9</vt:i4>
      </vt:variant>
    </vt:vector>
  </HeadingPairs>
  <TitlesOfParts>
    <vt:vector size="14" baseType="lpstr">
      <vt:lpstr>Arial</vt:lpstr>
      <vt:lpstr>Calibri</vt:lpstr>
      <vt:lpstr>Calibri Light</vt:lpstr>
      <vt:lpstr>Verdana</vt:lpstr>
      <vt:lpstr>Motiv Office</vt:lpstr>
      <vt:lpstr>Zkušenost s audity</vt:lpstr>
      <vt:lpstr>FACT audity 2016 -2018</vt:lpstr>
      <vt:lpstr>Celkové skóre</vt:lpstr>
      <vt:lpstr>Závěry</vt:lpstr>
      <vt:lpstr>Audity kvality CDZ (2021 – 2022)</vt:lpstr>
      <vt:lpstr>Obsah projektu</vt:lpstr>
      <vt:lpstr>Celkové výsledky</vt:lpstr>
      <vt:lpstr>Shrnutí</vt:lpstr>
      <vt:lpstr>Díky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Zkušenost s audity</dc:title>
  <dc:creator>Jan Stuchlik</dc:creator>
  <cp:lastModifiedBy>Jan Stuchlik</cp:lastModifiedBy>
  <cp:revision>10</cp:revision>
  <dcterms:created xsi:type="dcterms:W3CDTF">2023-11-24T19:08:50Z</dcterms:created>
  <dcterms:modified xsi:type="dcterms:W3CDTF">2023-11-24T22:11:50Z</dcterms:modified>
</cp:coreProperties>
</file>