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82" r:id="rId2"/>
    <p:sldId id="332" r:id="rId3"/>
    <p:sldId id="302" r:id="rId4"/>
    <p:sldId id="303" r:id="rId5"/>
    <p:sldId id="305" r:id="rId6"/>
    <p:sldId id="333" r:id="rId7"/>
    <p:sldId id="323" r:id="rId8"/>
    <p:sldId id="324" r:id="rId9"/>
    <p:sldId id="326" r:id="rId10"/>
    <p:sldId id="283" r:id="rId11"/>
    <p:sldId id="290" r:id="rId12"/>
    <p:sldId id="291" r:id="rId13"/>
    <p:sldId id="292" r:id="rId14"/>
    <p:sldId id="294" r:id="rId15"/>
    <p:sldId id="295" r:id="rId16"/>
    <p:sldId id="296" r:id="rId17"/>
    <p:sldId id="297" r:id="rId18"/>
    <p:sldId id="298" r:id="rId19"/>
    <p:sldId id="335" r:id="rId20"/>
    <p:sldId id="310" r:id="rId21"/>
    <p:sldId id="306" r:id="rId22"/>
    <p:sldId id="308" r:id="rId23"/>
    <p:sldId id="309" r:id="rId24"/>
    <p:sldId id="311" r:id="rId25"/>
    <p:sldId id="312" r:id="rId26"/>
    <p:sldId id="313" r:id="rId27"/>
    <p:sldId id="314" r:id="rId28"/>
    <p:sldId id="315" r:id="rId29"/>
    <p:sldId id="316" r:id="rId30"/>
    <p:sldId id="317" r:id="rId31"/>
    <p:sldId id="336" r:id="rId32"/>
    <p:sldId id="338" r:id="rId33"/>
    <p:sldId id="339" r:id="rId34"/>
    <p:sldId id="340" r:id="rId35"/>
    <p:sldId id="330" r:id="rId36"/>
    <p:sldId id="341" r:id="rId37"/>
  </p:sldIdLst>
  <p:sldSz cx="9144000" cy="5143500" type="screen16x9"/>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snapToObjects="1">
      <p:cViewPr varScale="1">
        <p:scale>
          <a:sx n="89" d="100"/>
          <a:sy n="89" d="100"/>
        </p:scale>
        <p:origin x="644"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00C0AB1-7777-EA48-9872-393DAA530DA8}" type="datetimeFigureOut">
              <a:rPr lang="en-US" smtClean="0"/>
              <a:t>11/16/2019</a:t>
            </a:fld>
            <a:endParaRPr lang="nb-NO"/>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49933263-C1CE-E34A-AD46-7ADCC4573628}" type="slidenum">
              <a:rPr lang="nb-NO" smtClean="0"/>
              <a:t>‹#›</a:t>
            </a:fld>
            <a:endParaRPr lang="nb-NO"/>
          </a:p>
        </p:txBody>
      </p:sp>
    </p:spTree>
    <p:extLst>
      <p:ext uri="{BB962C8B-B14F-4D97-AF65-F5344CB8AC3E}">
        <p14:creationId xmlns:p14="http://schemas.microsoft.com/office/powerpoint/2010/main" val="1212109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1B59900-1D02-0848-AA82-6ED8C4CCA000}" type="datetimeFigureOut">
              <a:rPr lang="en-US" smtClean="0"/>
              <a:t>11/16/2019</a:t>
            </a:fld>
            <a:endParaRPr lang="nb-NO"/>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E5E6AF7-0F88-4448-99BD-1AC252BB1A7B}" type="slidenum">
              <a:rPr lang="nb-NO" smtClean="0"/>
              <a:t>‹#›</a:t>
            </a:fld>
            <a:endParaRPr lang="nb-NO"/>
          </a:p>
        </p:txBody>
      </p:sp>
    </p:spTree>
    <p:extLst>
      <p:ext uri="{BB962C8B-B14F-4D97-AF65-F5344CB8AC3E}">
        <p14:creationId xmlns:p14="http://schemas.microsoft.com/office/powerpoint/2010/main" val="32985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BE5E6AF7-0F88-4448-99BD-1AC252BB1A7B}" type="slidenum">
              <a:rPr lang="nb-NO" smtClean="0"/>
              <a:t>1</a:t>
            </a:fld>
            <a:endParaRPr lang="nb-NO"/>
          </a:p>
        </p:txBody>
      </p:sp>
    </p:spTree>
    <p:extLst>
      <p:ext uri="{BB962C8B-B14F-4D97-AF65-F5344CB8AC3E}">
        <p14:creationId xmlns:p14="http://schemas.microsoft.com/office/powerpoint/2010/main" val="69363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E5E6AF7-0F88-4448-99BD-1AC252BB1A7B}"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2062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fld id="{F530FE23-4969-4C13-A053-A216F50AAC6F}" type="datetime1">
              <a:rPr lang="nb-NO" smtClean="0"/>
              <a:t>16.11.2019</a:t>
            </a:fld>
            <a:endParaRPr lang="en-GB" dirty="0"/>
          </a:p>
        </p:txBody>
      </p:sp>
      <p:sp>
        <p:nvSpPr>
          <p:cNvPr id="6" name="Footer Placeholder 5"/>
          <p:cNvSpPr>
            <a:spLocks noGrp="1"/>
          </p:cNvSpPr>
          <p:nvPr>
            <p:ph type="ftr" sz="quarter" idx="12"/>
          </p:nvPr>
        </p:nvSpPr>
        <p:spPr/>
        <p:txBody>
          <a:bodyPr/>
          <a:lstStyle/>
          <a:p>
            <a:r>
              <a:rPr lang="en-GB"/>
              <a:t>HØGSKOLEN I BUSKERUD OG VESTFOLD </a:t>
            </a:r>
            <a:endParaRPr lang="en-GB" dirty="0"/>
          </a:p>
        </p:txBody>
      </p:sp>
      <p:sp>
        <p:nvSpPr>
          <p:cNvPr id="7" name="Slide Number Placeholder 6"/>
          <p:cNvSpPr>
            <a:spLocks noGrp="1"/>
          </p:cNvSpPr>
          <p:nvPr>
            <p:ph type="sldNum" sz="quarter" idx="13"/>
          </p:nvPr>
        </p:nvSpPr>
        <p:spPr/>
        <p:txBody>
          <a:bodyPr/>
          <a:lstStyle/>
          <a:p>
            <a:fld id="{BA903082-6F41-B643-A130-83E02111E957}" type="slidenum">
              <a:rPr lang="en-GB" smtClean="0"/>
              <a:pPr/>
              <a:t>10</a:t>
            </a:fld>
            <a:endParaRPr lang="en-GB" dirty="0"/>
          </a:p>
        </p:txBody>
      </p:sp>
    </p:spTree>
    <p:extLst>
      <p:ext uri="{BB962C8B-B14F-4D97-AF65-F5344CB8AC3E}">
        <p14:creationId xmlns:p14="http://schemas.microsoft.com/office/powerpoint/2010/main" val="174952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12</a:t>
            </a:fld>
            <a:endParaRPr lang="nb-NO"/>
          </a:p>
        </p:txBody>
      </p:sp>
    </p:spTree>
    <p:extLst>
      <p:ext uri="{BB962C8B-B14F-4D97-AF65-F5344CB8AC3E}">
        <p14:creationId xmlns:p14="http://schemas.microsoft.com/office/powerpoint/2010/main" val="187916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14</a:t>
            </a:fld>
            <a:endParaRPr lang="nb-NO"/>
          </a:p>
        </p:txBody>
      </p:sp>
    </p:spTree>
    <p:extLst>
      <p:ext uri="{BB962C8B-B14F-4D97-AF65-F5344CB8AC3E}">
        <p14:creationId xmlns:p14="http://schemas.microsoft.com/office/powerpoint/2010/main" val="193190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15</a:t>
            </a:fld>
            <a:endParaRPr lang="nb-NO"/>
          </a:p>
        </p:txBody>
      </p:sp>
    </p:spTree>
    <p:extLst>
      <p:ext uri="{BB962C8B-B14F-4D97-AF65-F5344CB8AC3E}">
        <p14:creationId xmlns:p14="http://schemas.microsoft.com/office/powerpoint/2010/main" val="330612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16</a:t>
            </a:fld>
            <a:endParaRPr lang="nb-NO"/>
          </a:p>
        </p:txBody>
      </p:sp>
    </p:spTree>
    <p:extLst>
      <p:ext uri="{BB962C8B-B14F-4D97-AF65-F5344CB8AC3E}">
        <p14:creationId xmlns:p14="http://schemas.microsoft.com/office/powerpoint/2010/main" val="295968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17</a:t>
            </a:fld>
            <a:endParaRPr lang="nb-NO"/>
          </a:p>
        </p:txBody>
      </p:sp>
    </p:spTree>
    <p:extLst>
      <p:ext uri="{BB962C8B-B14F-4D97-AF65-F5344CB8AC3E}">
        <p14:creationId xmlns:p14="http://schemas.microsoft.com/office/powerpoint/2010/main" val="314548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2B08C727-B435-44A6-B116-E0DAA4B3CB5A}" type="slidenum">
              <a:rPr lang="nb-NO" smtClean="0"/>
              <a:t>18</a:t>
            </a:fld>
            <a:endParaRPr lang="nb-NO"/>
          </a:p>
        </p:txBody>
      </p:sp>
    </p:spTree>
    <p:extLst>
      <p:ext uri="{BB962C8B-B14F-4D97-AF65-F5344CB8AC3E}">
        <p14:creationId xmlns:p14="http://schemas.microsoft.com/office/powerpoint/2010/main" val="2607287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497288" y="2042319"/>
            <a:ext cx="4316012" cy="1551781"/>
          </a:xfrm>
        </p:spPr>
        <p:txBody>
          <a:bodyPr anchor="b"/>
          <a:lstStyle/>
          <a:p>
            <a:r>
              <a:rPr lang="en-US" noProof="0"/>
              <a:t>Click to edit Master title style</a:t>
            </a:r>
            <a:endParaRPr lang="en-GB" noProof="0"/>
          </a:p>
        </p:txBody>
      </p:sp>
      <p:sp>
        <p:nvSpPr>
          <p:cNvPr id="3" name="Subtitle 2"/>
          <p:cNvSpPr>
            <a:spLocks noGrp="1"/>
          </p:cNvSpPr>
          <p:nvPr>
            <p:ph type="subTitle" idx="1"/>
          </p:nvPr>
        </p:nvSpPr>
        <p:spPr>
          <a:xfrm>
            <a:off x="497288" y="3924300"/>
            <a:ext cx="4316012" cy="533400"/>
          </a:xfrm>
        </p:spPr>
        <p:txBody>
          <a:bodyPr lIns="0" rIns="0">
            <a:normAutofit/>
          </a:bodyPr>
          <a:lstStyle>
            <a:lvl1pPr marL="0" indent="0" algn="l">
              <a:buNone/>
              <a:defRPr sz="1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27CF4F80-5F3D-46F3-95D0-891E86A77402}" type="datetime1">
              <a:rPr lang="en-US" smtClean="0"/>
              <a:t>11/16/2019</a:t>
            </a:fld>
            <a:endParaRPr lang="nb-NO"/>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pPr/>
              <a:t>‹#›</a:t>
            </a:fld>
            <a:endParaRPr lang="nb-NO"/>
          </a:p>
        </p:txBody>
      </p:sp>
      <p:sp>
        <p:nvSpPr>
          <p:cNvPr id="12" name="Picture Placeholder 11"/>
          <p:cNvSpPr>
            <a:spLocks noGrp="1"/>
          </p:cNvSpPr>
          <p:nvPr>
            <p:ph type="pic" sz="quarter" idx="13"/>
          </p:nvPr>
        </p:nvSpPr>
        <p:spPr>
          <a:xfrm>
            <a:off x="5156200" y="219282"/>
            <a:ext cx="3829050" cy="4476403"/>
          </a:xfrm>
          <a:solidFill>
            <a:srgbClr val="7E9492"/>
          </a:solidFill>
        </p:spPr>
        <p:txBody>
          <a:bodyPr/>
          <a:lstStyle/>
          <a:p>
            <a:r>
              <a:rPr lang="en-US"/>
              <a:t>Click icon to add picture</a:t>
            </a:r>
            <a:endParaRPr lang="nb-NO"/>
          </a:p>
        </p:txBody>
      </p:sp>
      <p:cxnSp>
        <p:nvCxnSpPr>
          <p:cNvPr id="13" name="Straight Connector 12"/>
          <p:cNvCxnSpPr/>
          <p:nvPr userDrawn="1"/>
        </p:nvCxnSpPr>
        <p:spPr>
          <a:xfrm>
            <a:off x="494536" y="37735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8"/>
          <p:cNvPicPr>
            <a:picLocks noChangeAspect="1"/>
          </p:cNvPicPr>
          <p:nvPr userDrawn="1"/>
        </p:nvPicPr>
        <p:blipFill>
          <a:blip r:embed="rId2"/>
          <a:stretch>
            <a:fillRect/>
          </a:stretch>
        </p:blipFill>
        <p:spPr>
          <a:xfrm>
            <a:off x="198509" y="245900"/>
            <a:ext cx="3170582" cy="1009409"/>
          </a:xfrm>
          <a:prstGeom prst="rect">
            <a:avLst/>
          </a:prstGeom>
        </p:spPr>
      </p:pic>
    </p:spTree>
    <p:extLst>
      <p:ext uri="{BB962C8B-B14F-4D97-AF65-F5344CB8AC3E}">
        <p14:creationId xmlns:p14="http://schemas.microsoft.com/office/powerpoint/2010/main" val="50272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 Text - Grey">
    <p:spTree>
      <p:nvGrpSpPr>
        <p:cNvPr id="1" name=""/>
        <p:cNvGrpSpPr/>
        <p:nvPr/>
      </p:nvGrpSpPr>
      <p:grpSpPr>
        <a:xfrm>
          <a:off x="0" y="0"/>
          <a:ext cx="0" cy="0"/>
          <a:chOff x="0" y="0"/>
          <a:chExt cx="0" cy="0"/>
        </a:xfrm>
      </p:grpSpPr>
      <p:sp>
        <p:nvSpPr>
          <p:cNvPr id="7" name="Rectangle 6"/>
          <p:cNvSpPr/>
          <p:nvPr userDrawn="1"/>
        </p:nvSpPr>
        <p:spPr>
          <a:xfrm>
            <a:off x="4152900" y="165100"/>
            <a:ext cx="48322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45042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4353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81741FBE-8195-421F-B8C5-66B5DC7CBC52}"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41538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0" name="Picture Placeholder 11"/>
          <p:cNvSpPr>
            <a:spLocks noGrp="1"/>
          </p:cNvSpPr>
          <p:nvPr>
            <p:ph type="pic" sz="quarter" idx="13"/>
          </p:nvPr>
        </p:nvSpPr>
        <p:spPr>
          <a:xfrm>
            <a:off x="152400" y="165100"/>
            <a:ext cx="3829050" cy="4530585"/>
          </a:xfrm>
          <a:solidFill>
            <a:srgbClr val="7E9492"/>
          </a:solidFill>
        </p:spPr>
        <p:txBody>
          <a:bodyPr/>
          <a:lstStyle/>
          <a:p>
            <a:r>
              <a:rPr lang="en-US" noProof="0"/>
              <a:t>Click icon to add picture</a:t>
            </a:r>
            <a:endParaRPr lang="en-GB" noProof="0"/>
          </a:p>
        </p:txBody>
      </p:sp>
      <p:cxnSp>
        <p:nvCxnSpPr>
          <p:cNvPr id="11" name="Straight Connector 10"/>
          <p:cNvCxnSpPr/>
          <p:nvPr userDrawn="1"/>
        </p:nvCxnSpPr>
        <p:spPr>
          <a:xfrm>
            <a:off x="45042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05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 - Grey">
    <p:spTree>
      <p:nvGrpSpPr>
        <p:cNvPr id="1" name=""/>
        <p:cNvGrpSpPr/>
        <p:nvPr/>
      </p:nvGrpSpPr>
      <p:grpSpPr>
        <a:xfrm>
          <a:off x="0" y="0"/>
          <a:ext cx="0" cy="0"/>
          <a:chOff x="0" y="0"/>
          <a:chExt cx="0" cy="0"/>
        </a:xfrm>
      </p:grpSpPr>
      <p:sp>
        <p:nvSpPr>
          <p:cNvPr id="7" name="Rectangle 6"/>
          <p:cNvSpPr/>
          <p:nvPr userDrawn="1"/>
        </p:nvSpPr>
        <p:spPr>
          <a:xfrm>
            <a:off x="152400" y="165100"/>
            <a:ext cx="48322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5037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348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25C858E1-7833-4BFF-9D40-C7D41D30F117}"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33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0" name="Picture Placeholder 11"/>
          <p:cNvSpPr>
            <a:spLocks noGrp="1"/>
          </p:cNvSpPr>
          <p:nvPr>
            <p:ph type="pic" sz="quarter" idx="13"/>
          </p:nvPr>
        </p:nvSpPr>
        <p:spPr>
          <a:xfrm>
            <a:off x="5156110" y="165100"/>
            <a:ext cx="3829050" cy="4530585"/>
          </a:xfrm>
          <a:solidFill>
            <a:srgbClr val="7E9492"/>
          </a:solidFill>
        </p:spPr>
        <p:txBody>
          <a:bodyPr/>
          <a:lstStyle/>
          <a:p>
            <a:r>
              <a:rPr lang="en-US" noProof="0"/>
              <a:t>Click icon to add picture</a:t>
            </a:r>
            <a:endParaRPr lang="en-GB" noProof="0"/>
          </a:p>
        </p:txBody>
      </p:sp>
      <p:cxnSp>
        <p:nvCxnSpPr>
          <p:cNvPr id="11" name="Straight Connector 10"/>
          <p:cNvCxnSpPr/>
          <p:nvPr userDrawn="1"/>
        </p:nvCxnSpPr>
        <p:spPr>
          <a:xfrm>
            <a:off x="5037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42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 Text - Grey">
    <p:spTree>
      <p:nvGrpSpPr>
        <p:cNvPr id="1" name=""/>
        <p:cNvGrpSpPr/>
        <p:nvPr/>
      </p:nvGrpSpPr>
      <p:grpSpPr>
        <a:xfrm>
          <a:off x="0" y="0"/>
          <a:ext cx="0" cy="0"/>
          <a:chOff x="0" y="0"/>
          <a:chExt cx="0" cy="0"/>
        </a:xfrm>
      </p:grpSpPr>
      <p:sp>
        <p:nvSpPr>
          <p:cNvPr id="7" name="Rectangle 6"/>
          <p:cNvSpPr/>
          <p:nvPr userDrawn="1"/>
        </p:nvSpPr>
        <p:spPr>
          <a:xfrm>
            <a:off x="4152900" y="165100"/>
            <a:ext cx="48322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45042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4353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D89176A2-856D-4513-A77C-01A2C6CF7756}"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41538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45042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152400" y="165100"/>
            <a:ext cx="3829050" cy="453058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8" name="Content Placeholder 17"/>
          <p:cNvSpPr>
            <a:spLocks noGrp="1"/>
          </p:cNvSpPr>
          <p:nvPr>
            <p:ph sz="quarter" idx="13" hasCustomPrompt="1"/>
          </p:nvPr>
        </p:nvSpPr>
        <p:spPr>
          <a:xfrm>
            <a:off x="152400" y="165100"/>
            <a:ext cx="3829050" cy="4530585"/>
          </a:xfrm>
        </p:spPr>
        <p:txBody>
          <a:bodyPr/>
          <a:lstStyle>
            <a:lvl1pPr marL="0" indent="0">
              <a:buNone/>
              <a:defRPr baseline="0"/>
            </a:lvl1pPr>
          </a:lstStyle>
          <a:p>
            <a:pPr lvl="0"/>
            <a:r>
              <a:rPr lang="en-GB" noProof="0"/>
              <a:t>Graph / Smartart</a:t>
            </a:r>
          </a:p>
        </p:txBody>
      </p:sp>
    </p:spTree>
    <p:extLst>
      <p:ext uri="{BB962C8B-B14F-4D97-AF65-F5344CB8AC3E}">
        <p14:creationId xmlns:p14="http://schemas.microsoft.com/office/powerpoint/2010/main" val="159912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Graph - Grey">
    <p:spTree>
      <p:nvGrpSpPr>
        <p:cNvPr id="1" name=""/>
        <p:cNvGrpSpPr/>
        <p:nvPr/>
      </p:nvGrpSpPr>
      <p:grpSpPr>
        <a:xfrm>
          <a:off x="0" y="0"/>
          <a:ext cx="0" cy="0"/>
          <a:chOff x="0" y="0"/>
          <a:chExt cx="0" cy="0"/>
        </a:xfrm>
      </p:grpSpPr>
      <p:sp>
        <p:nvSpPr>
          <p:cNvPr id="7" name="Rectangle 6"/>
          <p:cNvSpPr/>
          <p:nvPr userDrawn="1"/>
        </p:nvSpPr>
        <p:spPr>
          <a:xfrm>
            <a:off x="152400" y="165100"/>
            <a:ext cx="48322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5037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348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B2496633-6E69-4424-A618-9460EE0FE8E4}"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33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5037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5156110" y="165100"/>
            <a:ext cx="3829050" cy="453058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3" name="Content Placeholder 17"/>
          <p:cNvSpPr>
            <a:spLocks noGrp="1"/>
          </p:cNvSpPr>
          <p:nvPr>
            <p:ph sz="quarter" idx="13" hasCustomPrompt="1"/>
          </p:nvPr>
        </p:nvSpPr>
        <p:spPr>
          <a:xfrm>
            <a:off x="5156110" y="165100"/>
            <a:ext cx="3829050" cy="4530585"/>
          </a:xfrm>
        </p:spPr>
        <p:txBody>
          <a:bodyPr/>
          <a:lstStyle>
            <a:lvl1pPr marL="0" indent="0">
              <a:buNone/>
              <a:defRPr baseline="0"/>
            </a:lvl1pPr>
          </a:lstStyle>
          <a:p>
            <a:pPr lvl="0"/>
            <a:r>
              <a:rPr lang="en-GB" noProof="0"/>
              <a:t>Graph / Smartart</a:t>
            </a:r>
          </a:p>
        </p:txBody>
      </p:sp>
    </p:spTree>
    <p:extLst>
      <p:ext uri="{BB962C8B-B14F-4D97-AF65-F5344CB8AC3E}">
        <p14:creationId xmlns:p14="http://schemas.microsoft.com/office/powerpoint/2010/main" val="229632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p:cNvSpPr/>
          <p:nvPr userDrawn="1"/>
        </p:nvSpPr>
        <p:spPr>
          <a:xfrm>
            <a:off x="152400" y="165100"/>
            <a:ext cx="88327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EF1423BC-0D75-4363-A90F-ECC92879A3D9}" type="datetime1">
              <a:rPr lang="en-US" smtClean="0"/>
              <a:t>11/16/2019</a:t>
            </a:fld>
            <a:endParaRPr lang="nb-NO" dirty="0"/>
          </a:p>
        </p:txBody>
      </p:sp>
      <p:sp>
        <p:nvSpPr>
          <p:cNvPr id="5" name="Footer Placeholder 4"/>
          <p:cNvSpPr>
            <a:spLocks noGrp="1"/>
          </p:cNvSpPr>
          <p:nvPr>
            <p:ph type="ftr" sz="quarter" idx="11"/>
          </p:nvPr>
        </p:nvSpPr>
        <p:spPr/>
        <p:txBody>
          <a:bodyPr/>
          <a:lstStyle/>
          <a:p>
            <a:r>
              <a:rPr lang="nb-NO"/>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
        <p:nvSpPr>
          <p:cNvPr id="8" name="Rectangle 7"/>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Picture Placeholder 8"/>
          <p:cNvSpPr>
            <a:spLocks noGrp="1"/>
          </p:cNvSpPr>
          <p:nvPr>
            <p:ph type="pic" sz="quarter" idx="13"/>
          </p:nvPr>
        </p:nvSpPr>
        <p:spPr>
          <a:xfrm>
            <a:off x="152400" y="219075"/>
            <a:ext cx="8832850" cy="4476610"/>
          </a:xfrm>
          <a:solidFill>
            <a:srgbClr val="BCCCD1"/>
          </a:solidFill>
        </p:spPr>
        <p:txBody>
          <a:bodyPr/>
          <a:lstStyle/>
          <a:p>
            <a:r>
              <a:rPr lang="en-US"/>
              <a:t>Click icon to add picture</a:t>
            </a:r>
            <a:endParaRPr lang="nb-NO"/>
          </a:p>
        </p:txBody>
      </p:sp>
    </p:spTree>
    <p:extLst>
      <p:ext uri="{BB962C8B-B14F-4D97-AF65-F5344CB8AC3E}">
        <p14:creationId xmlns:p14="http://schemas.microsoft.com/office/powerpoint/2010/main" val="163101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or Quote">
    <p:spTree>
      <p:nvGrpSpPr>
        <p:cNvPr id="1" name=""/>
        <p:cNvGrpSpPr/>
        <p:nvPr/>
      </p:nvGrpSpPr>
      <p:grpSpPr>
        <a:xfrm>
          <a:off x="0" y="0"/>
          <a:ext cx="0" cy="0"/>
          <a:chOff x="0" y="0"/>
          <a:chExt cx="0" cy="0"/>
        </a:xfrm>
      </p:grpSpPr>
      <p:sp>
        <p:nvSpPr>
          <p:cNvPr id="7" name="Rectangle 6"/>
          <p:cNvSpPr/>
          <p:nvPr userDrawn="1"/>
        </p:nvSpPr>
        <p:spPr>
          <a:xfrm>
            <a:off x="152400" y="165100"/>
            <a:ext cx="88327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 name="Content Placeholder 2"/>
          <p:cNvSpPr>
            <a:spLocks noGrp="1"/>
          </p:cNvSpPr>
          <p:nvPr>
            <p:ph idx="1" hasCustomPrompt="1"/>
          </p:nvPr>
        </p:nvSpPr>
        <p:spPr>
          <a:xfrm>
            <a:off x="154070" y="219282"/>
            <a:ext cx="8831090" cy="4476403"/>
          </a:xfrm>
        </p:spPr>
        <p:txBody>
          <a:bodyPr anchor="ctr">
            <a:normAutofit/>
          </a:bodyPr>
          <a:lstStyle>
            <a:lvl1pPr marL="0" indent="0" algn="ctr">
              <a:buNone/>
              <a:defRPr sz="3200" b="1">
                <a:latin typeface="Times New Roman"/>
                <a:cs typeface="Times New Roman"/>
              </a:defRPr>
            </a:lvl1pPr>
          </a:lstStyle>
          <a:p>
            <a:pPr lvl="0"/>
            <a:r>
              <a:rPr lang="en-GB" noProof="0"/>
              <a:t>«Quote»</a:t>
            </a:r>
          </a:p>
        </p:txBody>
      </p:sp>
      <p:sp>
        <p:nvSpPr>
          <p:cNvPr id="4" name="Date Placeholder 3"/>
          <p:cNvSpPr>
            <a:spLocks noGrp="1"/>
          </p:cNvSpPr>
          <p:nvPr>
            <p:ph type="dt" sz="half" idx="10"/>
          </p:nvPr>
        </p:nvSpPr>
        <p:spPr/>
        <p:txBody>
          <a:bodyPr/>
          <a:lstStyle/>
          <a:p>
            <a:fld id="{87913255-E974-4224-922F-5233D59A0663}"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75650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8466CD-01D0-4B83-B110-0888D5610D7B}"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4070" y="165723"/>
            <a:ext cx="288000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1" name="Rectangle 10"/>
          <p:cNvSpPr/>
          <p:nvPr userDrawn="1"/>
        </p:nvSpPr>
        <p:spPr>
          <a:xfrm>
            <a:off x="6105160" y="165723"/>
            <a:ext cx="2880000" cy="535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3129615" y="165723"/>
            <a:ext cx="2880000" cy="535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3" name="Picture Placeholder 8"/>
          <p:cNvSpPr>
            <a:spLocks noGrp="1"/>
          </p:cNvSpPr>
          <p:nvPr>
            <p:ph type="pic" sz="quarter" idx="13"/>
          </p:nvPr>
        </p:nvSpPr>
        <p:spPr>
          <a:xfrm>
            <a:off x="152400" y="219075"/>
            <a:ext cx="2881670" cy="1495734"/>
          </a:xfrm>
          <a:solidFill>
            <a:srgbClr val="BCCCD1"/>
          </a:solidFill>
        </p:spPr>
        <p:txBody>
          <a:bodyPr/>
          <a:lstStyle/>
          <a:p>
            <a:r>
              <a:rPr lang="en-US" noProof="0"/>
              <a:t>Click icon to add picture</a:t>
            </a:r>
            <a:endParaRPr lang="en-GB" noProof="0"/>
          </a:p>
        </p:txBody>
      </p:sp>
      <p:sp>
        <p:nvSpPr>
          <p:cNvPr id="14" name="Picture Placeholder 8"/>
          <p:cNvSpPr>
            <a:spLocks noGrp="1"/>
          </p:cNvSpPr>
          <p:nvPr>
            <p:ph type="pic" sz="quarter" idx="14"/>
          </p:nvPr>
        </p:nvSpPr>
        <p:spPr>
          <a:xfrm>
            <a:off x="3127945" y="219075"/>
            <a:ext cx="2881670" cy="1495734"/>
          </a:xfrm>
          <a:solidFill>
            <a:srgbClr val="BCCCD1"/>
          </a:solidFill>
        </p:spPr>
        <p:txBody>
          <a:bodyPr/>
          <a:lstStyle/>
          <a:p>
            <a:r>
              <a:rPr lang="en-US" noProof="0"/>
              <a:t>Click icon to add picture</a:t>
            </a:r>
            <a:endParaRPr lang="en-GB" noProof="0"/>
          </a:p>
        </p:txBody>
      </p:sp>
      <p:sp>
        <p:nvSpPr>
          <p:cNvPr id="15" name="Picture Placeholder 8"/>
          <p:cNvSpPr>
            <a:spLocks noGrp="1"/>
          </p:cNvSpPr>
          <p:nvPr>
            <p:ph type="pic" sz="quarter" idx="15"/>
          </p:nvPr>
        </p:nvSpPr>
        <p:spPr>
          <a:xfrm>
            <a:off x="6103490" y="219075"/>
            <a:ext cx="2881670" cy="1495734"/>
          </a:xfrm>
          <a:solidFill>
            <a:srgbClr val="BCCCD1"/>
          </a:solidFill>
        </p:spPr>
        <p:txBody>
          <a:bodyPr/>
          <a:lstStyle/>
          <a:p>
            <a:r>
              <a:rPr lang="en-US" noProof="0"/>
              <a:t>Click icon to add picture</a:t>
            </a:r>
            <a:endParaRPr lang="en-GB" noProof="0"/>
          </a:p>
        </p:txBody>
      </p:sp>
      <p:sp>
        <p:nvSpPr>
          <p:cNvPr id="16" name="Content Placeholder 2"/>
          <p:cNvSpPr>
            <a:spLocks noGrp="1"/>
          </p:cNvSpPr>
          <p:nvPr>
            <p:ph idx="1"/>
          </p:nvPr>
        </p:nvSpPr>
        <p:spPr>
          <a:xfrm>
            <a:off x="154071" y="1803709"/>
            <a:ext cx="2880000" cy="2850156"/>
          </a:xfrm>
        </p:spPr>
        <p:txBody>
          <a:bodyPr/>
          <a:lstStyle/>
          <a:p>
            <a:pPr lvl="0"/>
            <a:r>
              <a:rPr lang="en-US" noProof="0"/>
              <a:t>Click to edit Master text styles</a:t>
            </a:r>
          </a:p>
        </p:txBody>
      </p:sp>
      <p:sp>
        <p:nvSpPr>
          <p:cNvPr id="17" name="Content Placeholder 2"/>
          <p:cNvSpPr>
            <a:spLocks noGrp="1"/>
          </p:cNvSpPr>
          <p:nvPr>
            <p:ph idx="16"/>
          </p:nvPr>
        </p:nvSpPr>
        <p:spPr>
          <a:xfrm>
            <a:off x="3129615" y="1803709"/>
            <a:ext cx="2880000" cy="2850156"/>
          </a:xfrm>
        </p:spPr>
        <p:txBody>
          <a:bodyPr/>
          <a:lstStyle/>
          <a:p>
            <a:pPr lvl="0"/>
            <a:r>
              <a:rPr lang="en-US" noProof="0"/>
              <a:t>Click to edit Master text styles</a:t>
            </a:r>
          </a:p>
        </p:txBody>
      </p:sp>
      <p:sp>
        <p:nvSpPr>
          <p:cNvPr id="18" name="Content Placeholder 2"/>
          <p:cNvSpPr>
            <a:spLocks noGrp="1"/>
          </p:cNvSpPr>
          <p:nvPr>
            <p:ph idx="17"/>
          </p:nvPr>
        </p:nvSpPr>
        <p:spPr>
          <a:xfrm>
            <a:off x="6103490" y="1803709"/>
            <a:ext cx="2880000" cy="2850156"/>
          </a:xfrm>
        </p:spPr>
        <p:txBody>
          <a:bodyPr/>
          <a:lstStyle/>
          <a:p>
            <a:pPr lvl="0"/>
            <a:r>
              <a:rPr lang="en-US" noProof="0"/>
              <a:t>Click to edit Master text styles</a:t>
            </a:r>
          </a:p>
        </p:txBody>
      </p:sp>
    </p:spTree>
    <p:extLst>
      <p:ext uri="{BB962C8B-B14F-4D97-AF65-F5344CB8AC3E}">
        <p14:creationId xmlns:p14="http://schemas.microsoft.com/office/powerpoint/2010/main" val="20842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 Purple">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a:xfrm>
            <a:off x="497288" y="1244601"/>
            <a:ext cx="4316012" cy="1155700"/>
          </a:xfrm>
        </p:spPr>
        <p:txBody>
          <a:bodyPr anchor="b">
            <a:normAutofit/>
          </a:bodyPr>
          <a:lstStyle>
            <a:lvl1pPr>
              <a:defRPr sz="24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97288" y="2743200"/>
            <a:ext cx="4316012" cy="533400"/>
          </a:xfrm>
        </p:spPr>
        <p:txBody>
          <a:bodyPr lIns="0" rIns="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BFD69E7E-3C0F-4A42-AAB5-1589684C3CC8}" type="datetime1">
              <a:rPr lang="en-US" noProof="0" smtClean="0"/>
              <a:t>11/16/2019</a:t>
            </a:fld>
            <a:endParaRPr lang="en-GB" noProof="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noProof="0"/>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en-GB" noProof="0" smtClean="0"/>
              <a:pPr/>
              <a:t>‹#›</a:t>
            </a:fld>
            <a:endParaRPr lang="en-GB" noProof="0"/>
          </a:p>
        </p:txBody>
      </p:sp>
      <p:cxnSp>
        <p:nvCxnSpPr>
          <p:cNvPr id="13" name="Straight Connector 12"/>
          <p:cNvCxnSpPr/>
          <p:nvPr userDrawn="1"/>
        </p:nvCxnSpPr>
        <p:spPr>
          <a:xfrm>
            <a:off x="519936" y="2582921"/>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6" name="Picture Placeholder 11"/>
          <p:cNvSpPr>
            <a:spLocks noGrp="1"/>
          </p:cNvSpPr>
          <p:nvPr>
            <p:ph type="pic" sz="quarter" idx="13"/>
          </p:nvPr>
        </p:nvSpPr>
        <p:spPr>
          <a:xfrm>
            <a:off x="5156200" y="219282"/>
            <a:ext cx="3829050" cy="4476403"/>
          </a:xfrm>
          <a:solidFill>
            <a:srgbClr val="7E9492"/>
          </a:solidFill>
        </p:spPr>
        <p:txBody>
          <a:bodyPr/>
          <a:lstStyle/>
          <a:p>
            <a:r>
              <a:rPr lang="en-US" noProof="0"/>
              <a:t>Click icon to add picture</a:t>
            </a:r>
            <a:endParaRPr lang="en-GB" noProof="0"/>
          </a:p>
        </p:txBody>
      </p:sp>
    </p:spTree>
    <p:extLst>
      <p:ext uri="{BB962C8B-B14F-4D97-AF65-F5344CB8AC3E}">
        <p14:creationId xmlns:p14="http://schemas.microsoft.com/office/powerpoint/2010/main" val="2691003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 Green">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rgbClr val="007C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a:xfrm>
            <a:off x="497288" y="1244601"/>
            <a:ext cx="4316012" cy="1155700"/>
          </a:xfrm>
        </p:spPr>
        <p:txBody>
          <a:bodyPr anchor="b">
            <a:normAutofit/>
          </a:bodyPr>
          <a:lstStyle>
            <a:lvl1pPr>
              <a:defRPr sz="24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97288" y="2743200"/>
            <a:ext cx="4316012" cy="533400"/>
          </a:xfrm>
        </p:spPr>
        <p:txBody>
          <a:bodyPr lIns="0" rIns="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910C40C1-B53E-42D5-A419-2191C0705CBE}" type="datetime1">
              <a:rPr lang="en-US" noProof="0" smtClean="0"/>
              <a:t>11/16/2019</a:t>
            </a:fld>
            <a:endParaRPr lang="en-GB" noProof="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noProof="0"/>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en-GB" noProof="0" smtClean="0"/>
              <a:pPr/>
              <a:t>‹#›</a:t>
            </a:fld>
            <a:endParaRPr lang="en-GB" noProof="0"/>
          </a:p>
        </p:txBody>
      </p:sp>
      <p:sp>
        <p:nvSpPr>
          <p:cNvPr id="12" name="Picture Placeholder 11"/>
          <p:cNvSpPr>
            <a:spLocks noGrp="1"/>
          </p:cNvSpPr>
          <p:nvPr>
            <p:ph type="pic" sz="quarter" idx="13"/>
          </p:nvPr>
        </p:nvSpPr>
        <p:spPr>
          <a:xfrm>
            <a:off x="5156200" y="219282"/>
            <a:ext cx="3829050" cy="4476403"/>
          </a:xfrm>
          <a:solidFill>
            <a:srgbClr val="7E9492"/>
          </a:solidFill>
        </p:spPr>
        <p:txBody>
          <a:bodyPr/>
          <a:lstStyle/>
          <a:p>
            <a:r>
              <a:rPr lang="en-US" noProof="0"/>
              <a:t>Click icon to add picture</a:t>
            </a:r>
            <a:endParaRPr lang="en-GB" noProof="0"/>
          </a:p>
        </p:txBody>
      </p:sp>
      <p:cxnSp>
        <p:nvCxnSpPr>
          <p:cNvPr id="13" name="Straight Connector 12"/>
          <p:cNvCxnSpPr/>
          <p:nvPr userDrawn="1"/>
        </p:nvCxnSpPr>
        <p:spPr>
          <a:xfrm>
            <a:off x="519936" y="2582921"/>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327546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 Yellow">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a:xfrm>
            <a:off x="497288" y="1244601"/>
            <a:ext cx="4316012" cy="1155700"/>
          </a:xfrm>
        </p:spPr>
        <p:txBody>
          <a:bodyPr anchor="b">
            <a:normAutofit/>
          </a:bodyPr>
          <a:lstStyle>
            <a:lvl1pPr>
              <a:defRPr sz="240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97288" y="2743200"/>
            <a:ext cx="4316012" cy="533400"/>
          </a:xfrm>
        </p:spPr>
        <p:txBody>
          <a:bodyPr lIns="0" rIns="0">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07BDB671-E6D8-415F-BF15-1C363C810236}" type="datetime1">
              <a:rPr lang="en-US" noProof="0" smtClean="0"/>
              <a:t>11/16/2019</a:t>
            </a:fld>
            <a:endParaRPr lang="en-GB" noProof="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noProof="0"/>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en-GB" noProof="0" smtClean="0"/>
              <a:pPr/>
              <a:t>‹#›</a:t>
            </a:fld>
            <a:endParaRPr lang="en-GB" noProof="0"/>
          </a:p>
        </p:txBody>
      </p:sp>
      <p:sp>
        <p:nvSpPr>
          <p:cNvPr id="12" name="Picture Placeholder 11"/>
          <p:cNvSpPr>
            <a:spLocks noGrp="1"/>
          </p:cNvSpPr>
          <p:nvPr>
            <p:ph type="pic" sz="quarter" idx="13"/>
          </p:nvPr>
        </p:nvSpPr>
        <p:spPr>
          <a:xfrm>
            <a:off x="5156200" y="219282"/>
            <a:ext cx="3829050" cy="4476403"/>
          </a:xfrm>
          <a:solidFill>
            <a:srgbClr val="7E9492"/>
          </a:solidFill>
        </p:spPr>
        <p:txBody>
          <a:bodyPr/>
          <a:lstStyle/>
          <a:p>
            <a:r>
              <a:rPr lang="en-US" noProof="0"/>
              <a:t>Click icon to add picture</a:t>
            </a:r>
            <a:endParaRPr lang="en-GB" noProof="0"/>
          </a:p>
        </p:txBody>
      </p:sp>
      <p:cxnSp>
        <p:nvCxnSpPr>
          <p:cNvPr id="13" name="Straight Connector 12"/>
          <p:cNvCxnSpPr/>
          <p:nvPr userDrawn="1"/>
        </p:nvCxnSpPr>
        <p:spPr>
          <a:xfrm>
            <a:off x="519936" y="2582921"/>
            <a:ext cx="323133" cy="0"/>
          </a:xfrm>
          <a:prstGeom prst="line">
            <a:avLst/>
          </a:prstGeom>
          <a:ln w="6350" cmpd="sng">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99431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AAC695D0-7FD3-43A7-BC85-A7B6442E446F}"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7" name="Rectangle 6"/>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8" name="Straight Connector 7"/>
          <p:cNvCxnSpPr/>
          <p:nvPr userDrawn="1"/>
        </p:nvCxnSpPr>
        <p:spPr>
          <a:xfrm>
            <a:off x="6561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44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Blue">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a:xfrm>
            <a:off x="497288" y="1244601"/>
            <a:ext cx="4316012" cy="1155700"/>
          </a:xfrm>
        </p:spPr>
        <p:txBody>
          <a:bodyPr anchor="b">
            <a:normAutofit/>
          </a:bodyPr>
          <a:lstStyle>
            <a:lvl1pPr>
              <a:defRPr sz="24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97288" y="2743200"/>
            <a:ext cx="4316012" cy="533400"/>
          </a:xfrm>
        </p:spPr>
        <p:txBody>
          <a:bodyPr lIns="0" rIns="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EA1AB090-4220-443F-973C-B9F01D3A657D}" type="datetime1">
              <a:rPr lang="en-US" noProof="0" smtClean="0"/>
              <a:t>11/16/2019</a:t>
            </a:fld>
            <a:endParaRPr lang="en-GB" noProof="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noProof="0"/>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en-GB" noProof="0" smtClean="0"/>
              <a:pPr/>
              <a:t>‹#›</a:t>
            </a:fld>
            <a:endParaRPr lang="en-GB" noProof="0"/>
          </a:p>
        </p:txBody>
      </p:sp>
      <p:sp>
        <p:nvSpPr>
          <p:cNvPr id="12" name="Picture Placeholder 11"/>
          <p:cNvSpPr>
            <a:spLocks noGrp="1"/>
          </p:cNvSpPr>
          <p:nvPr>
            <p:ph type="pic" sz="quarter" idx="13"/>
          </p:nvPr>
        </p:nvSpPr>
        <p:spPr>
          <a:xfrm>
            <a:off x="5156200" y="219282"/>
            <a:ext cx="3829050" cy="4476403"/>
          </a:xfrm>
          <a:solidFill>
            <a:srgbClr val="7E9492"/>
          </a:solidFill>
        </p:spPr>
        <p:txBody>
          <a:bodyPr/>
          <a:lstStyle/>
          <a:p>
            <a:r>
              <a:rPr lang="en-US" noProof="0"/>
              <a:t>Click icon to add picture</a:t>
            </a:r>
            <a:endParaRPr lang="en-GB" noProof="0"/>
          </a:p>
        </p:txBody>
      </p:sp>
      <p:cxnSp>
        <p:nvCxnSpPr>
          <p:cNvPr id="13" name="Straight Connector 12"/>
          <p:cNvCxnSpPr/>
          <p:nvPr userDrawn="1"/>
        </p:nvCxnSpPr>
        <p:spPr>
          <a:xfrm>
            <a:off x="519936" y="2582921"/>
            <a:ext cx="323133" cy="0"/>
          </a:xfrm>
          <a:prstGeom prst="line">
            <a:avLst/>
          </a:pr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121883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Red">
    <p:spTree>
      <p:nvGrpSpPr>
        <p:cNvPr id="1" name=""/>
        <p:cNvGrpSpPr/>
        <p:nvPr/>
      </p:nvGrpSpPr>
      <p:grpSpPr>
        <a:xfrm>
          <a:off x="0" y="0"/>
          <a:ext cx="0" cy="0"/>
          <a:chOff x="0" y="0"/>
          <a:chExt cx="0" cy="0"/>
        </a:xfrm>
      </p:grpSpPr>
      <p:sp>
        <p:nvSpPr>
          <p:cNvPr id="10" name="Rectangle 9"/>
          <p:cNvSpPr/>
          <p:nvPr userDrawn="1"/>
        </p:nvSpPr>
        <p:spPr>
          <a:xfrm>
            <a:off x="152400" y="165100"/>
            <a:ext cx="8832760" cy="45305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a:xfrm>
            <a:off x="497288" y="1244601"/>
            <a:ext cx="4316012" cy="1155700"/>
          </a:xfrm>
        </p:spPr>
        <p:txBody>
          <a:bodyPr anchor="b">
            <a:normAutofit/>
          </a:bodyPr>
          <a:lstStyle>
            <a:lvl1pPr>
              <a:defRPr sz="24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97288" y="2743200"/>
            <a:ext cx="4316012" cy="533400"/>
          </a:xfrm>
        </p:spPr>
        <p:txBody>
          <a:bodyPr lIns="0" rIns="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lvl1pPr>
              <a:defRPr>
                <a:solidFill>
                  <a:schemeClr val="tx1"/>
                </a:solidFill>
              </a:defRPr>
            </a:lvl1pPr>
          </a:lstStyle>
          <a:p>
            <a:fld id="{AF7CBFA8-182D-43C2-82A0-63C27490D47E}" type="datetime1">
              <a:rPr lang="en-US" noProof="0" smtClean="0"/>
              <a:t>11/16/2019</a:t>
            </a:fld>
            <a:endParaRPr lang="en-GB" noProof="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noProof="0"/>
              <a:t>PeerSupportWork_Prague2019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en-GB" noProof="0" smtClean="0"/>
              <a:pPr/>
              <a:t>‹#›</a:t>
            </a:fld>
            <a:endParaRPr lang="en-GB" noProof="0"/>
          </a:p>
        </p:txBody>
      </p:sp>
      <p:sp>
        <p:nvSpPr>
          <p:cNvPr id="12" name="Picture Placeholder 11"/>
          <p:cNvSpPr>
            <a:spLocks noGrp="1"/>
          </p:cNvSpPr>
          <p:nvPr>
            <p:ph type="pic" sz="quarter" idx="13"/>
          </p:nvPr>
        </p:nvSpPr>
        <p:spPr>
          <a:xfrm>
            <a:off x="5156200" y="219282"/>
            <a:ext cx="3829050" cy="4476403"/>
          </a:xfrm>
          <a:solidFill>
            <a:srgbClr val="7E9492"/>
          </a:solidFill>
        </p:spPr>
        <p:txBody>
          <a:bodyPr/>
          <a:lstStyle/>
          <a:p>
            <a:r>
              <a:rPr lang="en-US" noProof="0"/>
              <a:t>Click icon to add picture</a:t>
            </a:r>
            <a:endParaRPr lang="en-GB" noProof="0"/>
          </a:p>
        </p:txBody>
      </p:sp>
      <p:cxnSp>
        <p:nvCxnSpPr>
          <p:cNvPr id="13" name="Straight Connector 12"/>
          <p:cNvCxnSpPr/>
          <p:nvPr userDrawn="1"/>
        </p:nvCxnSpPr>
        <p:spPr>
          <a:xfrm>
            <a:off x="519936" y="2582921"/>
            <a:ext cx="323133" cy="0"/>
          </a:xfrm>
          <a:prstGeom prst="line">
            <a:avLst/>
          </a:prstGeom>
          <a:ln w="63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54070" y="165723"/>
            <a:ext cx="8831090" cy="5355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333694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Click to edit Master title style</a:t>
            </a:r>
          </a:p>
        </p:txBody>
      </p:sp>
      <p:sp>
        <p:nvSpPr>
          <p:cNvPr id="3" name="Content Placeholder 2"/>
          <p:cNvSpPr>
            <a:spLocks noGrp="1"/>
          </p:cNvSpPr>
          <p:nvPr>
            <p:ph sz="half" idx="1"/>
          </p:nvPr>
        </p:nvSpPr>
        <p:spPr>
          <a:xfrm>
            <a:off x="457200" y="1308497"/>
            <a:ext cx="4038600" cy="3402806"/>
          </a:xfrm>
        </p:spPr>
        <p:txBody>
          <a:bodyPr/>
          <a:lstStyle>
            <a:lvl1pPr>
              <a:defRPr sz="2100"/>
            </a:lvl1pPr>
            <a:lvl2pPr marL="557213" indent="-214313">
              <a:buClr>
                <a:schemeClr val="tx2"/>
              </a:buClr>
              <a:buFont typeface="Lucida Grande"/>
              <a:buChar char="–"/>
              <a:defRPr sz="1500"/>
            </a:lvl2pPr>
            <a:lvl3pPr marL="857250" indent="-171450">
              <a:buClr>
                <a:schemeClr val="tx2"/>
              </a:buClr>
              <a:buFont typeface="Lucida Grande"/>
              <a:buChar char="–"/>
              <a:defRPr sz="1500"/>
            </a:lvl3pPr>
            <a:lvl4pPr marL="1200150" indent="-171450">
              <a:buClr>
                <a:schemeClr val="tx2"/>
              </a:buClr>
              <a:buFont typeface="Lucida Grande"/>
              <a:buChar char="–"/>
              <a:defRPr sz="1500"/>
            </a:lvl4pPr>
            <a:lvl5pPr marL="1543050" indent="-171450">
              <a:buClr>
                <a:schemeClr val="tx2"/>
              </a:buClr>
              <a:buFont typeface="Lucida Grande"/>
              <a:buChar char="–"/>
              <a:defRPr sz="1500"/>
            </a:lvl5pPr>
            <a:lvl6pPr>
              <a:defRPr sz="1350"/>
            </a:lvl6pPr>
            <a:lvl7pPr>
              <a:defRPr sz="1350"/>
            </a:lvl7pPr>
            <a:lvl8pPr>
              <a:defRPr sz="1350"/>
            </a:lvl8pPr>
            <a:lvl9pPr>
              <a:defRPr sz="1350"/>
            </a:lvl9p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Content Placeholder 3"/>
          <p:cNvSpPr>
            <a:spLocks noGrp="1"/>
          </p:cNvSpPr>
          <p:nvPr>
            <p:ph sz="half" idx="2"/>
          </p:nvPr>
        </p:nvSpPr>
        <p:spPr>
          <a:xfrm>
            <a:off x="4648200" y="1308497"/>
            <a:ext cx="4038600" cy="3402806"/>
          </a:xfrm>
        </p:spPr>
        <p:txBody>
          <a:bodyPr/>
          <a:lstStyle>
            <a:lvl1pPr>
              <a:defRPr sz="2100"/>
            </a:lvl1pPr>
            <a:lvl2pPr marL="557213" indent="-214313">
              <a:buClr>
                <a:schemeClr val="tx2"/>
              </a:buClr>
              <a:buFont typeface="Lucida Grande"/>
              <a:buChar char="–"/>
              <a:defRPr sz="1500"/>
            </a:lvl2pPr>
            <a:lvl3pPr marL="857250" indent="-171450">
              <a:buClr>
                <a:schemeClr val="tx2"/>
              </a:buClr>
              <a:buFont typeface="Lucida Grande"/>
              <a:buChar char="–"/>
              <a:defRPr sz="1500"/>
            </a:lvl3pPr>
            <a:lvl4pPr marL="1200150" indent="-171450">
              <a:buClr>
                <a:schemeClr val="tx2"/>
              </a:buClr>
              <a:buFont typeface="Lucida Grande"/>
              <a:buChar char="–"/>
              <a:defRPr sz="1500"/>
            </a:lvl4pPr>
            <a:lvl5pPr marL="1543050" indent="-171450">
              <a:buClr>
                <a:schemeClr val="tx2"/>
              </a:buClr>
              <a:buFont typeface="Lucida Grande"/>
              <a:buChar char="–"/>
              <a:defRPr sz="1500"/>
            </a:lvl5pPr>
            <a:lvl6pPr>
              <a:defRPr sz="1350"/>
            </a:lvl6pPr>
            <a:lvl7pPr>
              <a:defRPr sz="1350"/>
            </a:lvl7pPr>
            <a:lvl8pPr>
              <a:defRPr sz="1350"/>
            </a:lvl8pPr>
            <a:lvl9pPr>
              <a:defRPr sz="1350"/>
            </a:lvl9p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p:cNvSpPr>
            <a:spLocks noGrp="1"/>
          </p:cNvSpPr>
          <p:nvPr>
            <p:ph type="dt" sz="half" idx="10"/>
          </p:nvPr>
        </p:nvSpPr>
        <p:spPr/>
        <p:txBody>
          <a:bodyPr/>
          <a:lstStyle/>
          <a:p>
            <a:fld id="{1A8A3A1F-A63D-4709-B7E4-BE7DFFFE08AE}" type="datetime1">
              <a:rPr lang="en-US" noProof="0" smtClean="0"/>
              <a:t>11/16/2019</a:t>
            </a:fld>
            <a:endParaRPr lang="nb-NO" noProof="0"/>
          </a:p>
        </p:txBody>
      </p:sp>
      <p:sp>
        <p:nvSpPr>
          <p:cNvPr id="6" name="Footer Placeholder 5"/>
          <p:cNvSpPr>
            <a:spLocks noGrp="1"/>
          </p:cNvSpPr>
          <p:nvPr>
            <p:ph type="ftr" sz="quarter" idx="11"/>
          </p:nvPr>
        </p:nvSpPr>
        <p:spPr/>
        <p:txBody>
          <a:bodyPr/>
          <a:lstStyle/>
          <a:p>
            <a:pPr algn="ctr"/>
            <a:r>
              <a:rPr lang="en-US"/>
              <a:t>PeerSupportWork_Prague2019</a:t>
            </a:r>
            <a:endParaRPr lang="nb-NO" dirty="0"/>
          </a:p>
        </p:txBody>
      </p:sp>
      <p:sp>
        <p:nvSpPr>
          <p:cNvPr id="7" name="Slide Number Placeholder 6"/>
          <p:cNvSpPr>
            <a:spLocks noGrp="1"/>
          </p:cNvSpPr>
          <p:nvPr>
            <p:ph type="sldNum" sz="quarter" idx="12"/>
          </p:nvPr>
        </p:nvSpPr>
        <p:spPr/>
        <p:txBody>
          <a:bodyPr/>
          <a:lstStyle/>
          <a:p>
            <a:fld id="{2066355A-084C-D24E-9AD2-7E4FC41EA627}" type="slidenum">
              <a:rPr lang="nb-NO" noProof="0" smtClean="0"/>
              <a:t>‹#›</a:t>
            </a:fld>
            <a:endParaRPr lang="nb-NO" noProof="0"/>
          </a:p>
        </p:txBody>
      </p:sp>
      <p:cxnSp>
        <p:nvCxnSpPr>
          <p:cNvPr id="8" name="Straight Connector 7"/>
          <p:cNvCxnSpPr/>
          <p:nvPr userDrawn="1"/>
        </p:nvCxnSpPr>
        <p:spPr>
          <a:xfrm>
            <a:off x="457200" y="4943930"/>
            <a:ext cx="82296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35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ex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87253" y="1594843"/>
            <a:ext cx="3944079"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3AAB5989-EE59-495D-9C1F-92152F69D2AE}"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7" name="Rectangle 6"/>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8" name="Straight Connector 7"/>
          <p:cNvCxnSpPr/>
          <p:nvPr userDrawn="1"/>
        </p:nvCxnSpPr>
        <p:spPr>
          <a:xfrm>
            <a:off x="6561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3"/>
          </p:nvPr>
        </p:nvSpPr>
        <p:spPr>
          <a:xfrm>
            <a:off x="4673870" y="1594843"/>
            <a:ext cx="3944079" cy="2850156"/>
          </a:xfrm>
        </p:spPr>
        <p:txBody>
          <a:bodyPr/>
          <a:lstStyle/>
          <a:p>
            <a:pPr lvl="0"/>
            <a:r>
              <a:rPr lang="en-US" noProof="0"/>
              <a:t>Click to edit Master text styles</a:t>
            </a:r>
          </a:p>
        </p:txBody>
      </p:sp>
    </p:spTree>
    <p:extLst>
      <p:ext uri="{BB962C8B-B14F-4D97-AF65-F5344CB8AC3E}">
        <p14:creationId xmlns:p14="http://schemas.microsoft.com/office/powerpoint/2010/main" val="18540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 +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45042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4353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CD8CAEA3-342B-481D-BA99-A97C981375BA}"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41538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0" name="Picture Placeholder 11"/>
          <p:cNvSpPr>
            <a:spLocks noGrp="1"/>
          </p:cNvSpPr>
          <p:nvPr>
            <p:ph type="pic" sz="quarter" idx="13"/>
          </p:nvPr>
        </p:nvSpPr>
        <p:spPr>
          <a:xfrm>
            <a:off x="152400" y="165100"/>
            <a:ext cx="3829050" cy="4530585"/>
          </a:xfrm>
          <a:solidFill>
            <a:srgbClr val="7E9492"/>
          </a:solidFill>
        </p:spPr>
        <p:txBody>
          <a:bodyPr/>
          <a:lstStyle/>
          <a:p>
            <a:r>
              <a:rPr lang="en-US" noProof="0"/>
              <a:t>Click icon to add picture</a:t>
            </a:r>
            <a:endParaRPr lang="en-GB" noProof="0"/>
          </a:p>
        </p:txBody>
      </p:sp>
      <p:cxnSp>
        <p:nvCxnSpPr>
          <p:cNvPr id="11" name="Straight Connector 10"/>
          <p:cNvCxnSpPr/>
          <p:nvPr userDrawn="1"/>
        </p:nvCxnSpPr>
        <p:spPr>
          <a:xfrm>
            <a:off x="45042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48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ic – White">
    <p:spTree>
      <p:nvGrpSpPr>
        <p:cNvPr id="1" name=""/>
        <p:cNvGrpSpPr/>
        <p:nvPr/>
      </p:nvGrpSpPr>
      <p:grpSpPr>
        <a:xfrm>
          <a:off x="0" y="0"/>
          <a:ext cx="0" cy="0"/>
          <a:chOff x="0" y="0"/>
          <a:chExt cx="0" cy="0"/>
        </a:xfrm>
      </p:grpSpPr>
      <p:sp>
        <p:nvSpPr>
          <p:cNvPr id="2" name="Title 1"/>
          <p:cNvSpPr>
            <a:spLocks noGrp="1"/>
          </p:cNvSpPr>
          <p:nvPr>
            <p:ph type="title"/>
          </p:nvPr>
        </p:nvSpPr>
        <p:spPr>
          <a:xfrm>
            <a:off x="5037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348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134282F1-F0FB-4CF6-8B09-E0B591F0050B}"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33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0" name="Picture Placeholder 11"/>
          <p:cNvSpPr>
            <a:spLocks noGrp="1"/>
          </p:cNvSpPr>
          <p:nvPr>
            <p:ph type="pic" sz="quarter" idx="13"/>
          </p:nvPr>
        </p:nvSpPr>
        <p:spPr>
          <a:xfrm>
            <a:off x="5156110" y="165100"/>
            <a:ext cx="3829050" cy="4530585"/>
          </a:xfrm>
          <a:solidFill>
            <a:srgbClr val="7E9492"/>
          </a:solidFill>
        </p:spPr>
        <p:txBody>
          <a:bodyPr/>
          <a:lstStyle/>
          <a:p>
            <a:r>
              <a:rPr lang="en-US" noProof="0"/>
              <a:t>Click icon to add picture</a:t>
            </a:r>
            <a:endParaRPr lang="en-GB" noProof="0"/>
          </a:p>
        </p:txBody>
      </p:sp>
      <p:cxnSp>
        <p:nvCxnSpPr>
          <p:cNvPr id="11" name="Straight Connector 10"/>
          <p:cNvCxnSpPr/>
          <p:nvPr userDrawn="1"/>
        </p:nvCxnSpPr>
        <p:spPr>
          <a:xfrm>
            <a:off x="5037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5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45042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4353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FB14128B-5EB4-499F-AA0E-1A1673C52A17}"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41538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45042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152400" y="165100"/>
            <a:ext cx="3829050" cy="453058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8" name="Content Placeholder 17"/>
          <p:cNvSpPr>
            <a:spLocks noGrp="1"/>
          </p:cNvSpPr>
          <p:nvPr>
            <p:ph sz="quarter" idx="13" hasCustomPrompt="1"/>
          </p:nvPr>
        </p:nvSpPr>
        <p:spPr>
          <a:xfrm>
            <a:off x="152400" y="165100"/>
            <a:ext cx="3829050" cy="4530585"/>
          </a:xfrm>
        </p:spPr>
        <p:txBody>
          <a:bodyPr/>
          <a:lstStyle>
            <a:lvl1pPr marL="0" indent="0">
              <a:buNone/>
              <a:defRPr baseline="0"/>
            </a:lvl1pPr>
          </a:lstStyle>
          <a:p>
            <a:pPr lvl="0"/>
            <a:r>
              <a:rPr lang="en-GB" noProof="0"/>
              <a:t>Graph / Smartart</a:t>
            </a:r>
          </a:p>
        </p:txBody>
      </p:sp>
    </p:spTree>
    <p:extLst>
      <p:ext uri="{BB962C8B-B14F-4D97-AF65-F5344CB8AC3E}">
        <p14:creationId xmlns:p14="http://schemas.microsoft.com/office/powerpoint/2010/main" val="9830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ph - White">
    <p:spTree>
      <p:nvGrpSpPr>
        <p:cNvPr id="1" name=""/>
        <p:cNvGrpSpPr/>
        <p:nvPr/>
      </p:nvGrpSpPr>
      <p:grpSpPr>
        <a:xfrm>
          <a:off x="0" y="0"/>
          <a:ext cx="0" cy="0"/>
          <a:chOff x="0" y="0"/>
          <a:chExt cx="0" cy="0"/>
        </a:xfrm>
      </p:grpSpPr>
      <p:sp>
        <p:nvSpPr>
          <p:cNvPr id="2" name="Title 1"/>
          <p:cNvSpPr>
            <a:spLocks noGrp="1"/>
          </p:cNvSpPr>
          <p:nvPr>
            <p:ph type="title"/>
          </p:nvPr>
        </p:nvSpPr>
        <p:spPr>
          <a:xfrm>
            <a:off x="503703" y="428161"/>
            <a:ext cx="4093697" cy="85725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34853" y="1594843"/>
            <a:ext cx="4162547" cy="2850156"/>
          </a:xfrm>
        </p:spPr>
        <p:txBody>
          <a:bodyPr/>
          <a:lstStyle/>
          <a:p>
            <a:pPr lvl="0"/>
            <a:r>
              <a:rPr lang="en-US" noProof="0"/>
              <a:t>Click to edit Master text styles</a:t>
            </a:r>
          </a:p>
        </p:txBody>
      </p:sp>
      <p:sp>
        <p:nvSpPr>
          <p:cNvPr id="4" name="Date Placeholder 3"/>
          <p:cNvSpPr>
            <a:spLocks noGrp="1"/>
          </p:cNvSpPr>
          <p:nvPr>
            <p:ph type="dt" sz="half" idx="10"/>
          </p:nvPr>
        </p:nvSpPr>
        <p:spPr/>
        <p:txBody>
          <a:bodyPr/>
          <a:lstStyle/>
          <a:p>
            <a:fld id="{D5B38E03-D6C6-498E-B6ED-539504B796E6}"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3314" y="165723"/>
            <a:ext cx="4831346"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5037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5156110" y="165100"/>
            <a:ext cx="3829050" cy="453058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3" name="Content Placeholder 17"/>
          <p:cNvSpPr>
            <a:spLocks noGrp="1"/>
          </p:cNvSpPr>
          <p:nvPr>
            <p:ph sz="quarter" idx="13" hasCustomPrompt="1"/>
          </p:nvPr>
        </p:nvSpPr>
        <p:spPr>
          <a:xfrm>
            <a:off x="5156110" y="165100"/>
            <a:ext cx="3829050" cy="4530585"/>
          </a:xfrm>
        </p:spPr>
        <p:txBody>
          <a:bodyPr/>
          <a:lstStyle>
            <a:lvl1pPr marL="0" indent="0">
              <a:buNone/>
              <a:defRPr baseline="0"/>
            </a:lvl1pPr>
          </a:lstStyle>
          <a:p>
            <a:pPr lvl="0"/>
            <a:r>
              <a:rPr lang="en-GB" noProof="0"/>
              <a:t>Graph / Smartart</a:t>
            </a:r>
          </a:p>
        </p:txBody>
      </p:sp>
    </p:spTree>
    <p:extLst>
      <p:ext uri="{BB962C8B-B14F-4D97-AF65-F5344CB8AC3E}">
        <p14:creationId xmlns:p14="http://schemas.microsoft.com/office/powerpoint/2010/main" val="111303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41734B-1317-4E1E-914B-54DD1C0BECEF}" type="datetime1">
              <a:rPr lang="en-US" smtClean="0"/>
              <a:t>11/16/2019</a:t>
            </a:fld>
            <a:endParaRPr lang="nb-NO" dirty="0"/>
          </a:p>
        </p:txBody>
      </p:sp>
      <p:sp>
        <p:nvSpPr>
          <p:cNvPr id="5" name="Footer Placeholder 4"/>
          <p:cNvSpPr>
            <a:spLocks noGrp="1"/>
          </p:cNvSpPr>
          <p:nvPr>
            <p:ph type="ftr" sz="quarter" idx="11"/>
          </p:nvPr>
        </p:nvSpPr>
        <p:spPr/>
        <p:txBody>
          <a:bodyPr/>
          <a:lstStyle/>
          <a:p>
            <a:r>
              <a:rPr lang="nb-NO"/>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Tree>
    <p:extLst>
      <p:ext uri="{BB962C8B-B14F-4D97-AF65-F5344CB8AC3E}">
        <p14:creationId xmlns:p14="http://schemas.microsoft.com/office/powerpoint/2010/main" val="127868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Grey">
    <p:spTree>
      <p:nvGrpSpPr>
        <p:cNvPr id="1" name=""/>
        <p:cNvGrpSpPr/>
        <p:nvPr/>
      </p:nvGrpSpPr>
      <p:grpSpPr>
        <a:xfrm>
          <a:off x="0" y="0"/>
          <a:ext cx="0" cy="0"/>
          <a:chOff x="0" y="0"/>
          <a:chExt cx="0" cy="0"/>
        </a:xfrm>
      </p:grpSpPr>
      <p:sp>
        <p:nvSpPr>
          <p:cNvPr id="7" name="Rectangle 6"/>
          <p:cNvSpPr/>
          <p:nvPr userDrawn="1"/>
        </p:nvSpPr>
        <p:spPr>
          <a:xfrm>
            <a:off x="152400" y="165100"/>
            <a:ext cx="8832760" cy="453058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56014200-4879-4C29-B09C-0B5D86DA5AF0}" type="datetime1">
              <a:rPr lang="en-US" noProof="0" smtClean="0"/>
              <a:t>11/16/2019</a:t>
            </a:fld>
            <a:endParaRPr lang="en-GB" noProof="0"/>
          </a:p>
        </p:txBody>
      </p:sp>
      <p:sp>
        <p:nvSpPr>
          <p:cNvPr id="5" name="Footer Placeholder 4"/>
          <p:cNvSpPr>
            <a:spLocks noGrp="1"/>
          </p:cNvSpPr>
          <p:nvPr>
            <p:ph type="ftr" sz="quarter" idx="11"/>
          </p:nvPr>
        </p:nvSpPr>
        <p:spPr/>
        <p:txBody>
          <a:bodyPr/>
          <a:lstStyle/>
          <a:p>
            <a:r>
              <a:rPr lang="en-GB" noProof="0"/>
              <a:t>PeerSupportWork_Prague2019</a:t>
            </a:r>
          </a:p>
        </p:txBody>
      </p:sp>
      <p:sp>
        <p:nvSpPr>
          <p:cNvPr id="6" name="Slide Number Placeholder 5"/>
          <p:cNvSpPr>
            <a:spLocks noGrp="1"/>
          </p:cNvSpPr>
          <p:nvPr>
            <p:ph type="sldNum" sz="quarter" idx="12"/>
          </p:nvPr>
        </p:nvSpPr>
        <p:spPr/>
        <p:txBody>
          <a:bodyPr/>
          <a:lstStyle/>
          <a:p>
            <a:fld id="{28385D78-4187-AD4C-B928-A8579EE9A756}" type="slidenum">
              <a:rPr lang="en-GB" noProof="0" smtClean="0"/>
              <a:t>‹#›</a:t>
            </a:fld>
            <a:endParaRPr lang="en-GB" noProof="0"/>
          </a:p>
        </p:txBody>
      </p:sp>
      <p:sp>
        <p:nvSpPr>
          <p:cNvPr id="8" name="Rectangle 7"/>
          <p:cNvSpPr/>
          <p:nvPr userDrawn="1"/>
        </p:nvSpPr>
        <p:spPr>
          <a:xfrm>
            <a:off x="154070" y="165723"/>
            <a:ext cx="8831090" cy="53559"/>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cxnSp>
        <p:nvCxnSpPr>
          <p:cNvPr id="9" name="Straight Connector 8"/>
          <p:cNvCxnSpPr/>
          <p:nvPr userDrawn="1"/>
        </p:nvCxnSpPr>
        <p:spPr>
          <a:xfrm>
            <a:off x="656103" y="1335106"/>
            <a:ext cx="323133"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
          </p:nvPr>
        </p:nvSpPr>
        <p:spPr>
          <a:xfrm>
            <a:off x="587253" y="1594843"/>
            <a:ext cx="3944079" cy="2850156"/>
          </a:xfrm>
        </p:spPr>
        <p:txBody>
          <a:bodyPr/>
          <a:lstStyle/>
          <a:p>
            <a:pPr lvl="0"/>
            <a:r>
              <a:rPr lang="en-US" noProof="0"/>
              <a:t>Click to edit Master text styles</a:t>
            </a:r>
          </a:p>
        </p:txBody>
      </p:sp>
      <p:sp>
        <p:nvSpPr>
          <p:cNvPr id="13" name="Content Placeholder 2"/>
          <p:cNvSpPr>
            <a:spLocks noGrp="1"/>
          </p:cNvSpPr>
          <p:nvPr>
            <p:ph idx="13"/>
          </p:nvPr>
        </p:nvSpPr>
        <p:spPr>
          <a:xfrm>
            <a:off x="4673870" y="1594843"/>
            <a:ext cx="3944079" cy="2850156"/>
          </a:xfrm>
        </p:spPr>
        <p:txBody>
          <a:bodyPr/>
          <a:lstStyle/>
          <a:p>
            <a:pPr lvl="0"/>
            <a:r>
              <a:rPr lang="en-US" noProof="0"/>
              <a:t>Click to edit Master text styles</a:t>
            </a:r>
          </a:p>
        </p:txBody>
      </p:sp>
    </p:spTree>
    <p:extLst>
      <p:ext uri="{BB962C8B-B14F-4D97-AF65-F5344CB8AC3E}">
        <p14:creationId xmlns:p14="http://schemas.microsoft.com/office/powerpoint/2010/main" val="359218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103" y="428161"/>
            <a:ext cx="7961846" cy="857250"/>
          </a:xfrm>
          <a:prstGeom prst="rect">
            <a:avLst/>
          </a:prstGeom>
        </p:spPr>
        <p:txBody>
          <a:bodyPr vert="horz" lIns="0" tIns="0" rIns="0" bIns="0" rtlCol="0" anchor="ctr">
            <a:normAutofit/>
          </a:bodyPr>
          <a:lstStyle/>
          <a:p>
            <a:r>
              <a:rPr lang="en-GB" noProof="0"/>
              <a:t>Klikk for å redigere tittelstil</a:t>
            </a:r>
          </a:p>
        </p:txBody>
      </p:sp>
      <p:sp>
        <p:nvSpPr>
          <p:cNvPr id="3" name="Text Placeholder 2"/>
          <p:cNvSpPr>
            <a:spLocks noGrp="1"/>
          </p:cNvSpPr>
          <p:nvPr>
            <p:ph type="body" idx="1"/>
          </p:nvPr>
        </p:nvSpPr>
        <p:spPr>
          <a:xfrm>
            <a:off x="587253" y="1594843"/>
            <a:ext cx="8030696" cy="2850156"/>
          </a:xfrm>
          <a:prstGeom prst="rect">
            <a:avLst/>
          </a:prstGeom>
        </p:spPr>
        <p:txBody>
          <a:bodyPr vert="horz" lIns="91440" tIns="0" rIns="91440" bIns="0" rtlCol="0">
            <a:normAutofit/>
          </a:bodyPr>
          <a:lstStyle/>
          <a:p>
            <a:pPr lvl="0"/>
            <a:r>
              <a:rPr lang="en-GB" noProof="0"/>
              <a:t>Klikk for å redigere tekststiler i malen</a:t>
            </a:r>
          </a:p>
          <a:p>
            <a:pPr lvl="1"/>
            <a:r>
              <a:rPr lang="en-GB" noProof="0"/>
              <a:t>Andre nivå</a:t>
            </a:r>
          </a:p>
          <a:p>
            <a:pPr lvl="2"/>
            <a:r>
              <a:rPr lang="en-GB" noProof="0"/>
              <a:t>Tredje nivå</a:t>
            </a:r>
          </a:p>
          <a:p>
            <a:pPr lvl="3"/>
            <a:r>
              <a:rPr lang="en-GB" noProof="0"/>
              <a:t>Fjerde nivå</a:t>
            </a:r>
          </a:p>
          <a:p>
            <a:pPr lvl="4"/>
            <a:r>
              <a:rPr lang="en-GB" noProof="0"/>
              <a:t>Femte nivå</a:t>
            </a:r>
          </a:p>
        </p:txBody>
      </p:sp>
      <p:sp>
        <p:nvSpPr>
          <p:cNvPr id="4" name="Date Placeholder 3"/>
          <p:cNvSpPr>
            <a:spLocks noGrp="1"/>
          </p:cNvSpPr>
          <p:nvPr>
            <p:ph type="dt" sz="half" idx="2"/>
          </p:nvPr>
        </p:nvSpPr>
        <p:spPr>
          <a:xfrm>
            <a:off x="1717392" y="4834789"/>
            <a:ext cx="1308296" cy="159616"/>
          </a:xfrm>
          <a:prstGeom prst="rect">
            <a:avLst/>
          </a:prstGeom>
        </p:spPr>
        <p:txBody>
          <a:bodyPr vert="horz" lIns="0" tIns="0" rIns="0" bIns="0" rtlCol="0" anchor="ctr"/>
          <a:lstStyle>
            <a:lvl1pPr algn="l">
              <a:defRPr sz="800">
                <a:solidFill>
                  <a:schemeClr val="tx1"/>
                </a:solidFill>
              </a:defRPr>
            </a:lvl1pPr>
          </a:lstStyle>
          <a:p>
            <a:fld id="{82F4A20D-F5F2-43D3-B83D-CCBC46795862}" type="datetime1">
              <a:rPr lang="en-US" smtClean="0"/>
              <a:t>11/16/2019</a:t>
            </a:fld>
            <a:endParaRPr lang="nb-NO" dirty="0"/>
          </a:p>
        </p:txBody>
      </p:sp>
      <p:sp>
        <p:nvSpPr>
          <p:cNvPr id="5" name="Footer Placeholder 4"/>
          <p:cNvSpPr>
            <a:spLocks noGrp="1"/>
          </p:cNvSpPr>
          <p:nvPr>
            <p:ph type="ftr" sz="quarter" idx="3"/>
          </p:nvPr>
        </p:nvSpPr>
        <p:spPr>
          <a:xfrm>
            <a:off x="2986488" y="4834789"/>
            <a:ext cx="2895600" cy="159616"/>
          </a:xfrm>
          <a:prstGeom prst="rect">
            <a:avLst/>
          </a:prstGeom>
        </p:spPr>
        <p:txBody>
          <a:bodyPr vert="horz" lIns="0" tIns="0" rIns="0" bIns="0" rtlCol="0" anchor="ctr"/>
          <a:lstStyle>
            <a:lvl1pPr algn="ctr">
              <a:defRPr sz="800">
                <a:solidFill>
                  <a:schemeClr val="tx1"/>
                </a:solidFill>
              </a:defRPr>
            </a:lvl1pPr>
          </a:lstStyle>
          <a:p>
            <a:r>
              <a:rPr lang="nb-NO"/>
              <a:t>PeerSupportWork_Prague2019</a:t>
            </a:r>
            <a:endParaRPr lang="nb-NO" dirty="0"/>
          </a:p>
        </p:txBody>
      </p:sp>
      <p:sp>
        <p:nvSpPr>
          <p:cNvPr id="6" name="Slide Number Placeholder 5"/>
          <p:cNvSpPr>
            <a:spLocks noGrp="1"/>
          </p:cNvSpPr>
          <p:nvPr>
            <p:ph type="sldNum" sz="quarter" idx="4"/>
          </p:nvPr>
        </p:nvSpPr>
        <p:spPr>
          <a:xfrm>
            <a:off x="6851560" y="4834789"/>
            <a:ext cx="2133600" cy="159616"/>
          </a:xfrm>
          <a:prstGeom prst="rect">
            <a:avLst/>
          </a:prstGeom>
        </p:spPr>
        <p:txBody>
          <a:bodyPr vert="horz" lIns="0" tIns="0" rIns="0" bIns="0" rtlCol="0" anchor="ctr"/>
          <a:lstStyle>
            <a:lvl1pPr algn="r">
              <a:defRPr sz="800">
                <a:solidFill>
                  <a:schemeClr val="tx1"/>
                </a:solidFill>
              </a:defRPr>
            </a:lvl1pPr>
          </a:lstStyle>
          <a:p>
            <a:fld id="{28385D78-4187-AD4C-B928-A8579EE9A756}" type="slidenum">
              <a:rPr lang="nb-NO" smtClean="0"/>
              <a:pPr/>
              <a:t>‹#›</a:t>
            </a:fld>
            <a:endParaRPr lang="nb-NO" dirty="0"/>
          </a:p>
        </p:txBody>
      </p:sp>
      <p:pic>
        <p:nvPicPr>
          <p:cNvPr id="8" name="Picture 8"/>
          <p:cNvPicPr>
            <a:picLocks noChangeAspect="1"/>
          </p:cNvPicPr>
          <p:nvPr userDrawn="1"/>
        </p:nvPicPr>
        <p:blipFill>
          <a:blip r:embed="rId24"/>
          <a:stretch>
            <a:fillRect/>
          </a:stretch>
        </p:blipFill>
        <p:spPr>
          <a:xfrm>
            <a:off x="24167" y="4686710"/>
            <a:ext cx="1426504" cy="454152"/>
          </a:xfrm>
          <a:prstGeom prst="rect">
            <a:avLst/>
          </a:prstGeom>
        </p:spPr>
      </p:pic>
    </p:spTree>
    <p:extLst>
      <p:ext uri="{BB962C8B-B14F-4D97-AF65-F5344CB8AC3E}">
        <p14:creationId xmlns:p14="http://schemas.microsoft.com/office/powerpoint/2010/main" val="133482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57" r:id="rId4"/>
    <p:sldLayoutId id="2147483658" r:id="rId5"/>
    <p:sldLayoutId id="2147483659" r:id="rId6"/>
    <p:sldLayoutId id="2147483660" r:id="rId7"/>
    <p:sldLayoutId id="2147483656" r:id="rId8"/>
    <p:sldLayoutId id="2147483651" r:id="rId9"/>
    <p:sldLayoutId id="2147483652" r:id="rId10"/>
    <p:sldLayoutId id="2147483653" r:id="rId11"/>
    <p:sldLayoutId id="2147483654" r:id="rId12"/>
    <p:sldLayoutId id="2147483655" r:id="rId13"/>
    <p:sldLayoutId id="2147483662" r:id="rId14"/>
    <p:sldLayoutId id="2147483661" r:id="rId15"/>
    <p:sldLayoutId id="2147483668" r:id="rId16"/>
    <p:sldLayoutId id="2147483663" r:id="rId17"/>
    <p:sldLayoutId id="2147483664" r:id="rId18"/>
    <p:sldLayoutId id="2147483665" r:id="rId19"/>
    <p:sldLayoutId id="2147483666" r:id="rId20"/>
    <p:sldLayoutId id="2147483667" r:id="rId21"/>
    <p:sldLayoutId id="2147483670" r:id="rId22"/>
  </p:sldLayoutIdLst>
  <p:hf sldNum="0" hdr="0" dt="0"/>
  <p:txStyles>
    <p:titleStyle>
      <a:lvl1pPr algn="l" defTabSz="457200" rtl="0" eaLnBrk="1" latinLnBrk="0" hangingPunct="1">
        <a:spcBef>
          <a:spcPct val="0"/>
        </a:spcBef>
        <a:buNone/>
        <a:defRPr sz="2400" b="1" kern="1200">
          <a:solidFill>
            <a:schemeClr val="tx1"/>
          </a:solidFill>
          <a:latin typeface="Times New Roman"/>
          <a:ea typeface="+mj-ea"/>
          <a:cs typeface="Times New Roman"/>
        </a:defRPr>
      </a:lvl1pPr>
    </p:titleStyle>
    <p:bodyStyle>
      <a:lvl1pPr marL="176213" indent="-176213" algn="l" defTabSz="457200" rtl="0" eaLnBrk="1" latinLnBrk="0" hangingPunct="1">
        <a:spcBef>
          <a:spcPct val="20000"/>
        </a:spcBef>
        <a:buFont typeface="Arial"/>
        <a:buChar char="•"/>
        <a:defRPr sz="1600" kern="1200">
          <a:solidFill>
            <a:schemeClr val="tx1"/>
          </a:solidFill>
          <a:latin typeface="Calibri Light"/>
          <a:ea typeface="+mn-ea"/>
          <a:cs typeface="Calibri Light"/>
        </a:defRPr>
      </a:lvl1pPr>
      <a:lvl2pPr marL="452438" indent="-207963" algn="l" defTabSz="450850" rtl="0" eaLnBrk="1" latinLnBrk="0" hangingPunct="1">
        <a:spcBef>
          <a:spcPct val="20000"/>
        </a:spcBef>
        <a:buFont typeface="Arial"/>
        <a:buChar char="–"/>
        <a:defRPr sz="1600" kern="1200">
          <a:solidFill>
            <a:schemeClr val="tx1"/>
          </a:solidFill>
          <a:latin typeface="Calibri Light"/>
          <a:ea typeface="+mn-ea"/>
          <a:cs typeface="Calibri Light"/>
        </a:defRPr>
      </a:lvl2pPr>
      <a:lvl3pPr marL="627063" indent="-158750" algn="l" defTabSz="627063" rtl="0" eaLnBrk="1" latinLnBrk="0" hangingPunct="1">
        <a:spcBef>
          <a:spcPct val="20000"/>
        </a:spcBef>
        <a:buFont typeface="Arial"/>
        <a:buChar char="•"/>
        <a:defRPr sz="1600" kern="1200">
          <a:solidFill>
            <a:schemeClr val="tx1"/>
          </a:solidFill>
          <a:latin typeface="Calibri Light"/>
          <a:ea typeface="+mn-ea"/>
          <a:cs typeface="Calibri Light"/>
        </a:defRPr>
      </a:lvl3pPr>
      <a:lvl4pPr marL="804863" indent="-161925" algn="l" defTabSz="457200" rtl="0" eaLnBrk="1" latinLnBrk="0" hangingPunct="1">
        <a:spcBef>
          <a:spcPct val="20000"/>
        </a:spcBef>
        <a:buFont typeface="Arial"/>
        <a:buChar char="–"/>
        <a:defRPr sz="1600" kern="1200">
          <a:solidFill>
            <a:schemeClr val="tx1"/>
          </a:solidFill>
          <a:latin typeface="Calibri Light"/>
          <a:ea typeface="+mn-ea"/>
          <a:cs typeface="Calibri Light"/>
        </a:defRPr>
      </a:lvl4pPr>
      <a:lvl5pPr marL="987425" indent="-174625" algn="l" defTabSz="457200" rtl="0" eaLnBrk="1" latinLnBrk="0" hangingPunct="1">
        <a:spcBef>
          <a:spcPct val="20000"/>
        </a:spcBef>
        <a:buFont typeface="Arial"/>
        <a:buChar char="»"/>
        <a:defRPr sz="160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t.Borg@usn.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Trude.Goril.Klevan@usn.no"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rage.bibsys.no/xmlui/browse?value=Sj%C3%A5fjell,%20Tommy%20Lunde&amp;type=author" TargetMode="External"/><Relationship Id="rId2" Type="http://schemas.openxmlformats.org/officeDocument/2006/relationships/hyperlink" Target="https://brage.bibsys.no/xmlui/browse?value=Borg,%20Marit&amp;type=author"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brage.bibsys.no/xmlui/browse?value=Bj%C3%B8rlykhaug,%20Knut%20Ivar&amp;type=author" TargetMode="External"/><Relationship Id="rId4" Type="http://schemas.openxmlformats.org/officeDocument/2006/relationships/hyperlink" Target="https://brage.bibsys.no/xmlui/browse?value=Ogundipe,%20Esther&amp;type=auth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Bengt.karlsson@usn.n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Jacobson%20N%5bAuthor%5d&amp;cauthor=true&amp;cauthor_uid=22812608" TargetMode="External"/><Relationship Id="rId2" Type="http://schemas.openxmlformats.org/officeDocument/2006/relationships/hyperlink" Target="https://www.ncbi.nlm.nih.gov/pubmed/22812608" TargetMode="External"/><Relationship Id="rId1" Type="http://schemas.openxmlformats.org/officeDocument/2006/relationships/slideLayout" Target="../slideLayouts/slideLayout2.xml"/><Relationship Id="rId5" Type="http://schemas.openxmlformats.org/officeDocument/2006/relationships/hyperlink" Target="https://www.ncbi.nlm.nih.gov/pubmed/?term=Dewa%20CS%5bAuthor%5d&amp;cauthor=true&amp;cauthor_uid=22812608" TargetMode="External"/><Relationship Id="rId4" Type="http://schemas.openxmlformats.org/officeDocument/2006/relationships/hyperlink" Target="https://www.ncbi.nlm.nih.gov/pubmed/?term=Trojanowski%20L%5bAuthor%5d&amp;cauthor=true&amp;cauthor_uid=2281260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85010" y="2107407"/>
            <a:ext cx="3237009" cy="1163836"/>
          </a:xfrm>
        </p:spPr>
        <p:txBody>
          <a:bodyPr>
            <a:normAutofit/>
          </a:bodyPr>
          <a:lstStyle/>
          <a:p>
            <a:pPr algn="ctr"/>
            <a:r>
              <a:rPr lang="nb-NO" dirty="0"/>
              <a:t>Peer Support </a:t>
            </a:r>
            <a:r>
              <a:rPr lang="nb-NO" dirty="0" err="1"/>
              <a:t>Work</a:t>
            </a:r>
            <a:r>
              <a:rPr lang="nb-NO" dirty="0"/>
              <a:t>-</a:t>
            </a:r>
            <a:br>
              <a:rPr lang="nb-NO" dirty="0"/>
            </a:br>
            <a:r>
              <a:rPr lang="nb-NO" dirty="0" err="1"/>
              <a:t>potentials</a:t>
            </a:r>
            <a:r>
              <a:rPr lang="nb-NO" dirty="0"/>
              <a:t> and </a:t>
            </a:r>
            <a:r>
              <a:rPr lang="nb-NO" dirty="0" err="1"/>
              <a:t>pitfalls</a:t>
            </a:r>
            <a:r>
              <a:rPr lang="nb-NO" dirty="0"/>
              <a:t> </a:t>
            </a:r>
          </a:p>
        </p:txBody>
      </p:sp>
      <p:sp>
        <p:nvSpPr>
          <p:cNvPr id="7" name="Subtitle 6"/>
          <p:cNvSpPr>
            <a:spLocks noGrp="1"/>
          </p:cNvSpPr>
          <p:nvPr>
            <p:ph type="subTitle" idx="1"/>
          </p:nvPr>
        </p:nvSpPr>
        <p:spPr>
          <a:xfrm>
            <a:off x="497288" y="3764161"/>
            <a:ext cx="4316012" cy="865896"/>
          </a:xfrm>
        </p:spPr>
        <p:txBody>
          <a:bodyPr>
            <a:normAutofit lnSpcReduction="10000"/>
          </a:bodyPr>
          <a:lstStyle/>
          <a:p>
            <a:r>
              <a:rPr lang="nb-NO" b="1" dirty="0">
                <a:cs typeface="Calibri"/>
              </a:rPr>
              <a:t>Bengt Karlsson &amp; Marit Borg  </a:t>
            </a:r>
          </a:p>
          <a:p>
            <a:r>
              <a:rPr lang="nb-NO" b="1" i="1" dirty="0">
                <a:cs typeface="Calibri"/>
              </a:rPr>
              <a:t>Center for Mental Health and </a:t>
            </a:r>
            <a:r>
              <a:rPr lang="nb-NO" b="1" i="1" dirty="0" err="1">
                <a:cs typeface="Calibri"/>
              </a:rPr>
              <a:t>Substance</a:t>
            </a:r>
            <a:r>
              <a:rPr lang="nb-NO" b="1" i="1" dirty="0">
                <a:cs typeface="Calibri"/>
              </a:rPr>
              <a:t> </a:t>
            </a:r>
            <a:r>
              <a:rPr lang="nb-NO" b="1" i="1" dirty="0" err="1">
                <a:cs typeface="Calibri"/>
              </a:rPr>
              <a:t>Abuse</a:t>
            </a:r>
            <a:endParaRPr lang="nb-NO" b="1" i="1" dirty="0">
              <a:cs typeface="Calibri"/>
            </a:endParaRPr>
          </a:p>
          <a:p>
            <a:r>
              <a:rPr lang="nn-NO" b="1" i="1" dirty="0" err="1"/>
              <a:t>Faculty</a:t>
            </a:r>
            <a:r>
              <a:rPr lang="nn-NO" b="1" i="1" dirty="0"/>
              <a:t> of Health and Social Sciences</a:t>
            </a:r>
          </a:p>
          <a:p>
            <a:r>
              <a:rPr lang="nn-NO" b="1" i="1" dirty="0"/>
              <a:t>Department of Health, Social and </a:t>
            </a:r>
            <a:r>
              <a:rPr lang="nn-NO" b="1" i="1" dirty="0" err="1"/>
              <a:t>Welfare</a:t>
            </a:r>
            <a:r>
              <a:rPr lang="nn-NO" b="1" i="1" dirty="0"/>
              <a:t> Studies</a:t>
            </a:r>
          </a:p>
          <a:p>
            <a:r>
              <a:rPr lang="nn-NO" b="1" i="1" dirty="0">
                <a:hlinkClick r:id="rId3"/>
              </a:rPr>
              <a:t>Marit.Borg@usn.no</a:t>
            </a:r>
            <a:r>
              <a:rPr lang="nn-NO" b="1" i="1" dirty="0"/>
              <a:t>   </a:t>
            </a:r>
            <a:r>
              <a:rPr lang="nn-NO" b="1" i="1" dirty="0">
                <a:hlinkClick r:id="rId4"/>
              </a:rPr>
              <a:t>Trude.Goril.Klevan@usn.no</a:t>
            </a:r>
            <a:endParaRPr lang="nn-NO" b="1" i="1" dirty="0"/>
          </a:p>
          <a:p>
            <a:endParaRPr lang="nb-NO" b="1" i="1" dirty="0"/>
          </a:p>
        </p:txBody>
      </p:sp>
      <p:pic>
        <p:nvPicPr>
          <p:cNvPr id="10" name="Picture Placeholder 9" descr="offset_234400.jpg"/>
          <p:cNvPicPr>
            <a:picLocks noGrp="1" noChangeAspect="1"/>
          </p:cNvPicPr>
          <p:nvPr>
            <p:ph type="pic" sz="quarter" idx="13"/>
          </p:nvPr>
        </p:nvPicPr>
        <p:blipFill>
          <a:blip r:embed="rId5" cstate="print">
            <a:extLst>
              <a:ext uri="{28A0092B-C50C-407E-A947-70E740481C1C}">
                <a14:useLocalDpi xmlns:a14="http://schemas.microsoft.com/office/drawing/2010/main"/>
              </a:ext>
            </a:extLst>
          </a:blip>
          <a:srcRect/>
          <a:stretch>
            <a:fillRect/>
          </a:stretch>
        </p:blipFill>
        <p:spPr/>
      </p:pic>
      <p:pic>
        <p:nvPicPr>
          <p:cNvPr id="5" name="Picture 4" descr="DMonster-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3888" y="2600325"/>
            <a:ext cx="1152525" cy="1152525"/>
          </a:xfrm>
          <a:prstGeom prst="rect">
            <a:avLst/>
          </a:prstGeom>
        </p:spPr>
      </p:pic>
      <p:sp>
        <p:nvSpPr>
          <p:cNvPr id="3" name="Footer Placeholder 2"/>
          <p:cNvSpPr>
            <a:spLocks noGrp="1"/>
          </p:cNvSpPr>
          <p:nvPr>
            <p:ph type="ftr" sz="quarter" idx="11"/>
          </p:nvPr>
        </p:nvSpPr>
        <p:spPr/>
        <p:txBody>
          <a:bodyPr/>
          <a:lstStyle/>
          <a:p>
            <a:r>
              <a:rPr lang="nb-NO"/>
              <a:t>PeerSupportWork_Prague2019</a:t>
            </a:r>
            <a:endParaRPr lang="nb-NO" dirty="0"/>
          </a:p>
        </p:txBody>
      </p:sp>
    </p:spTree>
    <p:extLst>
      <p:ext uri="{BB962C8B-B14F-4D97-AF65-F5344CB8AC3E}">
        <p14:creationId xmlns:p14="http://schemas.microsoft.com/office/powerpoint/2010/main" val="68368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Recovery</a:t>
            </a:r>
            <a:r>
              <a:rPr lang="nb-NO" dirty="0"/>
              <a:t> </a:t>
            </a:r>
            <a:r>
              <a:rPr lang="nb-NO" dirty="0" err="1"/>
              <a:t>Orientation</a:t>
            </a:r>
            <a:r>
              <a:rPr lang="nb-NO" dirty="0"/>
              <a:t> and Peer Support </a:t>
            </a:r>
            <a:r>
              <a:rPr lang="nb-NO" dirty="0" err="1"/>
              <a:t>Work</a:t>
            </a:r>
            <a:r>
              <a:rPr lang="nb-NO" dirty="0"/>
              <a:t> in  Norway</a:t>
            </a:r>
            <a:endParaRPr lang="en-GB" dirty="0"/>
          </a:p>
        </p:txBody>
      </p:sp>
      <p:sp>
        <p:nvSpPr>
          <p:cNvPr id="3" name="Content Placeholder 2"/>
          <p:cNvSpPr>
            <a:spLocks noGrp="1"/>
          </p:cNvSpPr>
          <p:nvPr>
            <p:ph idx="1"/>
          </p:nvPr>
        </p:nvSpPr>
        <p:spPr/>
        <p:txBody>
          <a:bodyPr/>
          <a:lstStyle/>
          <a:p>
            <a:pPr marL="257175" indent="-257175">
              <a:buFont typeface="Arial" panose="020B0604020202020204" pitchFamily="34" charset="0"/>
              <a:buChar char="•"/>
            </a:pPr>
            <a:r>
              <a:rPr lang="en-US" sz="2100" dirty="0">
                <a:latin typeface="Arial" panose="020B0604020202020204" pitchFamily="34" charset="0"/>
                <a:cs typeface="Arial" panose="020B0604020202020204" pitchFamily="34" charset="0"/>
              </a:rPr>
              <a:t>Great interest: particularly in community services, education, service-user organizations, national competence </a:t>
            </a:r>
            <a:r>
              <a:rPr lang="en-US" sz="2100" dirty="0" err="1">
                <a:latin typeface="Arial" panose="020B0604020202020204" pitchFamily="34" charset="0"/>
                <a:cs typeface="Arial" panose="020B0604020202020204" pitchFamily="34" charset="0"/>
              </a:rPr>
              <a:t>centres</a:t>
            </a:r>
            <a:r>
              <a:rPr lang="en-US" sz="2100" dirty="0">
                <a:latin typeface="Arial" panose="020B0604020202020204" pitchFamily="34" charset="0"/>
                <a:cs typeface="Arial" panose="020B0604020202020204" pitchFamily="34" charset="0"/>
              </a:rPr>
              <a:t>, research</a:t>
            </a:r>
          </a:p>
          <a:p>
            <a:pPr marL="257175" indent="-257175">
              <a:buFont typeface="Arial" panose="020B0604020202020204" pitchFamily="34" charset="0"/>
              <a:buChar char="•"/>
            </a:pPr>
            <a:r>
              <a:rPr lang="en-US" sz="2100" dirty="0">
                <a:latin typeface="Arial" panose="020B0604020202020204" pitchFamily="34" charset="0"/>
                <a:cs typeface="Arial" panose="020B0604020202020204" pitchFamily="34" charset="0"/>
              </a:rPr>
              <a:t>Fits well with international and national policies</a:t>
            </a:r>
          </a:p>
          <a:p>
            <a:pPr marL="257175" indent="-257175">
              <a:buFont typeface="Arial" panose="020B0604020202020204" pitchFamily="34" charset="0"/>
              <a:buChar char="•"/>
            </a:pPr>
            <a:r>
              <a:rPr lang="en-US" sz="2100" dirty="0">
                <a:latin typeface="Arial" panose="020B0604020202020204" pitchFamily="34" charset="0"/>
                <a:cs typeface="Arial" panose="020B0604020202020204" pitchFamily="34" charset="0"/>
              </a:rPr>
              <a:t>Many-facetted: promising examples of helpful help; b) tokenism and symbolic practices; c) PSW is not always helpful; d) PSW insecure jobs ( temporary jobs, low wages, lived experience not valued )</a:t>
            </a:r>
          </a:p>
          <a:p>
            <a:pPr marL="257175" indent="-257175">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algn="ctr"/>
            <a:r>
              <a:rPr lang="en-US"/>
              <a:t>PeerSupportWork_Prague2019</a:t>
            </a:r>
            <a:endParaRPr lang="nb-NO" dirty="0"/>
          </a:p>
        </p:txBody>
      </p:sp>
    </p:spTree>
    <p:extLst>
      <p:ext uri="{BB962C8B-B14F-4D97-AF65-F5344CB8AC3E}">
        <p14:creationId xmlns:p14="http://schemas.microsoft.com/office/powerpoint/2010/main" val="293850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nb-NO" sz="1200" dirty="0"/>
            </a:br>
            <a:br>
              <a:rPr lang="nb-NO" sz="1200" dirty="0"/>
            </a:br>
            <a:br>
              <a:rPr lang="nb-NO" sz="1200" dirty="0"/>
            </a:br>
            <a:br>
              <a:rPr lang="nb-NO" sz="1200" dirty="0"/>
            </a:br>
            <a:r>
              <a:rPr lang="nb-NO" sz="1350" dirty="0"/>
              <a:t>Service-</a:t>
            </a:r>
            <a:r>
              <a:rPr lang="nb-NO" sz="1350" dirty="0" err="1"/>
              <a:t>users</a:t>
            </a:r>
            <a:r>
              <a:rPr lang="nb-NO" sz="1350" dirty="0"/>
              <a:t> </a:t>
            </a:r>
            <a:r>
              <a:rPr lang="nb-NO" sz="1350" dirty="0" err="1"/>
              <a:t>experiences</a:t>
            </a:r>
            <a:r>
              <a:rPr lang="nb-NO" sz="1350" dirty="0"/>
              <a:t> </a:t>
            </a:r>
            <a:r>
              <a:rPr lang="nb-NO" sz="1350" dirty="0" err="1"/>
              <a:t>with</a:t>
            </a:r>
            <a:r>
              <a:rPr lang="nb-NO" sz="1350" dirty="0"/>
              <a:t> </a:t>
            </a:r>
            <a:r>
              <a:rPr lang="nb-NO" sz="1350" dirty="0" err="1"/>
              <a:t>help</a:t>
            </a:r>
            <a:r>
              <a:rPr lang="nb-NO" sz="1350" dirty="0"/>
              <a:t> and support from peer support </a:t>
            </a:r>
            <a:r>
              <a:rPr lang="nb-NO" sz="1350" dirty="0" err="1"/>
              <a:t>workers</a:t>
            </a:r>
            <a:r>
              <a:rPr lang="nb-NO" sz="1350" dirty="0"/>
              <a:t> in mental health and </a:t>
            </a:r>
            <a:r>
              <a:rPr lang="nb-NO" sz="1350" dirty="0" err="1"/>
              <a:t>substance</a:t>
            </a:r>
            <a:r>
              <a:rPr lang="nb-NO" sz="1350" dirty="0"/>
              <a:t> </a:t>
            </a:r>
            <a:r>
              <a:rPr lang="nb-NO" sz="1350" dirty="0" err="1"/>
              <a:t>abuse</a:t>
            </a:r>
            <a:r>
              <a:rPr lang="nb-NO" sz="1350" dirty="0"/>
              <a:t> services</a:t>
            </a:r>
            <a:br>
              <a:rPr lang="nb-NO" sz="1200" dirty="0"/>
            </a:br>
            <a:br>
              <a:rPr lang="nb-NO" sz="1200" dirty="0"/>
            </a:br>
            <a:r>
              <a:rPr lang="nb-NO" sz="900" i="1" dirty="0">
                <a:hlinkClick r:id="rId2"/>
              </a:rPr>
              <a:t>Borg, Marit</a:t>
            </a:r>
            <a:r>
              <a:rPr lang="nb-NO" sz="900" i="1" dirty="0"/>
              <a:t>; </a:t>
            </a:r>
            <a:r>
              <a:rPr lang="nb-NO" sz="900" i="1" dirty="0">
                <a:hlinkClick r:id="rId3"/>
              </a:rPr>
              <a:t>Sjåfjell, Tommy Lunde</a:t>
            </a:r>
            <a:r>
              <a:rPr lang="nb-NO" sz="900" i="1" dirty="0"/>
              <a:t>; </a:t>
            </a:r>
            <a:r>
              <a:rPr lang="nb-NO" sz="900" i="1" dirty="0">
                <a:hlinkClick r:id="rId4"/>
              </a:rPr>
              <a:t>Ogundipe, Esther</a:t>
            </a:r>
            <a:r>
              <a:rPr lang="nb-NO" sz="900" i="1" dirty="0"/>
              <a:t>; </a:t>
            </a:r>
            <a:r>
              <a:rPr lang="nb-NO" sz="900" i="1" dirty="0">
                <a:hlinkClick r:id="rId5"/>
              </a:rPr>
              <a:t>Bjørlykhaug, Knut Ivar</a:t>
            </a:r>
            <a:r>
              <a:rPr lang="nb-NO" sz="900" i="1" dirty="0"/>
              <a:t> </a:t>
            </a:r>
            <a:br>
              <a:rPr lang="nb-NO" sz="900" i="1" dirty="0"/>
            </a:br>
            <a:br>
              <a:rPr lang="nb-NO" sz="900" i="1" dirty="0"/>
            </a:br>
            <a:r>
              <a:rPr lang="nb-NO" sz="900" b="0" i="1" dirty="0"/>
              <a:t>https://brage.bibsys.no/xmlui/handle/11250/191431</a:t>
            </a:r>
            <a:endParaRPr lang="nb-NO" sz="900" i="1" dirty="0"/>
          </a:p>
        </p:txBody>
      </p:sp>
      <p:pic>
        <p:nvPicPr>
          <p:cNvPr id="8" name="Content Placeholder 5"/>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840530" y="1839516"/>
            <a:ext cx="1509377" cy="2137172"/>
          </a:xfrm>
        </p:spPr>
      </p:pic>
      <p:sp>
        <p:nvSpPr>
          <p:cNvPr id="9" name="Footer Placeholder 8"/>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123827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0778" y="1339799"/>
            <a:ext cx="3070273" cy="267197"/>
          </a:xfrm>
        </p:spPr>
        <p:txBody>
          <a:bodyPr>
            <a:normAutofit fontScale="90000"/>
          </a:bodyPr>
          <a:lstStyle/>
          <a:p>
            <a:r>
              <a:rPr lang="nn-NO" sz="1800" dirty="0">
                <a:latin typeface="Times New Roman" panose="02020603050405020304" pitchFamily="18" charset="0"/>
                <a:cs typeface="Times New Roman" panose="02020603050405020304" pitchFamily="18" charset="0"/>
              </a:rPr>
              <a:t>Persons </a:t>
            </a:r>
            <a:r>
              <a:rPr lang="nn-NO" sz="1800" dirty="0" err="1">
                <a:latin typeface="Times New Roman" panose="02020603050405020304" pitchFamily="18" charset="0"/>
                <a:cs typeface="Times New Roman" panose="02020603050405020304" pitchFamily="18" charset="0"/>
              </a:rPr>
              <a:t>experiences</a:t>
            </a:r>
            <a:r>
              <a:rPr lang="nn-NO" sz="1800" dirty="0">
                <a:latin typeface="Times New Roman" panose="02020603050405020304" pitchFamily="18" charset="0"/>
                <a:cs typeface="Times New Roman" panose="02020603050405020304" pitchFamily="18" charset="0"/>
              </a:rPr>
              <a:t> of </a:t>
            </a:r>
            <a:r>
              <a:rPr lang="nn-NO" sz="1800" dirty="0" err="1">
                <a:latin typeface="Times New Roman" panose="02020603050405020304" pitchFamily="18" charset="0"/>
                <a:cs typeface="Times New Roman" panose="02020603050405020304" pitchFamily="18" charset="0"/>
              </a:rPr>
              <a:t>help</a:t>
            </a:r>
            <a:r>
              <a:rPr lang="nn-NO" sz="1800" dirty="0">
                <a:latin typeface="Times New Roman" panose="02020603050405020304" pitchFamily="18" charset="0"/>
                <a:cs typeface="Times New Roman" panose="02020603050405020304" pitchFamily="18" charset="0"/>
              </a:rPr>
              <a:t> and </a:t>
            </a:r>
            <a:r>
              <a:rPr lang="nn-NO" sz="1800" dirty="0" err="1">
                <a:latin typeface="Times New Roman" panose="02020603050405020304" pitchFamily="18" charset="0"/>
                <a:cs typeface="Times New Roman" panose="02020603050405020304" pitchFamily="18" charset="0"/>
              </a:rPr>
              <a:t>support</a:t>
            </a:r>
            <a:r>
              <a:rPr lang="nn-NO" sz="1800" dirty="0">
                <a:latin typeface="Times New Roman" panose="02020603050405020304" pitchFamily="18" charset="0"/>
                <a:cs typeface="Times New Roman" panose="02020603050405020304" pitchFamily="18" charset="0"/>
              </a:rPr>
              <a:t>  from PSW</a:t>
            </a:r>
            <a:br>
              <a:rPr lang="nn-NO" sz="1800" dirty="0">
                <a:latin typeface="Times New Roman" panose="02020603050405020304" pitchFamily="18" charset="0"/>
                <a:cs typeface="Times New Roman" panose="02020603050405020304" pitchFamily="18" charset="0"/>
              </a:rPr>
            </a:br>
            <a:endParaRPr lang="nn-NO" sz="1650" dirty="0"/>
          </a:p>
        </p:txBody>
      </p:sp>
      <p:sp>
        <p:nvSpPr>
          <p:cNvPr id="3" name="Plassholder for innhold 2"/>
          <p:cNvSpPr>
            <a:spLocks noGrp="1"/>
          </p:cNvSpPr>
          <p:nvPr>
            <p:ph idx="1"/>
          </p:nvPr>
        </p:nvSpPr>
        <p:spPr>
          <a:xfrm>
            <a:off x="580571" y="1739519"/>
            <a:ext cx="4535715" cy="2454093"/>
          </a:xfrm>
        </p:spPr>
        <p:txBody>
          <a:bodyPr>
            <a:normAutofit/>
          </a:bodyPr>
          <a:lstStyle/>
          <a:p>
            <a:r>
              <a:rPr lang="en-US" sz="1500" dirty="0">
                <a:latin typeface="Times New Roman" panose="02020603050405020304" pitchFamily="18" charset="0"/>
                <a:cs typeface="Times New Roman" panose="02020603050405020304" pitchFamily="18" charset="0"/>
              </a:rPr>
              <a:t>In which ways did they experience help and support</a:t>
            </a:r>
          </a:p>
          <a:p>
            <a:r>
              <a:rPr lang="en-US" sz="1500" dirty="0">
                <a:latin typeface="Times New Roman" panose="02020603050405020304" pitchFamily="18" charset="0"/>
                <a:cs typeface="Times New Roman" panose="02020603050405020304" pitchFamily="18" charset="0"/>
              </a:rPr>
              <a:t>Did the PSW support their recovery?</a:t>
            </a:r>
          </a:p>
          <a:p>
            <a:r>
              <a:rPr lang="en-US" sz="1500" dirty="0">
                <a:latin typeface="Times New Roman" panose="02020603050405020304" pitchFamily="18" charset="0"/>
                <a:cs typeface="Times New Roman" panose="02020603050405020304" pitchFamily="18" charset="0"/>
              </a:rPr>
              <a:t>In which ways were the PSWs not helpful?</a:t>
            </a:r>
          </a:p>
          <a:p>
            <a:r>
              <a:rPr lang="en-US" sz="1500" dirty="0">
                <a:latin typeface="Times New Roman" panose="02020603050405020304" pitchFamily="18" charset="0"/>
                <a:cs typeface="Times New Roman" panose="02020603050405020304" pitchFamily="18" charset="0"/>
              </a:rPr>
              <a:t>Are there differences in being helped and supported by PSWs &amp; professionals? How?</a:t>
            </a:r>
          </a:p>
          <a:p>
            <a:endParaRPr lang="en-US" sz="15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450" y="745078"/>
            <a:ext cx="2889521" cy="3547469"/>
          </a:xfrm>
          <a:prstGeom prst="rect">
            <a:avLst/>
          </a:prstGeom>
        </p:spPr>
      </p:pic>
      <p:sp>
        <p:nvSpPr>
          <p:cNvPr id="4" name="Footer Placeholder 3"/>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371284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18485" y="1172328"/>
            <a:ext cx="5971385" cy="642938"/>
          </a:xfrm>
        </p:spPr>
        <p:txBody>
          <a:bodyPr>
            <a:normAutofit/>
          </a:bodyPr>
          <a:lstStyle/>
          <a:p>
            <a:r>
              <a:rPr lang="nb-NO" sz="1650" dirty="0"/>
              <a:t>User-</a:t>
            </a:r>
            <a:r>
              <a:rPr lang="nb-NO" sz="1650" dirty="0" err="1"/>
              <a:t>involved</a:t>
            </a:r>
            <a:r>
              <a:rPr lang="nb-NO" sz="1650" dirty="0"/>
              <a:t> </a:t>
            </a:r>
            <a:r>
              <a:rPr lang="nb-NO" sz="1650" dirty="0" err="1"/>
              <a:t>collaborative</a:t>
            </a:r>
            <a:r>
              <a:rPr lang="nb-NO" sz="1650" dirty="0"/>
              <a:t> </a:t>
            </a:r>
            <a:r>
              <a:rPr lang="nb-NO" sz="1650" dirty="0" err="1"/>
              <a:t>researchproject</a:t>
            </a:r>
            <a:endParaRPr lang="nb-NO" sz="1650" dirty="0"/>
          </a:p>
        </p:txBody>
      </p:sp>
      <p:sp>
        <p:nvSpPr>
          <p:cNvPr id="7" name="Content Placeholder 2"/>
          <p:cNvSpPr txBox="1">
            <a:spLocks/>
          </p:cNvSpPr>
          <p:nvPr/>
        </p:nvSpPr>
        <p:spPr>
          <a:xfrm>
            <a:off x="1341217" y="1747171"/>
            <a:ext cx="6895258" cy="3087618"/>
          </a:xfrm>
          <a:prstGeom prst="rect">
            <a:avLst/>
          </a:prstGeom>
        </p:spPr>
        <p:txBody>
          <a:bodyPr vert="horz" lIns="68580" tIns="0" rIns="68580" bIns="0" rtlCol="0">
            <a:normAutofit fontScale="47500" lnSpcReduction="20000"/>
          </a:bodyPr>
          <a:lstStyle>
            <a:lvl1pPr marL="176213" indent="-176213" algn="l" defTabSz="457200" rtl="0" eaLnBrk="1" latinLnBrk="0" hangingPunct="1">
              <a:spcBef>
                <a:spcPct val="20000"/>
              </a:spcBef>
              <a:buFont typeface="Arial"/>
              <a:buChar char="•"/>
              <a:defRPr sz="1600" kern="1200">
                <a:solidFill>
                  <a:schemeClr val="tx1"/>
                </a:solidFill>
                <a:latin typeface="Calibri Light"/>
                <a:ea typeface="+mn-ea"/>
                <a:cs typeface="Calibri Light"/>
              </a:defRPr>
            </a:lvl1pPr>
            <a:lvl2pPr marL="452438" indent="-207963" algn="l" defTabSz="450850" rtl="0" eaLnBrk="1" latinLnBrk="0" hangingPunct="1">
              <a:spcBef>
                <a:spcPct val="20000"/>
              </a:spcBef>
              <a:buFont typeface="Arial"/>
              <a:buChar char="–"/>
              <a:defRPr sz="1600" kern="1200">
                <a:solidFill>
                  <a:schemeClr val="tx1"/>
                </a:solidFill>
                <a:latin typeface="Calibri Light"/>
                <a:ea typeface="+mn-ea"/>
                <a:cs typeface="Calibri Light"/>
              </a:defRPr>
            </a:lvl2pPr>
            <a:lvl3pPr marL="627063" indent="-158750" algn="l" defTabSz="627063" rtl="0" eaLnBrk="1" latinLnBrk="0" hangingPunct="1">
              <a:spcBef>
                <a:spcPct val="20000"/>
              </a:spcBef>
              <a:buFont typeface="Arial"/>
              <a:buChar char="•"/>
              <a:defRPr sz="1600" kern="1200">
                <a:solidFill>
                  <a:schemeClr val="tx1"/>
                </a:solidFill>
                <a:latin typeface="Calibri Light"/>
                <a:ea typeface="+mn-ea"/>
                <a:cs typeface="Calibri Light"/>
              </a:defRPr>
            </a:lvl3pPr>
            <a:lvl4pPr marL="804863" indent="-161925" algn="l" defTabSz="457200" rtl="0" eaLnBrk="1" latinLnBrk="0" hangingPunct="1">
              <a:spcBef>
                <a:spcPct val="20000"/>
              </a:spcBef>
              <a:buFont typeface="Arial"/>
              <a:buChar char="–"/>
              <a:defRPr sz="1600" kern="1200">
                <a:solidFill>
                  <a:schemeClr val="tx1"/>
                </a:solidFill>
                <a:latin typeface="Calibri Light"/>
                <a:ea typeface="+mn-ea"/>
                <a:cs typeface="Calibri Light"/>
              </a:defRPr>
            </a:lvl4pPr>
            <a:lvl5pPr marL="987425" indent="-174625" algn="l" defTabSz="457200" rtl="0" eaLnBrk="1" latinLnBrk="0" hangingPunct="1">
              <a:spcBef>
                <a:spcPct val="20000"/>
              </a:spcBef>
              <a:buFont typeface="Arial"/>
              <a:buChar char="»"/>
              <a:defRPr sz="160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endParaRPr lang="nb-NO" sz="15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Steering group and competence group</a:t>
            </a: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5 Focus group interviews</a:t>
            </a: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26 persons; 17 w &amp; 9 m.</a:t>
            </a: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Age: 40-66</a:t>
            </a: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Supported in services, user-run places    and 3rd sector ( non-governmental / non profit)</a:t>
            </a:r>
          </a:p>
          <a:p>
            <a:pPr marL="183356" lvl="1" indent="0">
              <a:buNone/>
            </a:pPr>
            <a:endParaRPr lang="en-US" sz="4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Great interest and pride</a:t>
            </a:r>
          </a:p>
          <a:p>
            <a:pPr lvl="1">
              <a:buFont typeface="Arial" panose="020B0604020202020204" pitchFamily="34" charset="0"/>
              <a:buChar char="•"/>
            </a:pPr>
            <a:endParaRPr lang="en-US" sz="4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Thematic analysis</a:t>
            </a:r>
          </a:p>
        </p:txBody>
      </p:sp>
      <p:sp>
        <p:nvSpPr>
          <p:cNvPr id="2" name="Footer Placeholder 1"/>
          <p:cNvSpPr>
            <a:spLocks noGrp="1"/>
          </p:cNvSpPr>
          <p:nvPr>
            <p:ph type="ftr" sz="quarter" idx="11"/>
          </p:nvPr>
        </p:nvSpPr>
        <p:spPr/>
        <p:txBody>
          <a:bodyPr/>
          <a:lstStyle/>
          <a:p>
            <a:r>
              <a:rPr lang="en-US"/>
              <a:t>PeerSupportWork_Prague2019</a:t>
            </a:r>
            <a:endParaRPr lang="nb-NO"/>
          </a:p>
        </p:txBody>
      </p:sp>
      <p:sp>
        <p:nvSpPr>
          <p:cNvPr id="3" name="Rectangle 1"/>
          <p:cNvSpPr>
            <a:spLocks noChangeArrowheads="1"/>
          </p:cNvSpPr>
          <p:nvPr/>
        </p:nvSpPr>
        <p:spPr bwMode="auto">
          <a:xfrm>
            <a:off x="1143000" y="-138499"/>
            <a:ext cx="41011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nb-NO" altLang="nb-NO" sz="1350">
                <a:latin typeface="Arial" panose="020B0604020202020204" pitchFamily="34" charset="0"/>
              </a:rPr>
              <a:t>-governmental and non-profit-making organizations </a:t>
            </a:r>
          </a:p>
        </p:txBody>
      </p:sp>
    </p:spTree>
    <p:extLst>
      <p:ext uri="{BB962C8B-B14F-4D97-AF65-F5344CB8AC3E}">
        <p14:creationId xmlns:p14="http://schemas.microsoft.com/office/powerpoint/2010/main" val="236131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07683" y="2932324"/>
            <a:ext cx="1418039" cy="553998"/>
          </a:xfrm>
          <a:prstGeom prst="rect">
            <a:avLst/>
          </a:prstGeom>
          <a:noFill/>
        </p:spPr>
        <p:txBody>
          <a:bodyPr wrap="square" rtlCol="0">
            <a:spAutoFit/>
          </a:bodyPr>
          <a:lstStyle/>
          <a:p>
            <a:r>
              <a:rPr lang="nb-NO" sz="1500" b="1" dirty="0">
                <a:cs typeface="Times New Roman" panose="02020603050405020304" pitchFamily="18" charset="0"/>
              </a:rPr>
              <a:t>It </a:t>
            </a:r>
            <a:r>
              <a:rPr lang="nb-NO" sz="1500" b="1" dirty="0" err="1">
                <a:cs typeface="Times New Roman" panose="02020603050405020304" pitchFamily="18" charset="0"/>
              </a:rPr>
              <a:t>depends</a:t>
            </a:r>
            <a:r>
              <a:rPr lang="nb-NO" sz="1500" b="1" dirty="0">
                <a:cs typeface="Times New Roman" panose="02020603050405020304" pitchFamily="18" charset="0"/>
              </a:rPr>
              <a:t> </a:t>
            </a:r>
            <a:r>
              <a:rPr lang="nb-NO" sz="1500" b="1" dirty="0" err="1">
                <a:cs typeface="Times New Roman" panose="02020603050405020304" pitchFamily="18" charset="0"/>
              </a:rPr>
              <a:t>on</a:t>
            </a:r>
            <a:r>
              <a:rPr lang="nb-NO" sz="1500" b="1" dirty="0">
                <a:cs typeface="Times New Roman" panose="02020603050405020304" pitchFamily="18" charset="0"/>
              </a:rPr>
              <a:t> </a:t>
            </a:r>
            <a:r>
              <a:rPr lang="nb-NO" sz="1500" b="1" dirty="0" err="1">
                <a:cs typeface="Times New Roman" panose="02020603050405020304" pitchFamily="18" charset="0"/>
              </a:rPr>
              <a:t>the</a:t>
            </a:r>
            <a:r>
              <a:rPr lang="nb-NO" sz="1500" b="1" dirty="0">
                <a:cs typeface="Times New Roman" panose="02020603050405020304" pitchFamily="18" charset="0"/>
              </a:rPr>
              <a:t> person </a:t>
            </a:r>
          </a:p>
        </p:txBody>
      </p:sp>
      <p:sp>
        <p:nvSpPr>
          <p:cNvPr id="21" name="TextBox 20"/>
          <p:cNvSpPr txBox="1"/>
          <p:nvPr/>
        </p:nvSpPr>
        <p:spPr>
          <a:xfrm>
            <a:off x="1728643" y="2943916"/>
            <a:ext cx="1385915" cy="1015663"/>
          </a:xfrm>
          <a:prstGeom prst="rect">
            <a:avLst/>
          </a:prstGeom>
          <a:noFill/>
        </p:spPr>
        <p:txBody>
          <a:bodyPr wrap="square" rtlCol="0">
            <a:spAutoFit/>
          </a:bodyPr>
          <a:lstStyle/>
          <a:p>
            <a:r>
              <a:rPr lang="nb-NO" sz="1500" b="1" dirty="0"/>
              <a:t>I listen more </a:t>
            </a:r>
            <a:r>
              <a:rPr lang="nb-NO" sz="1500" b="1" dirty="0" err="1"/>
              <a:t>carefully</a:t>
            </a:r>
            <a:r>
              <a:rPr lang="nb-NO" sz="1500" b="1" dirty="0"/>
              <a:t> at </a:t>
            </a:r>
            <a:r>
              <a:rPr lang="nb-NO" sz="1500" b="1" dirty="0" err="1"/>
              <a:t>once</a:t>
            </a:r>
            <a:r>
              <a:rPr lang="nb-NO" sz="1500" b="1" dirty="0"/>
              <a:t> </a:t>
            </a:r>
          </a:p>
          <a:p>
            <a:endParaRPr lang="nb-NO" sz="1500" dirty="0">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1758191" y="1581918"/>
            <a:ext cx="1310877" cy="5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04976" y="1598111"/>
            <a:ext cx="131087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58192" y="2927475"/>
            <a:ext cx="1310877" cy="5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603190" y="2933178"/>
            <a:ext cx="131445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itle 7"/>
          <p:cNvSpPr txBox="1">
            <a:spLocks/>
          </p:cNvSpPr>
          <p:nvPr/>
        </p:nvSpPr>
        <p:spPr>
          <a:xfrm>
            <a:off x="1697443" y="1081921"/>
            <a:ext cx="5971385" cy="336023"/>
          </a:xfrm>
          <a:prstGeom prst="rect">
            <a:avLst/>
          </a:prstGeom>
        </p:spPr>
        <p:txBody>
          <a:bodyPr>
            <a:noAutofit/>
          </a:bodyPr>
          <a:lstStyle>
            <a:lvl1pPr algn="l" defTabSz="457200" rtl="0" eaLnBrk="1" latinLnBrk="0" hangingPunct="1">
              <a:spcBef>
                <a:spcPct val="0"/>
              </a:spcBef>
              <a:buNone/>
              <a:defRPr sz="2400" b="1" kern="1200">
                <a:solidFill>
                  <a:schemeClr val="tx1"/>
                </a:solidFill>
                <a:latin typeface="Times New Roman"/>
                <a:ea typeface="+mj-ea"/>
                <a:cs typeface="Times New Roman"/>
              </a:defRPr>
            </a:lvl1pPr>
          </a:lstStyle>
          <a:p>
            <a:r>
              <a:rPr lang="nb-NO" sz="1800" dirty="0" err="1"/>
              <a:t>Findings</a:t>
            </a:r>
            <a:r>
              <a:rPr lang="nb-NO" sz="1800" dirty="0"/>
              <a:t> </a:t>
            </a:r>
            <a:endParaRPr lang="nb-NO" sz="1800" dirty="0">
              <a:solidFill>
                <a:srgbClr val="FF0000"/>
              </a:solidFill>
            </a:endParaRPr>
          </a:p>
        </p:txBody>
      </p:sp>
      <p:cxnSp>
        <p:nvCxnSpPr>
          <p:cNvPr id="28" name="Straight Connector 27"/>
          <p:cNvCxnSpPr/>
          <p:nvPr/>
        </p:nvCxnSpPr>
        <p:spPr>
          <a:xfrm>
            <a:off x="3157497" y="1592754"/>
            <a:ext cx="1310877" cy="5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157498" y="2923803"/>
            <a:ext cx="1310877" cy="535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114558" y="2906467"/>
            <a:ext cx="1385044" cy="1015663"/>
          </a:xfrm>
          <a:prstGeom prst="rect">
            <a:avLst/>
          </a:prstGeom>
        </p:spPr>
        <p:txBody>
          <a:bodyPr wrap="square">
            <a:spAutoFit/>
          </a:bodyPr>
          <a:lstStyle/>
          <a:p>
            <a:r>
              <a:rPr lang="nb-NO" sz="1500" b="1" dirty="0"/>
              <a:t>PSW </a:t>
            </a:r>
            <a:r>
              <a:rPr lang="nb-NO" sz="1500" b="1" dirty="0" err="1"/>
              <a:t>builds</a:t>
            </a:r>
            <a:r>
              <a:rPr lang="nb-NO" sz="1500" b="1" dirty="0"/>
              <a:t> bridges to services and </a:t>
            </a:r>
            <a:r>
              <a:rPr lang="nb-NO" sz="1500" b="1" dirty="0" err="1"/>
              <a:t>community</a:t>
            </a:r>
            <a:endParaRPr lang="nb-NO" sz="1500" b="1" dirty="0"/>
          </a:p>
        </p:txBody>
      </p:sp>
      <p:cxnSp>
        <p:nvCxnSpPr>
          <p:cNvPr id="34" name="Straight Connector 33"/>
          <p:cNvCxnSpPr/>
          <p:nvPr/>
        </p:nvCxnSpPr>
        <p:spPr>
          <a:xfrm>
            <a:off x="6019412" y="1595948"/>
            <a:ext cx="131087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21228" y="2943916"/>
            <a:ext cx="131087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014081" y="2923801"/>
            <a:ext cx="1344770" cy="784830"/>
          </a:xfrm>
          <a:prstGeom prst="rect">
            <a:avLst/>
          </a:prstGeom>
        </p:spPr>
        <p:txBody>
          <a:bodyPr wrap="square">
            <a:spAutoFit/>
          </a:bodyPr>
          <a:lstStyle/>
          <a:p>
            <a:r>
              <a:rPr lang="nb-NO" sz="1500" b="1" dirty="0">
                <a:latin typeface="+mj-lt"/>
                <a:cs typeface="Times New Roman" panose="02020603050405020304" pitchFamily="18" charset="0"/>
              </a:rPr>
              <a:t>A </a:t>
            </a:r>
            <a:r>
              <a:rPr lang="nb-NO" sz="1500" b="1" dirty="0" err="1">
                <a:latin typeface="+mj-lt"/>
                <a:cs typeface="Times New Roman" panose="02020603050405020304" pitchFamily="18" charset="0"/>
              </a:rPr>
              <a:t>place</a:t>
            </a:r>
            <a:r>
              <a:rPr lang="nb-NO" sz="1500" b="1" dirty="0">
                <a:latin typeface="+mj-lt"/>
                <a:cs typeface="Times New Roman" panose="02020603050405020304" pitchFamily="18" charset="0"/>
              </a:rPr>
              <a:t> </a:t>
            </a:r>
            <a:r>
              <a:rPr lang="nb-NO" sz="1500" b="1" dirty="0" err="1">
                <a:latin typeface="+mj-lt"/>
                <a:cs typeface="Times New Roman" panose="02020603050405020304" pitchFamily="18" charset="0"/>
              </a:rPr>
              <a:t>you</a:t>
            </a:r>
            <a:r>
              <a:rPr lang="nb-NO" sz="1500" b="1" dirty="0">
                <a:latin typeface="+mj-lt"/>
                <a:cs typeface="Times New Roman" panose="02020603050405020304" pitchFamily="18" charset="0"/>
              </a:rPr>
              <a:t> </a:t>
            </a:r>
            <a:r>
              <a:rPr lang="nb-NO" sz="1500" b="1" dirty="0" err="1">
                <a:latin typeface="+mj-lt"/>
                <a:cs typeface="Times New Roman" panose="02020603050405020304" pitchFamily="18" charset="0"/>
              </a:rPr>
              <a:t>can</a:t>
            </a:r>
            <a:r>
              <a:rPr lang="nb-NO" sz="1500" b="1" dirty="0">
                <a:latin typeface="+mj-lt"/>
                <a:cs typeface="Times New Roman" panose="02020603050405020304" pitchFamily="18" charset="0"/>
              </a:rPr>
              <a:t> be </a:t>
            </a:r>
            <a:r>
              <a:rPr lang="nb-NO" sz="1500" b="1" dirty="0" err="1">
                <a:latin typeface="+mj-lt"/>
                <a:cs typeface="Times New Roman" panose="02020603050405020304" pitchFamily="18" charset="0"/>
              </a:rPr>
              <a:t>yourself</a:t>
            </a:r>
            <a:endParaRPr lang="nb-NO" sz="15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498" y="1605666"/>
            <a:ext cx="1310877" cy="13275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559" y="1616063"/>
            <a:ext cx="1296295" cy="131141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229" y="1616063"/>
            <a:ext cx="1309061" cy="132785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849" y="1595949"/>
            <a:ext cx="1305422" cy="1337230"/>
          </a:xfrm>
          <a:prstGeom prst="rect">
            <a:avLst/>
          </a:prstGeom>
        </p:spPr>
      </p:pic>
      <p:sp>
        <p:nvSpPr>
          <p:cNvPr id="3" name="Footer Placeholder 2"/>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247961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43" y="1038202"/>
            <a:ext cx="3797237" cy="642938"/>
          </a:xfrm>
        </p:spPr>
        <p:txBody>
          <a:bodyPr>
            <a:normAutofit/>
          </a:bodyPr>
          <a:lstStyle/>
          <a:p>
            <a:r>
              <a:rPr lang="en-US" sz="1650" dirty="0"/>
              <a:t>I listen more carefully at once</a:t>
            </a:r>
            <a:br>
              <a:rPr lang="en-US" sz="1650" dirty="0"/>
            </a:br>
            <a:r>
              <a:rPr lang="en-US" sz="1500" b="0" dirty="0"/>
              <a:t> To be seen and listened to in a different way</a:t>
            </a:r>
            <a:endParaRPr lang="en-US" sz="1500" dirty="0"/>
          </a:p>
        </p:txBody>
      </p:sp>
      <p:sp>
        <p:nvSpPr>
          <p:cNvPr id="3" name="Plassholder for innhold 2"/>
          <p:cNvSpPr>
            <a:spLocks noGrp="1"/>
          </p:cNvSpPr>
          <p:nvPr>
            <p:ph idx="1"/>
          </p:nvPr>
        </p:nvSpPr>
        <p:spPr>
          <a:xfrm>
            <a:off x="645887" y="1839070"/>
            <a:ext cx="4619984" cy="2137617"/>
          </a:xfrm>
        </p:spPr>
        <p:txBody>
          <a:bodyPr>
            <a:normAutofit/>
          </a:bodyPr>
          <a:lstStyle/>
          <a:p>
            <a:r>
              <a:rPr lang="en-US" sz="1500" dirty="0">
                <a:latin typeface="Times New Roman" panose="02020603050405020304" pitchFamily="18" charset="0"/>
                <a:cs typeface="Times New Roman" panose="02020603050405020304" pitchFamily="18" charset="0"/>
              </a:rPr>
              <a:t>Respect and equality</a:t>
            </a:r>
          </a:p>
          <a:p>
            <a:r>
              <a:rPr lang="en-US" sz="1500" dirty="0">
                <a:latin typeface="Times New Roman" panose="02020603050405020304" pitchFamily="18" charset="0"/>
                <a:cs typeface="Times New Roman" panose="02020603050405020304" pitchFamily="18" charset="0"/>
              </a:rPr>
              <a:t>This immediate understanding and trust </a:t>
            </a:r>
          </a:p>
          <a:p>
            <a:r>
              <a:rPr lang="en-US" sz="1500" dirty="0">
                <a:latin typeface="Times New Roman" panose="02020603050405020304" pitchFamily="18" charset="0"/>
                <a:cs typeface="Times New Roman" panose="02020603050405020304" pitchFamily="18" charset="0"/>
              </a:rPr>
              <a:t>Kind of sensitivity and «right feedback»</a:t>
            </a:r>
          </a:p>
          <a:p>
            <a:r>
              <a:rPr lang="en-US" sz="1500" dirty="0">
                <a:latin typeface="Times New Roman" panose="02020603050405020304" pitchFamily="18" charset="0"/>
                <a:cs typeface="Times New Roman" panose="02020603050405020304" pitchFamily="18" charset="0"/>
              </a:rPr>
              <a:t>The importance of expectations and make demands</a:t>
            </a:r>
          </a:p>
        </p:txBody>
      </p:sp>
      <p:sp>
        <p:nvSpPr>
          <p:cNvPr id="6" name="Content Placeholder 5"/>
          <p:cNvSpPr>
            <a:spLocks noGrp="1"/>
          </p:cNvSpPr>
          <p:nvPr>
            <p:ph sz="quarter" idx="13"/>
          </p:nvPr>
        </p:nvSpPr>
        <p:spPr>
          <a:xfrm>
            <a:off x="4943138" y="798574"/>
            <a:ext cx="2871788" cy="3479006"/>
          </a:xfrm>
        </p:spPr>
        <p:txBody>
          <a:bodyPr>
            <a:normAutofit/>
          </a:bodyPr>
          <a:lstStyle/>
          <a:p>
            <a:pPr marL="185166" lvl="1" indent="0" algn="ctr">
              <a:buClr>
                <a:srgbClr val="8064A2"/>
              </a:buClr>
              <a:buNone/>
            </a:pPr>
            <a:endParaRPr lang="nb-NO" dirty="0">
              <a:latin typeface="Calibri Light" panose="020F0302020204030204" pitchFamily="34" charset="0"/>
              <a:cs typeface="Times New Roman" panose="02020603050405020304" pitchFamily="18" charset="0"/>
            </a:endParaRPr>
          </a:p>
          <a:p>
            <a:pPr marL="185166" lvl="1" indent="0" algn="ctr">
              <a:buClr>
                <a:srgbClr val="8064A2"/>
              </a:buClr>
              <a:buNone/>
            </a:pPr>
            <a:br>
              <a:rPr lang="nb-NO" dirty="0">
                <a:latin typeface="Calibri Light" panose="020F0302020204030204" pitchFamily="34" charset="0"/>
                <a:cs typeface="Times New Roman" panose="02020603050405020304" pitchFamily="18" charset="0"/>
              </a:rPr>
            </a:br>
            <a:endParaRPr lang="nb-NO" dirty="0">
              <a:latin typeface="Calibri Light" panose="020F0302020204030204" pitchFamily="34" charset="0"/>
              <a:cs typeface="Times New Roman" panose="02020603050405020304" pitchFamily="18" charset="0"/>
            </a:endParaRPr>
          </a:p>
          <a:p>
            <a:pPr marL="185166" lvl="1" indent="0">
              <a:buClr>
                <a:srgbClr val="8064A2"/>
              </a:buClr>
              <a:buNone/>
            </a:pPr>
            <a:endParaRPr lang="nb-NO" dirty="0">
              <a:latin typeface="Calibri Light" panose="020F0302020204030204" pitchFamily="34" charset="0"/>
              <a:cs typeface="Times New Roman" panose="02020603050405020304" pitchFamily="18" charset="0"/>
            </a:endParaRPr>
          </a:p>
          <a:p>
            <a:endParaRPr lang="nb-NO" sz="1350" dirty="0">
              <a:latin typeface="Times New Roman" panose="02020603050405020304" pitchFamily="18" charset="0"/>
              <a:cs typeface="Times New Roman" panose="02020603050405020304" pitchFamily="18" charset="0"/>
            </a:endParaRPr>
          </a:p>
          <a:p>
            <a:pPr marL="185166" lvl="1" indent="0">
              <a:buClr>
                <a:srgbClr val="8064A2"/>
              </a:buClr>
              <a:buNone/>
            </a:pPr>
            <a:r>
              <a:rPr lang="en-US" sz="1350" dirty="0">
                <a:latin typeface="Times New Roman" panose="02020603050405020304" pitchFamily="18" charset="0"/>
                <a:cs typeface="Times New Roman" panose="02020603050405020304" pitchFamily="18" charset="0"/>
              </a:rPr>
              <a:t>«</a:t>
            </a:r>
            <a:r>
              <a:rPr lang="en-US" sz="1350" b="1" dirty="0">
                <a:latin typeface="Times New Roman" panose="02020603050405020304" pitchFamily="18" charset="0"/>
                <a:cs typeface="Times New Roman" panose="02020603050405020304" pitchFamily="18" charset="0"/>
              </a:rPr>
              <a:t>Right feedback… All that fussing and puttering. It didn’t work for me…I need clear messages and expectations …not this unclearness»</a:t>
            </a:r>
          </a:p>
          <a:p>
            <a:pPr marL="185166" lvl="1" indent="0">
              <a:buClr>
                <a:srgbClr val="8064A2"/>
              </a:buClr>
              <a:buNone/>
            </a:pPr>
            <a:endParaRPr lang="en-US" dirty="0">
              <a:latin typeface="Calibri Light" panose="020F0302020204030204" pitchFamily="34" charset="0"/>
              <a:cs typeface="Times New Roman" panose="02020603050405020304" pitchFamily="18" charset="0"/>
            </a:endParaRPr>
          </a:p>
          <a:p>
            <a:endParaRPr lang="nb-NO" dirty="0">
              <a:latin typeface="Calibri Light" panose="020F03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337446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0778" y="1038202"/>
            <a:ext cx="3285202" cy="642938"/>
          </a:xfrm>
        </p:spPr>
        <p:txBody>
          <a:bodyPr>
            <a:normAutofit/>
          </a:bodyPr>
          <a:lstStyle/>
          <a:p>
            <a:r>
              <a:rPr lang="nn-NO" sz="1500" dirty="0"/>
              <a:t>…hope and </a:t>
            </a:r>
            <a:r>
              <a:rPr lang="nn-NO" sz="1500" dirty="0" err="1"/>
              <a:t>inspiration</a:t>
            </a:r>
            <a:endParaRPr lang="nn-NO" sz="1500" dirty="0"/>
          </a:p>
        </p:txBody>
      </p:sp>
      <p:sp>
        <p:nvSpPr>
          <p:cNvPr id="3" name="Plassholder for innhold 2"/>
          <p:cNvSpPr>
            <a:spLocks noGrp="1"/>
          </p:cNvSpPr>
          <p:nvPr>
            <p:ph idx="1"/>
          </p:nvPr>
        </p:nvSpPr>
        <p:spPr>
          <a:xfrm>
            <a:off x="711201" y="1839070"/>
            <a:ext cx="4554670" cy="2137617"/>
          </a:xfrm>
        </p:spPr>
        <p:txBody>
          <a:bodyPr>
            <a:normAutofit/>
          </a:bodyPr>
          <a:lstStyle/>
          <a:p>
            <a:r>
              <a:rPr lang="nb-NO" sz="1500" dirty="0" err="1">
                <a:latin typeface="Times New Roman" panose="02020603050405020304" pitchFamily="18" charset="0"/>
                <a:cs typeface="Times New Roman" panose="02020603050405020304" pitchFamily="18" charset="0"/>
              </a:rPr>
              <a:t>Being</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together</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with</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the</a:t>
            </a:r>
            <a:r>
              <a:rPr lang="nb-NO" sz="1500" dirty="0">
                <a:latin typeface="Times New Roman" panose="02020603050405020304" pitchFamily="18" charset="0"/>
                <a:cs typeface="Times New Roman" panose="02020603050405020304" pitchFamily="18" charset="0"/>
              </a:rPr>
              <a:t> right </a:t>
            </a:r>
            <a:r>
              <a:rPr lang="nb-NO" sz="1500" dirty="0" err="1">
                <a:latin typeface="Times New Roman" panose="02020603050405020304" pitchFamily="18" charset="0"/>
                <a:cs typeface="Times New Roman" panose="02020603050405020304" pitchFamily="18" charset="0"/>
              </a:rPr>
              <a:t>people</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can</a:t>
            </a:r>
            <a:r>
              <a:rPr lang="nb-NO" sz="1500" dirty="0">
                <a:latin typeface="Times New Roman" panose="02020603050405020304" pitchFamily="18" charset="0"/>
                <a:cs typeface="Times New Roman" panose="02020603050405020304" pitchFamily="18" charset="0"/>
              </a:rPr>
              <a:t> </a:t>
            </a:r>
          </a:p>
          <a:p>
            <a:r>
              <a:rPr lang="nb-NO" sz="1500" dirty="0" err="1">
                <a:latin typeface="Times New Roman" panose="02020603050405020304" pitchFamily="18" charset="0"/>
                <a:cs typeface="Times New Roman" panose="02020603050405020304" pitchFamily="18" charset="0"/>
              </a:rPr>
              <a:t>give</a:t>
            </a:r>
            <a:r>
              <a:rPr lang="nb-NO" sz="1500" dirty="0">
                <a:latin typeface="Times New Roman" panose="02020603050405020304" pitchFamily="18" charset="0"/>
                <a:cs typeface="Times New Roman" panose="02020603050405020304" pitchFamily="18" charset="0"/>
              </a:rPr>
              <a:t> hope</a:t>
            </a:r>
          </a:p>
          <a:p>
            <a:r>
              <a:rPr lang="nb-NO" sz="1500" dirty="0">
                <a:latin typeface="Times New Roman" panose="02020603050405020304" pitchFamily="18" charset="0"/>
                <a:cs typeface="Times New Roman" panose="02020603050405020304" pitchFamily="18" charset="0"/>
              </a:rPr>
              <a:t>The </a:t>
            </a:r>
            <a:r>
              <a:rPr lang="nb-NO" sz="1500" dirty="0" err="1">
                <a:latin typeface="Times New Roman" panose="02020603050405020304" pitchFamily="18" charset="0"/>
                <a:cs typeface="Times New Roman" panose="02020603050405020304" pitchFamily="18" charset="0"/>
              </a:rPr>
              <a:t>importance</a:t>
            </a:r>
            <a:r>
              <a:rPr lang="nb-NO" sz="1500" dirty="0">
                <a:latin typeface="Times New Roman" panose="02020603050405020304" pitchFamily="18" charset="0"/>
                <a:cs typeface="Times New Roman" panose="02020603050405020304" pitchFamily="18" charset="0"/>
              </a:rPr>
              <a:t> of </a:t>
            </a:r>
            <a:r>
              <a:rPr lang="nb-NO" sz="1500" dirty="0" err="1">
                <a:latin typeface="Times New Roman" panose="02020603050405020304" pitchFamily="18" charset="0"/>
                <a:cs typeface="Times New Roman" panose="02020603050405020304" pitchFamily="18" charset="0"/>
              </a:rPr>
              <a:t>being</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inspired</a:t>
            </a:r>
            <a:r>
              <a:rPr lang="nb-NO" sz="1500" dirty="0">
                <a:latin typeface="Times New Roman" panose="02020603050405020304" pitchFamily="18" charset="0"/>
                <a:cs typeface="Times New Roman" panose="02020603050405020304" pitchFamily="18" charset="0"/>
              </a:rPr>
              <a:t> and </a:t>
            </a:r>
            <a:r>
              <a:rPr lang="nb-NO" sz="1500" dirty="0" err="1">
                <a:latin typeface="Times New Roman" panose="02020603050405020304" pitchFamily="18" charset="0"/>
                <a:cs typeface="Times New Roman" panose="02020603050405020304" pitchFamily="18" charset="0"/>
              </a:rPr>
              <a:t>inspiring</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others</a:t>
            </a:r>
            <a:r>
              <a:rPr lang="nb-NO" sz="1500" dirty="0">
                <a:latin typeface="Times New Roman" panose="02020603050405020304" pitchFamily="18" charset="0"/>
                <a:cs typeface="Times New Roman" panose="02020603050405020304" pitchFamily="18" charset="0"/>
              </a:rPr>
              <a:t> </a:t>
            </a:r>
          </a:p>
          <a:p>
            <a:r>
              <a:rPr lang="nb-NO" sz="1500" dirty="0" err="1">
                <a:latin typeface="Times New Roman" panose="02020603050405020304" pitchFamily="18" charset="0"/>
                <a:cs typeface="Times New Roman" panose="02020603050405020304" pitchFamily="18" charset="0"/>
              </a:rPr>
              <a:t>Gives</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couarage</a:t>
            </a:r>
            <a:r>
              <a:rPr lang="nb-NO" sz="1500" dirty="0">
                <a:latin typeface="Times New Roman" panose="02020603050405020304" pitchFamily="18" charset="0"/>
                <a:cs typeface="Times New Roman" panose="02020603050405020304" pitchFamily="18" charset="0"/>
              </a:rPr>
              <a:t> to </a:t>
            </a:r>
            <a:r>
              <a:rPr lang="nb-NO" sz="1500" dirty="0" err="1">
                <a:latin typeface="Times New Roman" panose="02020603050405020304" pitchFamily="18" charset="0"/>
                <a:cs typeface="Times New Roman" panose="02020603050405020304" pitchFamily="18" charset="0"/>
              </a:rPr>
              <a:t>meet</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challenges</a:t>
            </a:r>
            <a:endParaRPr lang="nn-NO" sz="15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5397023" y="415970"/>
            <a:ext cx="2873828" cy="3479006"/>
          </a:xfrm>
        </p:spPr>
        <p:txBody>
          <a:bodyPr>
            <a:noAutofit/>
          </a:bodyPr>
          <a:lstStyle/>
          <a:p>
            <a:pPr marL="185166" lvl="1" indent="0" algn="ctr">
              <a:buClr>
                <a:srgbClr val="8064A2"/>
              </a:buClr>
              <a:buNone/>
            </a:pPr>
            <a:endParaRPr lang="nb-NO" sz="1350" dirty="0">
              <a:latin typeface="Times New Roman" panose="02020603050405020304" pitchFamily="18" charset="0"/>
              <a:cs typeface="Times New Roman" panose="02020603050405020304" pitchFamily="18" charset="0"/>
            </a:endParaRPr>
          </a:p>
          <a:p>
            <a:pPr marL="185166" lvl="1" indent="0" algn="ctr">
              <a:buClr>
                <a:srgbClr val="8064A2"/>
              </a:buClr>
              <a:buNone/>
            </a:pPr>
            <a:endParaRPr lang="nb-NO" sz="1350" dirty="0">
              <a:latin typeface="Times New Roman" panose="02020603050405020304" pitchFamily="18" charset="0"/>
              <a:cs typeface="Times New Roman" panose="02020603050405020304" pitchFamily="18" charset="0"/>
            </a:endParaRPr>
          </a:p>
          <a:p>
            <a:pPr marL="185166" lvl="1" indent="0">
              <a:buClr>
                <a:srgbClr val="8064A2"/>
              </a:buClr>
              <a:buNone/>
            </a:pPr>
            <a:endParaRPr lang="nb-NO" sz="1350" dirty="0">
              <a:latin typeface="Times New Roman" panose="02020603050405020304" pitchFamily="18" charset="0"/>
              <a:cs typeface="Times New Roman" panose="02020603050405020304" pitchFamily="18" charset="0"/>
            </a:endParaRPr>
          </a:p>
          <a:p>
            <a:r>
              <a:rPr lang="en-US" sz="1350" b="1" dirty="0">
                <a:latin typeface="Times New Roman" panose="02020603050405020304" pitchFamily="18" charset="0"/>
                <a:cs typeface="Times New Roman" panose="02020603050405020304" pitchFamily="18" charset="0"/>
              </a:rPr>
              <a:t>«…very inspiring to see others having been where you are and actually have gone on with their lives…..and use their experiences to something productive and useful…»</a:t>
            </a:r>
          </a:p>
          <a:p>
            <a:endParaRPr lang="en-US" sz="1350" b="1" dirty="0">
              <a:latin typeface="Times New Roman" panose="02020603050405020304" pitchFamily="18" charset="0"/>
              <a:cs typeface="Times New Roman" panose="02020603050405020304" pitchFamily="18" charset="0"/>
            </a:endParaRPr>
          </a:p>
          <a:p>
            <a:r>
              <a:rPr lang="en-US" sz="1350" b="1" dirty="0">
                <a:latin typeface="Times New Roman" panose="02020603050405020304" pitchFamily="18" charset="0"/>
                <a:cs typeface="Times New Roman" panose="02020603050405020304" pitchFamily="18" charset="0"/>
              </a:rPr>
              <a:t>« It’s not easy for people who’ve been drug addicts to get a job….or to be seen as someone who can contribute….so he has really given me hope…»</a:t>
            </a:r>
          </a:p>
          <a:p>
            <a:endParaRPr lang="nb-NO" sz="135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80400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18917" y="980308"/>
            <a:ext cx="4096217" cy="786091"/>
          </a:xfrm>
        </p:spPr>
        <p:txBody>
          <a:bodyPr>
            <a:normAutofit/>
          </a:bodyPr>
          <a:lstStyle/>
          <a:p>
            <a:r>
              <a:rPr lang="nb-NO" sz="1500" dirty="0"/>
              <a:t>PSW </a:t>
            </a:r>
            <a:r>
              <a:rPr lang="nb-NO" sz="1500" dirty="0" err="1"/>
              <a:t>builds</a:t>
            </a:r>
            <a:r>
              <a:rPr lang="nb-NO" sz="1500" dirty="0"/>
              <a:t> bridges to services and </a:t>
            </a:r>
            <a:r>
              <a:rPr lang="nb-NO" sz="1500" dirty="0" err="1"/>
              <a:t>community</a:t>
            </a:r>
            <a:br>
              <a:rPr lang="nb-NO" sz="1500" dirty="0"/>
            </a:br>
            <a:endParaRPr lang="nn-NO" sz="1500" b="0" dirty="0"/>
          </a:p>
        </p:txBody>
      </p:sp>
      <p:sp>
        <p:nvSpPr>
          <p:cNvPr id="3" name="Plassholder for innhold 2"/>
          <p:cNvSpPr>
            <a:spLocks noGrp="1"/>
          </p:cNvSpPr>
          <p:nvPr>
            <p:ph idx="1"/>
          </p:nvPr>
        </p:nvSpPr>
        <p:spPr>
          <a:xfrm>
            <a:off x="609601" y="1839070"/>
            <a:ext cx="4656270" cy="2620244"/>
          </a:xfrm>
        </p:spPr>
        <p:txBody>
          <a:bodyPr>
            <a:normAutofit lnSpcReduction="10000"/>
          </a:bodyPr>
          <a:lstStyle/>
          <a:p>
            <a:pPr marL="0" indent="0">
              <a:buNone/>
            </a:pPr>
            <a:r>
              <a:rPr lang="nb-NO" sz="1500" b="1" i="1" dirty="0">
                <a:latin typeface="Times New Roman" panose="02020603050405020304" pitchFamily="18" charset="0"/>
                <a:cs typeface="Times New Roman" panose="02020603050405020304" pitchFamily="18" charset="0"/>
              </a:rPr>
              <a:t>Services:</a:t>
            </a:r>
          </a:p>
          <a:p>
            <a:r>
              <a:rPr lang="en-US" sz="1500" dirty="0">
                <a:latin typeface="Times New Roman" panose="02020603050405020304" pitchFamily="18" charset="0"/>
                <a:cs typeface="Times New Roman" panose="02020603050405020304" pitchFamily="18" charset="0"/>
              </a:rPr>
              <a:t>Language and translators in services</a:t>
            </a:r>
          </a:p>
          <a:p>
            <a:r>
              <a:rPr lang="en-US" sz="1500" dirty="0">
                <a:latin typeface="Times New Roman" panose="02020603050405020304" pitchFamily="18" charset="0"/>
                <a:cs typeface="Times New Roman" panose="02020603050405020304" pitchFamily="18" charset="0"/>
              </a:rPr>
              <a:t>Support and understanding</a:t>
            </a:r>
          </a:p>
          <a:p>
            <a:r>
              <a:rPr lang="en-US" sz="1500" dirty="0">
                <a:latin typeface="Times New Roman" panose="02020603050405020304" pitchFamily="18" charset="0"/>
                <a:cs typeface="Times New Roman" panose="02020603050405020304" pitchFamily="18" charset="0"/>
              </a:rPr>
              <a:t>Advisory boards, staff training</a:t>
            </a:r>
          </a:p>
          <a:p>
            <a:r>
              <a:rPr lang="en-US" sz="1500" dirty="0">
                <a:latin typeface="Times New Roman" panose="02020603050405020304" pitchFamily="18" charset="0"/>
                <a:cs typeface="Times New Roman" panose="02020603050405020304" pitchFamily="18" charset="0"/>
              </a:rPr>
              <a:t>Service development</a:t>
            </a:r>
          </a:p>
          <a:p>
            <a:pPr marL="0" indent="0">
              <a:buNone/>
            </a:pPr>
            <a:r>
              <a:rPr lang="en-US" sz="1500" b="1" i="1" dirty="0">
                <a:latin typeface="Times New Roman" panose="02020603050405020304" pitchFamily="18" charset="0"/>
                <a:cs typeface="Times New Roman" panose="02020603050405020304" pitchFamily="18" charset="0"/>
              </a:rPr>
              <a:t>Community:</a:t>
            </a:r>
          </a:p>
          <a:p>
            <a:r>
              <a:rPr lang="en-US" sz="1500" dirty="0">
                <a:latin typeface="Times New Roman" panose="02020603050405020304" pitchFamily="18" charset="0"/>
                <a:cs typeface="Times New Roman" panose="02020603050405020304" pitchFamily="18" charset="0"/>
              </a:rPr>
              <a:t>Pushing into participation</a:t>
            </a:r>
          </a:p>
          <a:p>
            <a:r>
              <a:rPr lang="en-US" sz="1500" dirty="0">
                <a:latin typeface="Times New Roman" panose="02020603050405020304" pitchFamily="18" charset="0"/>
                <a:cs typeface="Times New Roman" panose="02020603050405020304" pitchFamily="18" charset="0"/>
              </a:rPr>
              <a:t>Meaningful everyday life</a:t>
            </a:r>
          </a:p>
          <a:p>
            <a:r>
              <a:rPr lang="en-US" sz="1500" dirty="0">
                <a:latin typeface="Times New Roman" panose="02020603050405020304" pitchFamily="18" charset="0"/>
                <a:cs typeface="Times New Roman" panose="02020603050405020304" pitchFamily="18" charset="0"/>
              </a:rPr>
              <a:t>Friends</a:t>
            </a:r>
          </a:p>
          <a:p>
            <a:pPr marL="0" indent="0">
              <a:buNone/>
            </a:pPr>
            <a:r>
              <a:rPr lang="en-US" sz="1500" dirty="0">
                <a:latin typeface="Times New Roman" panose="02020603050405020304" pitchFamily="18" charset="0"/>
                <a:cs typeface="Times New Roman" panose="02020603050405020304" pitchFamily="18" charset="0"/>
              </a:rPr>
              <a:t>  </a:t>
            </a:r>
          </a:p>
          <a:p>
            <a:pPr marL="0" indent="0">
              <a:buNone/>
            </a:pPr>
            <a:endParaRPr lang="nn-NO" sz="15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5136776" y="798574"/>
            <a:ext cx="2678150" cy="3479006"/>
          </a:xfrm>
        </p:spPr>
        <p:txBody>
          <a:bodyPr>
            <a:noAutofit/>
          </a:bodyPr>
          <a:lstStyle/>
          <a:p>
            <a:pPr marL="185166" lvl="1" indent="0" algn="ctr">
              <a:buClr>
                <a:srgbClr val="8064A2"/>
              </a:buClr>
              <a:buNone/>
            </a:pPr>
            <a:endParaRPr lang="nb-NO" sz="1350" dirty="0">
              <a:latin typeface="Times New Roman" panose="02020603050405020304" pitchFamily="18" charset="0"/>
              <a:cs typeface="Times New Roman" panose="02020603050405020304" pitchFamily="18" charset="0"/>
            </a:endParaRPr>
          </a:p>
          <a:p>
            <a:pPr marL="185166" lvl="1" indent="0" algn="ctr">
              <a:buClr>
                <a:srgbClr val="8064A2"/>
              </a:buClr>
              <a:buNone/>
            </a:pPr>
            <a:br>
              <a:rPr lang="nb-NO" sz="1350" dirty="0">
                <a:latin typeface="Times New Roman" panose="02020603050405020304" pitchFamily="18" charset="0"/>
                <a:cs typeface="Times New Roman" panose="02020603050405020304" pitchFamily="18" charset="0"/>
              </a:rPr>
            </a:br>
            <a:endParaRPr lang="nb-NO" sz="1350" dirty="0">
              <a:latin typeface="Times New Roman" panose="02020603050405020304" pitchFamily="18" charset="0"/>
              <a:cs typeface="Times New Roman" panose="02020603050405020304" pitchFamily="18" charset="0"/>
            </a:endParaRPr>
          </a:p>
          <a:p>
            <a:pPr marL="185166" lvl="1" indent="0">
              <a:buClr>
                <a:srgbClr val="8064A2"/>
              </a:buClr>
              <a:buNone/>
            </a:pPr>
            <a:endParaRPr lang="nb-NO" sz="1350" dirty="0">
              <a:latin typeface="Times New Roman" panose="02020603050405020304" pitchFamily="18" charset="0"/>
              <a:cs typeface="Times New Roman" panose="02020603050405020304" pitchFamily="18" charset="0"/>
            </a:endParaRPr>
          </a:p>
          <a:p>
            <a:pPr marL="185166" lvl="1" indent="0">
              <a:buClr>
                <a:srgbClr val="8064A2"/>
              </a:buClr>
              <a:buNone/>
            </a:pPr>
            <a:endParaRPr lang="nb-NO" sz="1350" dirty="0">
              <a:latin typeface="Times New Roman" panose="02020603050405020304" pitchFamily="18" charset="0"/>
              <a:cs typeface="Times New Roman" panose="02020603050405020304" pitchFamily="18" charset="0"/>
            </a:endParaRPr>
          </a:p>
          <a:p>
            <a:r>
              <a:rPr lang="nb-NO" sz="1350" b="1" dirty="0">
                <a:latin typeface="Times New Roman" panose="02020603050405020304" pitchFamily="18" charset="0"/>
                <a:cs typeface="Times New Roman" panose="02020603050405020304" pitchFamily="18" charset="0"/>
              </a:rPr>
              <a:t>« My peer support </a:t>
            </a:r>
            <a:r>
              <a:rPr lang="nb-NO" sz="1350" b="1" dirty="0" err="1">
                <a:latin typeface="Times New Roman" panose="02020603050405020304" pitchFamily="18" charset="0"/>
                <a:cs typeface="Times New Roman" panose="02020603050405020304" pitchFamily="18" charset="0"/>
              </a:rPr>
              <a:t>worker</a:t>
            </a:r>
            <a:r>
              <a:rPr lang="nb-NO" sz="1350" b="1" dirty="0">
                <a:latin typeface="Times New Roman" panose="02020603050405020304" pitchFamily="18" charset="0"/>
                <a:cs typeface="Times New Roman" panose="02020603050405020304" pitchFamily="18" charset="0"/>
              </a:rPr>
              <a:t> </a:t>
            </a:r>
            <a:r>
              <a:rPr lang="nb-NO" sz="1350" b="1" dirty="0" err="1">
                <a:latin typeface="Times New Roman" panose="02020603050405020304" pitchFamily="18" charset="0"/>
                <a:cs typeface="Times New Roman" panose="02020603050405020304" pitchFamily="18" charset="0"/>
              </a:rPr>
              <a:t>helps</a:t>
            </a:r>
            <a:r>
              <a:rPr lang="nb-NO" sz="1350" b="1" dirty="0">
                <a:latin typeface="Times New Roman" panose="02020603050405020304" pitchFamily="18" charset="0"/>
                <a:cs typeface="Times New Roman" panose="02020603050405020304" pitchFamily="18" charset="0"/>
              </a:rPr>
              <a:t> </a:t>
            </a:r>
            <a:r>
              <a:rPr lang="nb-NO" sz="1350" b="1" dirty="0" err="1">
                <a:latin typeface="Times New Roman" panose="02020603050405020304" pitchFamily="18" charset="0"/>
                <a:cs typeface="Times New Roman" panose="02020603050405020304" pitchFamily="18" charset="0"/>
              </a:rPr>
              <a:t>me</a:t>
            </a:r>
            <a:r>
              <a:rPr lang="nb-NO" sz="1350" b="1" dirty="0">
                <a:latin typeface="Times New Roman" panose="02020603050405020304" pitchFamily="18" charset="0"/>
                <a:cs typeface="Times New Roman" panose="02020603050405020304" pitchFamily="18" charset="0"/>
              </a:rPr>
              <a:t> in a </a:t>
            </a:r>
            <a:r>
              <a:rPr lang="nb-NO" sz="1350" b="1" dirty="0" err="1">
                <a:latin typeface="Times New Roman" panose="02020603050405020304" pitchFamily="18" charset="0"/>
                <a:cs typeface="Times New Roman" panose="02020603050405020304" pitchFamily="18" charset="0"/>
              </a:rPr>
              <a:t>way</a:t>
            </a:r>
            <a:r>
              <a:rPr lang="nb-NO" sz="1350" b="1" dirty="0">
                <a:latin typeface="Times New Roman" panose="02020603050405020304" pitchFamily="18" charset="0"/>
                <a:cs typeface="Times New Roman" panose="02020603050405020304" pitchFamily="18" charset="0"/>
              </a:rPr>
              <a:t> to </a:t>
            </a:r>
            <a:r>
              <a:rPr lang="nb-NO" sz="1350" b="1" dirty="0" err="1">
                <a:latin typeface="Times New Roman" panose="02020603050405020304" pitchFamily="18" charset="0"/>
                <a:cs typeface="Times New Roman" panose="02020603050405020304" pitchFamily="18" charset="0"/>
              </a:rPr>
              <a:t>find</a:t>
            </a:r>
            <a:r>
              <a:rPr lang="nb-NO" sz="1350" b="1" dirty="0">
                <a:latin typeface="Times New Roman" panose="02020603050405020304" pitchFamily="18" charset="0"/>
                <a:cs typeface="Times New Roman" panose="02020603050405020304" pitchFamily="18" charset="0"/>
              </a:rPr>
              <a:t> </a:t>
            </a:r>
            <a:r>
              <a:rPr lang="nb-NO" sz="1350" b="1" dirty="0" err="1">
                <a:latin typeface="Times New Roman" panose="02020603050405020304" pitchFamily="18" charset="0"/>
                <a:cs typeface="Times New Roman" panose="02020603050405020304" pitchFamily="18" charset="0"/>
              </a:rPr>
              <a:t>the</a:t>
            </a:r>
            <a:r>
              <a:rPr lang="nb-NO" sz="1350" b="1" dirty="0">
                <a:latin typeface="Times New Roman" panose="02020603050405020304" pitchFamily="18" charset="0"/>
                <a:cs typeface="Times New Roman" panose="02020603050405020304" pitchFamily="18" charset="0"/>
              </a:rPr>
              <a:t> right </a:t>
            </a:r>
            <a:r>
              <a:rPr lang="nb-NO" sz="1350" b="1" dirty="0" err="1">
                <a:latin typeface="Times New Roman" panose="02020603050405020304" pitchFamily="18" charset="0"/>
                <a:cs typeface="Times New Roman" panose="02020603050405020304" pitchFamily="18" charset="0"/>
              </a:rPr>
              <a:t>words</a:t>
            </a:r>
            <a:r>
              <a:rPr lang="nb-NO" sz="1350" b="1" dirty="0">
                <a:latin typeface="Times New Roman" panose="02020603050405020304" pitchFamily="18" charset="0"/>
                <a:cs typeface="Times New Roman" panose="02020603050405020304" pitchFamily="18" charset="0"/>
              </a:rPr>
              <a:t>»</a:t>
            </a:r>
            <a:br>
              <a:rPr lang="nb-NO" sz="1350" b="1" dirty="0">
                <a:latin typeface="Times New Roman" panose="02020603050405020304" pitchFamily="18" charset="0"/>
                <a:cs typeface="Times New Roman" panose="02020603050405020304" pitchFamily="18" charset="0"/>
              </a:rPr>
            </a:br>
            <a:endParaRPr lang="nb-NO" sz="1350" b="1" dirty="0">
              <a:latin typeface="Times New Roman" panose="02020603050405020304" pitchFamily="18" charset="0"/>
              <a:cs typeface="Times New Roman" panose="02020603050405020304" pitchFamily="18" charset="0"/>
            </a:endParaRPr>
          </a:p>
          <a:p>
            <a:endParaRPr lang="nb-NO" sz="135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148202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0778" y="1035613"/>
            <a:ext cx="3285202" cy="509024"/>
          </a:xfrm>
        </p:spPr>
        <p:txBody>
          <a:bodyPr>
            <a:normAutofit fontScale="90000"/>
          </a:bodyPr>
          <a:lstStyle/>
          <a:p>
            <a:r>
              <a:rPr lang="nb-NO" dirty="0"/>
              <a:t>It </a:t>
            </a:r>
            <a:r>
              <a:rPr lang="nb-NO" dirty="0" err="1"/>
              <a:t>depends</a:t>
            </a:r>
            <a:r>
              <a:rPr lang="nb-NO" dirty="0"/>
              <a:t> </a:t>
            </a:r>
            <a:r>
              <a:rPr lang="nb-NO" dirty="0" err="1"/>
              <a:t>on</a:t>
            </a:r>
            <a:r>
              <a:rPr lang="nb-NO" dirty="0"/>
              <a:t> </a:t>
            </a:r>
            <a:r>
              <a:rPr lang="nb-NO" dirty="0" err="1"/>
              <a:t>the</a:t>
            </a:r>
            <a:r>
              <a:rPr lang="nb-NO" dirty="0"/>
              <a:t> person</a:t>
            </a:r>
            <a:br>
              <a:rPr lang="nb-NO" dirty="0"/>
            </a:br>
            <a:endParaRPr lang="nn-NO" sz="1650" dirty="0"/>
          </a:p>
        </p:txBody>
      </p:sp>
      <p:sp>
        <p:nvSpPr>
          <p:cNvPr id="3" name="Plassholder for innhold 2"/>
          <p:cNvSpPr>
            <a:spLocks noGrp="1"/>
          </p:cNvSpPr>
          <p:nvPr>
            <p:ph idx="1"/>
          </p:nvPr>
        </p:nvSpPr>
        <p:spPr>
          <a:xfrm>
            <a:off x="551543" y="1544637"/>
            <a:ext cx="4714327" cy="2732943"/>
          </a:xfrm>
        </p:spPr>
        <p:txBody>
          <a:bodyPr>
            <a:normAutofit/>
          </a:bodyPr>
          <a:lstStyle/>
          <a:p>
            <a:r>
              <a:rPr lang="nb-NO" sz="1500" dirty="0">
                <a:latin typeface="Times New Roman" panose="02020603050405020304" pitchFamily="18" charset="0"/>
                <a:cs typeface="Times New Roman" panose="02020603050405020304" pitchFamily="18" charset="0"/>
              </a:rPr>
              <a:t>It </a:t>
            </a:r>
            <a:r>
              <a:rPr lang="nb-NO" sz="1500" dirty="0" err="1">
                <a:latin typeface="Times New Roman" panose="02020603050405020304" pitchFamily="18" charset="0"/>
                <a:cs typeface="Times New Roman" panose="02020603050405020304" pitchFamily="18" charset="0"/>
              </a:rPr>
              <a:t>depends</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on</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the</a:t>
            </a:r>
            <a:r>
              <a:rPr lang="nb-NO" sz="1500" dirty="0">
                <a:latin typeface="Times New Roman" panose="02020603050405020304" pitchFamily="18" charset="0"/>
                <a:cs typeface="Times New Roman" panose="02020603050405020304" pitchFamily="18" charset="0"/>
              </a:rPr>
              <a:t> person and </a:t>
            </a:r>
            <a:r>
              <a:rPr lang="nb-NO" sz="1500" dirty="0" err="1">
                <a:latin typeface="Times New Roman" panose="02020603050405020304" pitchFamily="18" charset="0"/>
                <a:cs typeface="Times New Roman" panose="02020603050405020304" pitchFamily="18" charset="0"/>
              </a:rPr>
              <a:t>our</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realtion</a:t>
            </a:r>
            <a:r>
              <a:rPr lang="nb-NO" sz="1500" dirty="0">
                <a:latin typeface="Times New Roman" panose="02020603050405020304" pitchFamily="18" charset="0"/>
                <a:cs typeface="Times New Roman" panose="02020603050405020304" pitchFamily="18" charset="0"/>
              </a:rPr>
              <a:t> </a:t>
            </a:r>
          </a:p>
          <a:p>
            <a:r>
              <a:rPr lang="nb-NO" sz="1500" dirty="0">
                <a:latin typeface="Times New Roman" panose="02020603050405020304" pitchFamily="18" charset="0"/>
                <a:cs typeface="Times New Roman" panose="02020603050405020304" pitchFamily="18" charset="0"/>
              </a:rPr>
              <a:t>«He </a:t>
            </a:r>
            <a:r>
              <a:rPr lang="nb-NO" sz="1500" dirty="0" err="1">
                <a:latin typeface="Times New Roman" panose="02020603050405020304" pitchFamily="18" charset="0"/>
                <a:cs typeface="Times New Roman" panose="02020603050405020304" pitchFamily="18" charset="0"/>
              </a:rPr>
              <a:t>didn’t</a:t>
            </a:r>
            <a:r>
              <a:rPr lang="nb-NO" sz="1500" dirty="0">
                <a:latin typeface="Times New Roman" panose="02020603050405020304" pitchFamily="18" charset="0"/>
                <a:cs typeface="Times New Roman" panose="02020603050405020304" pitchFamily="18" charset="0"/>
              </a:rPr>
              <a:t> listen to </a:t>
            </a:r>
            <a:r>
              <a:rPr lang="nb-NO" sz="1500" dirty="0" err="1">
                <a:latin typeface="Times New Roman" panose="02020603050405020304" pitchFamily="18" charset="0"/>
                <a:cs typeface="Times New Roman" panose="02020603050405020304" pitchFamily="18" charset="0"/>
              </a:rPr>
              <a:t>me</a:t>
            </a:r>
            <a:r>
              <a:rPr lang="nb-NO" sz="1500" dirty="0">
                <a:latin typeface="Times New Roman" panose="02020603050405020304" pitchFamily="18" charset="0"/>
                <a:cs typeface="Times New Roman" panose="02020603050405020304" pitchFamily="18" charset="0"/>
              </a:rPr>
              <a:t>»</a:t>
            </a:r>
          </a:p>
          <a:p>
            <a:r>
              <a:rPr lang="nb-NO" sz="1500" dirty="0">
                <a:latin typeface="Times New Roman" panose="02020603050405020304" pitchFamily="18" charset="0"/>
                <a:cs typeface="Times New Roman" panose="02020603050405020304" pitchFamily="18" charset="0"/>
              </a:rPr>
              <a:t>«Depends </a:t>
            </a:r>
            <a:r>
              <a:rPr lang="nb-NO" sz="1500" dirty="0" err="1">
                <a:latin typeface="Times New Roman" panose="02020603050405020304" pitchFamily="18" charset="0"/>
                <a:cs typeface="Times New Roman" panose="02020603050405020304" pitchFamily="18" charset="0"/>
              </a:rPr>
              <a:t>on</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how</a:t>
            </a:r>
            <a:r>
              <a:rPr lang="nb-NO" sz="1500" dirty="0">
                <a:latin typeface="Times New Roman" panose="02020603050405020304" pitchFamily="18" charset="0"/>
                <a:cs typeface="Times New Roman" panose="02020603050405020304" pitchFamily="18" charset="0"/>
              </a:rPr>
              <a:t> far </a:t>
            </a:r>
            <a:r>
              <a:rPr lang="nb-NO" sz="1500" dirty="0" err="1">
                <a:latin typeface="Times New Roman" panose="02020603050405020304" pitchFamily="18" charset="0"/>
                <a:cs typeface="Times New Roman" panose="02020603050405020304" pitchFamily="18" charset="0"/>
              </a:rPr>
              <a:t>the</a:t>
            </a:r>
            <a:r>
              <a:rPr lang="nb-NO" sz="1500" dirty="0">
                <a:latin typeface="Times New Roman" panose="02020603050405020304" pitchFamily="18" charset="0"/>
                <a:cs typeface="Times New Roman" panose="02020603050405020304" pitchFamily="18" charset="0"/>
              </a:rPr>
              <a:t> person has </a:t>
            </a:r>
            <a:r>
              <a:rPr lang="nb-NO" sz="1500" dirty="0" err="1">
                <a:latin typeface="Times New Roman" panose="02020603050405020304" pitchFamily="18" charset="0"/>
                <a:cs typeface="Times New Roman" panose="02020603050405020304" pitchFamily="18" charset="0"/>
              </a:rPr>
              <a:t>come</a:t>
            </a:r>
            <a:r>
              <a:rPr lang="nb-NO" sz="1500" dirty="0">
                <a:latin typeface="Times New Roman" panose="02020603050405020304" pitchFamily="18" charset="0"/>
                <a:cs typeface="Times New Roman" panose="02020603050405020304" pitchFamily="18" charset="0"/>
              </a:rPr>
              <a:t> </a:t>
            </a:r>
          </a:p>
          <a:p>
            <a:pPr marL="0" indent="0">
              <a:buNone/>
            </a:pPr>
            <a:r>
              <a:rPr lang="nb-NO" sz="1500" dirty="0">
                <a:latin typeface="Times New Roman" panose="02020603050405020304" pitchFamily="18" charset="0"/>
                <a:cs typeface="Times New Roman" panose="02020603050405020304" pitchFamily="18" charset="0"/>
              </a:rPr>
              <a:t>	in his </a:t>
            </a:r>
            <a:r>
              <a:rPr lang="nb-NO" sz="1500" dirty="0" err="1">
                <a:latin typeface="Times New Roman" panose="02020603050405020304" pitchFamily="18" charset="0"/>
                <a:cs typeface="Times New Roman" panose="02020603050405020304" pitchFamily="18" charset="0"/>
              </a:rPr>
              <a:t>own</a:t>
            </a:r>
            <a:r>
              <a:rPr lang="nb-NO" sz="1500" dirty="0">
                <a:latin typeface="Times New Roman" panose="02020603050405020304" pitchFamily="18" charset="0"/>
                <a:cs typeface="Times New Roman" panose="02020603050405020304" pitchFamily="18" charset="0"/>
              </a:rPr>
              <a:t> </a:t>
            </a:r>
            <a:r>
              <a:rPr lang="nb-NO" sz="1500" dirty="0" err="1">
                <a:latin typeface="Times New Roman" panose="02020603050405020304" pitchFamily="18" charset="0"/>
                <a:cs typeface="Times New Roman" panose="02020603050405020304" pitchFamily="18" charset="0"/>
              </a:rPr>
              <a:t>process</a:t>
            </a:r>
            <a:r>
              <a:rPr lang="nb-NO" sz="1500" dirty="0">
                <a:latin typeface="Times New Roman" panose="02020603050405020304" pitchFamily="18" charset="0"/>
                <a:cs typeface="Times New Roman" panose="02020603050405020304" pitchFamily="18" charset="0"/>
              </a:rPr>
              <a:t>»</a:t>
            </a:r>
          </a:p>
          <a:p>
            <a:endParaRPr lang="nn-NO" sz="15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4943138" y="798574"/>
            <a:ext cx="2871788" cy="3479006"/>
          </a:xfrm>
        </p:spPr>
        <p:txBody>
          <a:bodyPr>
            <a:normAutofit/>
          </a:bodyPr>
          <a:lstStyle/>
          <a:p>
            <a:pPr marL="185166" lvl="1" indent="0" algn="ctr">
              <a:buClr>
                <a:srgbClr val="8064A2"/>
              </a:buClr>
              <a:buNone/>
            </a:pPr>
            <a:endParaRPr lang="nb-NO" dirty="0">
              <a:latin typeface="Calibri Light" panose="020F0302020204030204" pitchFamily="34" charset="0"/>
              <a:cs typeface="Times New Roman" panose="02020603050405020304" pitchFamily="18" charset="0"/>
            </a:endParaRPr>
          </a:p>
          <a:p>
            <a:pPr marL="185166" lvl="1" indent="0" algn="ctr">
              <a:buClr>
                <a:srgbClr val="8064A2"/>
              </a:buClr>
              <a:buNone/>
            </a:pPr>
            <a:br>
              <a:rPr lang="nb-NO" dirty="0">
                <a:latin typeface="Calibri Light" panose="020F0302020204030204" pitchFamily="34" charset="0"/>
                <a:cs typeface="Times New Roman" panose="02020603050405020304" pitchFamily="18" charset="0"/>
              </a:rPr>
            </a:br>
            <a:br>
              <a:rPr lang="nb-NO" dirty="0">
                <a:latin typeface="Calibri Light" panose="020F0302020204030204" pitchFamily="34" charset="0"/>
                <a:cs typeface="Times New Roman" panose="02020603050405020304" pitchFamily="18" charset="0"/>
              </a:rPr>
            </a:br>
            <a:endParaRPr lang="nb-NO" dirty="0">
              <a:latin typeface="Calibri Light" panose="020F0302020204030204" pitchFamily="34" charset="0"/>
              <a:cs typeface="Times New Roman" panose="02020603050405020304" pitchFamily="18" charset="0"/>
            </a:endParaRPr>
          </a:p>
          <a:p>
            <a:pPr marL="185166" lvl="1" indent="0">
              <a:buClr>
                <a:srgbClr val="8064A2"/>
              </a:buClr>
              <a:buNone/>
            </a:pPr>
            <a:r>
              <a:rPr lang="en-US" sz="1500" b="1" dirty="0">
                <a:latin typeface="Times New Roman" panose="02020603050405020304" pitchFamily="18" charset="0"/>
                <a:cs typeface="Times New Roman" panose="02020603050405020304" pitchFamily="18" charset="0"/>
              </a:rPr>
              <a:t>« Some professionals are so good that they must have some lived experiences</a:t>
            </a:r>
            <a:r>
              <a:rPr lang="nb-NO" sz="1500" b="1" dirty="0">
                <a:latin typeface="Times New Roman" panose="02020603050405020304" pitchFamily="18" charset="0"/>
                <a:cs typeface="Times New Roman" panose="02020603050405020304" pitchFamily="18" charset="0"/>
              </a:rPr>
              <a:t>….»</a:t>
            </a:r>
          </a:p>
          <a:p>
            <a:pPr marL="185166" lvl="1" indent="0">
              <a:buClr>
                <a:srgbClr val="8064A2"/>
              </a:buClr>
              <a:buNone/>
            </a:pPr>
            <a:endParaRPr lang="nb-NO" dirty="0">
              <a:latin typeface="Calibri Light" panose="020F0302020204030204" pitchFamily="34" charset="0"/>
              <a:cs typeface="Times New Roman" panose="02020603050405020304" pitchFamily="18" charset="0"/>
            </a:endParaRPr>
          </a:p>
          <a:p>
            <a:pPr marL="185166" lvl="1" indent="0">
              <a:buNone/>
            </a:pPr>
            <a:endParaRPr lang="nb-NO" sz="1050" dirty="0">
              <a:latin typeface="Calibri Light" panose="020F0302020204030204" pitchFamily="34" charset="0"/>
              <a:cs typeface="Times New Roman" panose="02020603050405020304" pitchFamily="18" charset="0"/>
            </a:endParaRPr>
          </a:p>
          <a:p>
            <a:endParaRPr lang="nb-NO" sz="1050" dirty="0">
              <a:latin typeface="Calibri Light" panose="020F0302020204030204" pitchFamily="34" charset="0"/>
              <a:cs typeface="Times New Roman" panose="02020603050405020304" pitchFamily="18" charset="0"/>
            </a:endParaRPr>
          </a:p>
          <a:p>
            <a:endParaRPr lang="nb-NO" sz="1050" dirty="0">
              <a:latin typeface="Calibri Light" panose="020F0302020204030204" pitchFamily="34" charset="0"/>
              <a:cs typeface="Times New Roman" panose="02020603050405020304" pitchFamily="18" charset="0"/>
            </a:endParaRPr>
          </a:p>
          <a:p>
            <a:endParaRPr lang="nb-NO" sz="1050" dirty="0">
              <a:latin typeface="Calibri Light" panose="020F0302020204030204" pitchFamily="34" charset="0"/>
              <a:cs typeface="Times New Roman" panose="02020603050405020304" pitchFamily="18" charset="0"/>
            </a:endParaRPr>
          </a:p>
          <a:p>
            <a:endParaRPr lang="nb-NO" sz="1050" dirty="0">
              <a:latin typeface="Calibri Light" panose="020F0302020204030204" pitchFamily="34" charset="0"/>
              <a:cs typeface="Times New Roman" panose="02020603050405020304" pitchFamily="18" charset="0"/>
            </a:endParaRPr>
          </a:p>
          <a:p>
            <a:endParaRPr lang="nb-NO" dirty="0">
              <a:latin typeface="Calibri Light" panose="020F03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PeerSupportWork_Prague2019</a:t>
            </a:r>
            <a:endParaRPr lang="nb-NO"/>
          </a:p>
        </p:txBody>
      </p:sp>
    </p:spTree>
    <p:extLst>
      <p:ext uri="{BB962C8B-B14F-4D97-AF65-F5344CB8AC3E}">
        <p14:creationId xmlns:p14="http://schemas.microsoft.com/office/powerpoint/2010/main" val="162957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 </a:t>
            </a:r>
            <a:r>
              <a:rPr lang="nb-NO" dirty="0" err="1"/>
              <a:t>place</a:t>
            </a:r>
            <a:r>
              <a:rPr lang="nb-NO" dirty="0"/>
              <a:t> </a:t>
            </a:r>
            <a:r>
              <a:rPr lang="nb-NO" dirty="0" err="1"/>
              <a:t>where</a:t>
            </a:r>
            <a:r>
              <a:rPr lang="nb-NO" dirty="0"/>
              <a:t> </a:t>
            </a:r>
            <a:r>
              <a:rPr lang="nb-NO" dirty="0" err="1"/>
              <a:t>you</a:t>
            </a:r>
            <a:r>
              <a:rPr lang="nb-NO" dirty="0"/>
              <a:t> </a:t>
            </a:r>
            <a:r>
              <a:rPr lang="nb-NO" dirty="0" err="1"/>
              <a:t>can</a:t>
            </a:r>
            <a:r>
              <a:rPr lang="nb-NO" dirty="0"/>
              <a:t> be </a:t>
            </a:r>
            <a:r>
              <a:rPr lang="nb-NO" dirty="0" err="1"/>
              <a:t>yourself</a:t>
            </a:r>
            <a:endParaRPr lang="nb-NO" dirty="0"/>
          </a:p>
        </p:txBody>
      </p:sp>
      <p:sp>
        <p:nvSpPr>
          <p:cNvPr id="3" name="Content Placeholder 2"/>
          <p:cNvSpPr>
            <a:spLocks noGrp="1"/>
          </p:cNvSpPr>
          <p:nvPr>
            <p:ph idx="1"/>
          </p:nvPr>
        </p:nvSpPr>
        <p:spPr/>
        <p:txBody>
          <a:bodyPr>
            <a:normAutofit/>
          </a:bodyPr>
          <a:lstStyle/>
          <a:p>
            <a:endParaRPr lang="nb-NO" sz="2400" dirty="0">
              <a:latin typeface="Times New Roman" panose="02020603050405020304" pitchFamily="18" charset="0"/>
              <a:cs typeface="Times New Roman" panose="02020603050405020304" pitchFamily="18" charset="0"/>
            </a:endParaRPr>
          </a:p>
          <a:p>
            <a:r>
              <a:rPr lang="nb-NO" sz="2400" dirty="0" err="1">
                <a:latin typeface="Times New Roman" panose="02020603050405020304" pitchFamily="18" charset="0"/>
                <a:cs typeface="Times New Roman" panose="02020603050405020304" pitchFamily="18" charset="0"/>
              </a:rPr>
              <a:t>Openminded</a:t>
            </a:r>
            <a:r>
              <a:rPr lang="nb-NO" sz="2400" dirty="0">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people</a:t>
            </a:r>
            <a:r>
              <a:rPr lang="nb-NO" sz="2400" dirty="0">
                <a:latin typeface="Times New Roman" panose="02020603050405020304" pitchFamily="18" charset="0"/>
                <a:cs typeface="Times New Roman" panose="02020603050405020304" pitchFamily="18" charset="0"/>
              </a:rPr>
              <a:t> and </a:t>
            </a:r>
            <a:r>
              <a:rPr lang="nb-NO" sz="2400" dirty="0" err="1">
                <a:latin typeface="Times New Roman" panose="02020603050405020304" pitchFamily="18" charset="0"/>
                <a:cs typeface="Times New Roman" panose="02020603050405020304" pitchFamily="18" charset="0"/>
              </a:rPr>
              <a:t>places</a:t>
            </a:r>
            <a:endParaRPr lang="nb-NO" sz="2400" dirty="0">
              <a:latin typeface="Times New Roman" panose="02020603050405020304" pitchFamily="18" charset="0"/>
              <a:cs typeface="Times New Roman" panose="02020603050405020304" pitchFamily="18" charset="0"/>
            </a:endParaRPr>
          </a:p>
          <a:p>
            <a:r>
              <a:rPr lang="nb-NO" sz="2400" dirty="0">
                <a:latin typeface="Times New Roman" panose="02020603050405020304" pitchFamily="18" charset="0"/>
                <a:cs typeface="Times New Roman" panose="02020603050405020304" pitchFamily="18" charset="0"/>
              </a:rPr>
              <a:t>Helps </a:t>
            </a:r>
            <a:r>
              <a:rPr lang="nb-NO" sz="2400" dirty="0" err="1">
                <a:latin typeface="Times New Roman" panose="02020603050405020304" pitchFamily="18" charset="0"/>
                <a:cs typeface="Times New Roman" panose="02020603050405020304" pitchFamily="18" charset="0"/>
              </a:rPr>
              <a:t>when</a:t>
            </a:r>
            <a:r>
              <a:rPr lang="nb-NO" sz="2400" dirty="0">
                <a:latin typeface="Times New Roman" panose="02020603050405020304" pitchFamily="18" charset="0"/>
                <a:cs typeface="Times New Roman" panose="02020603050405020304" pitchFamily="18" charset="0"/>
              </a:rPr>
              <a:t> feeling </a:t>
            </a:r>
            <a:r>
              <a:rPr lang="nb-NO" sz="2400" dirty="0" err="1">
                <a:latin typeface="Times New Roman" panose="02020603050405020304" pitchFamily="18" charset="0"/>
                <a:cs typeface="Times New Roman" panose="02020603050405020304" pitchFamily="18" charset="0"/>
              </a:rPr>
              <a:t>lonely</a:t>
            </a:r>
            <a:r>
              <a:rPr lang="nb-NO" sz="2400" dirty="0">
                <a:latin typeface="Times New Roman" panose="02020603050405020304" pitchFamily="18" charset="0"/>
                <a:cs typeface="Times New Roman" panose="02020603050405020304" pitchFamily="18" charset="0"/>
              </a:rPr>
              <a:t> and as an outsider</a:t>
            </a:r>
          </a:p>
          <a:p>
            <a:r>
              <a:rPr lang="nb-NO" sz="2400" dirty="0">
                <a:latin typeface="Times New Roman" panose="02020603050405020304" pitchFamily="18" charset="0"/>
                <a:cs typeface="Times New Roman" panose="02020603050405020304" pitchFamily="18" charset="0"/>
              </a:rPr>
              <a:t>Makes </a:t>
            </a:r>
            <a:r>
              <a:rPr lang="nb-NO" sz="2400" dirty="0" err="1">
                <a:latin typeface="Times New Roman" panose="02020603050405020304" pitchFamily="18" charset="0"/>
                <a:cs typeface="Times New Roman" panose="02020603050405020304" pitchFamily="18" charset="0"/>
              </a:rPr>
              <a:t>people</a:t>
            </a:r>
            <a:r>
              <a:rPr lang="nb-NO" sz="2400" dirty="0">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feel</a:t>
            </a:r>
            <a:r>
              <a:rPr lang="nb-NO" sz="2400" dirty="0">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useful</a:t>
            </a:r>
            <a:r>
              <a:rPr lang="nb-NO" sz="2400" dirty="0">
                <a:latin typeface="Times New Roman" panose="02020603050405020304" pitchFamily="18" charset="0"/>
                <a:cs typeface="Times New Roman" panose="02020603050405020304" pitchFamily="18" charset="0"/>
              </a:rPr>
              <a:t> for </a:t>
            </a:r>
            <a:r>
              <a:rPr lang="nb-NO" sz="2400" dirty="0" err="1">
                <a:latin typeface="Times New Roman" panose="02020603050405020304" pitchFamily="18" charset="0"/>
                <a:cs typeface="Times New Roman" panose="02020603050405020304" pitchFamily="18" charset="0"/>
              </a:rPr>
              <a:t>one</a:t>
            </a:r>
            <a:r>
              <a:rPr lang="nb-NO" sz="2400" dirty="0">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another</a:t>
            </a:r>
            <a:endParaRPr lang="nb-NO"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276992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Peer Support </a:t>
            </a:r>
            <a:r>
              <a:rPr lang="nb-NO" dirty="0" err="1"/>
              <a:t>Work</a:t>
            </a:r>
            <a:r>
              <a:rPr lang="nb-NO" dirty="0"/>
              <a:t> in Norway</a:t>
            </a:r>
          </a:p>
        </p:txBody>
      </p:sp>
      <p:sp>
        <p:nvSpPr>
          <p:cNvPr id="3" name="Content Placeholder 2"/>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Background, roots &amp; definitions</a:t>
            </a:r>
          </a:p>
          <a:p>
            <a:r>
              <a:rPr lang="en-US" sz="2400" dirty="0">
                <a:latin typeface="Times New Roman" panose="02020603050405020304" pitchFamily="18" charset="0"/>
                <a:cs typeface="Times New Roman" panose="02020603050405020304" pitchFamily="18" charset="0"/>
              </a:rPr>
              <a:t>Research on peer support work</a:t>
            </a:r>
          </a:p>
          <a:p>
            <a:r>
              <a:rPr lang="en-US" sz="2400" dirty="0">
                <a:latin typeface="Times New Roman" panose="02020603050405020304" pitchFamily="18" charset="0"/>
                <a:cs typeface="Times New Roman" panose="02020603050405020304" pitchFamily="18" charset="0"/>
              </a:rPr>
              <a:t>Unique roles &amp; contributions</a:t>
            </a:r>
          </a:p>
          <a:p>
            <a:r>
              <a:rPr lang="en-US" sz="2400" dirty="0">
                <a:latin typeface="Times New Roman" panose="02020603050405020304" pitchFamily="18" charset="0"/>
                <a:cs typeface="Times New Roman" panose="02020603050405020304" pitchFamily="18" charset="0"/>
              </a:rPr>
              <a:t>Training &amp; supervision</a:t>
            </a:r>
          </a:p>
          <a:p>
            <a:r>
              <a:rPr lang="en-US" sz="2400" dirty="0">
                <a:latin typeface="Times New Roman" panose="02020603050405020304" pitchFamily="18" charset="0"/>
                <a:cs typeface="Times New Roman" panose="02020603050405020304" pitchFamily="18" charset="0"/>
              </a:rPr>
              <a:t>Challenges</a:t>
            </a:r>
            <a:endParaRPr lang="nb-NO" sz="2400" dirty="0">
              <a:latin typeface="Times New Roman" panose="02020603050405020304" pitchFamily="18" charset="0"/>
              <a:cs typeface="Times New Roman" panose="02020603050405020304" pitchFamily="18" charset="0"/>
            </a:endParaRPr>
          </a:p>
          <a:p>
            <a:pPr marL="0" indent="0">
              <a:buNone/>
            </a:pPr>
            <a:endParaRPr lang="nb-NO"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4157669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It’s kind of like a separate language”</a:t>
            </a:r>
            <a:br>
              <a:rPr lang="en-US" dirty="0">
                <a:latin typeface="Times New Roman" panose="02020603050405020304" pitchFamily="18" charset="0"/>
                <a:cs typeface="Times New Roman" panose="02020603050405020304" pitchFamily="18" charset="0"/>
              </a:rPr>
            </a:br>
            <a:endParaRPr lang="en-US" dirty="0"/>
          </a:p>
        </p:txBody>
      </p:sp>
      <p:sp>
        <p:nvSpPr>
          <p:cNvPr id="9" name="Content Placeholder 8"/>
          <p:cNvSpPr>
            <a:spLocks noGrp="1"/>
          </p:cNvSpPr>
          <p:nvPr>
            <p:ph idx="1"/>
          </p:nvPr>
        </p:nvSpPr>
        <p:spPr>
          <a:xfrm>
            <a:off x="434853" y="994229"/>
            <a:ext cx="4162547" cy="3450770"/>
          </a:xfrm>
        </p:spPr>
        <p:txBody>
          <a:bodyPr/>
          <a:lstStyle/>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Peer support workers understandings and use of experience based knowledge in their collaboration with users in mental health- and substance abuse services.</a:t>
            </a:r>
          </a:p>
          <a:p>
            <a:pPr marL="0" indent="0">
              <a:buNone/>
            </a:pPr>
            <a:endParaRPr lang="en-US" dirty="0"/>
          </a:p>
          <a:p>
            <a:pPr marL="0" indent="0">
              <a:buNone/>
            </a:pPr>
            <a:r>
              <a:rPr lang="en-US" sz="1800" dirty="0">
                <a:solidFill>
                  <a:schemeClr val="accent1">
                    <a:lumMod val="75000"/>
                  </a:schemeClr>
                </a:solidFill>
                <a:latin typeface="Times New Roman" panose="02020603050405020304" pitchFamily="18" charset="0"/>
                <a:cs typeface="Times New Roman" panose="02020603050405020304" pitchFamily="18" charset="0"/>
              </a:rPr>
              <a:t>Klevan, Trude; Sjåfjell, Tommy Lunde; Borg, Marit and Karlsson, Bengt.</a:t>
            </a:r>
          </a:p>
        </p:txBody>
      </p:sp>
      <p:sp>
        <p:nvSpPr>
          <p:cNvPr id="5" name="Footer Placeholder 4"/>
          <p:cNvSpPr>
            <a:spLocks noGrp="1"/>
          </p:cNvSpPr>
          <p:nvPr>
            <p:ph type="ftr" sz="quarter" idx="11"/>
          </p:nvPr>
        </p:nvSpPr>
        <p:spPr/>
        <p:txBody>
          <a:bodyPr/>
          <a:lstStyle/>
          <a:p>
            <a:r>
              <a:rPr lang="en-GB" noProof="0"/>
              <a:t>PeerSupportWork_Prague2019</a:t>
            </a:r>
          </a:p>
        </p:txBody>
      </p:sp>
      <p:sp>
        <p:nvSpPr>
          <p:cNvPr id="10" name="Picture Placeholder 9"/>
          <p:cNvSpPr>
            <a:spLocks noGrp="1"/>
          </p:cNvSpPr>
          <p:nvPr>
            <p:ph type="pic" sz="quarter" idx="13"/>
          </p:nvPr>
        </p:nvSpPr>
        <p:spPr/>
      </p:sp>
      <p:pic>
        <p:nvPicPr>
          <p:cNvPr id="7" name="Picture Placeholder 8"/>
          <p:cNvPicPr>
            <a:picLocks noChangeAspect="1"/>
          </p:cNvPicPr>
          <p:nvPr/>
        </p:nvPicPr>
        <p:blipFill>
          <a:blip r:embed="rId2">
            <a:extLst>
              <a:ext uri="{28A0092B-C50C-407E-A947-70E740481C1C}">
                <a14:useLocalDpi xmlns:a14="http://schemas.microsoft.com/office/drawing/2010/main" val="0"/>
              </a:ext>
            </a:extLst>
          </a:blip>
          <a:srcRect t="9006" b="9006"/>
          <a:stretch>
            <a:fillRect/>
          </a:stretch>
        </p:blipFill>
        <p:spPr>
          <a:xfrm>
            <a:off x="5156200" y="219282"/>
            <a:ext cx="3829050" cy="4476403"/>
          </a:xfrm>
          <a:prstGeom prst="rect">
            <a:avLst/>
          </a:prstGeom>
        </p:spPr>
      </p:pic>
    </p:spTree>
    <p:extLst>
      <p:ext uri="{BB962C8B-B14F-4D97-AF65-F5344CB8AC3E}">
        <p14:creationId xmlns:p14="http://schemas.microsoft.com/office/powerpoint/2010/main" val="18920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53" y="428161"/>
            <a:ext cx="8030696" cy="857250"/>
          </a:xfrm>
        </p:spPr>
        <p:txBody>
          <a:bodyPr/>
          <a:lstStyle/>
          <a:p>
            <a:r>
              <a:rPr lang="nb-NO" dirty="0" err="1">
                <a:latin typeface="Arial" panose="020B0604020202020204" pitchFamily="34" charset="0"/>
                <a:cs typeface="Arial" panose="020B0604020202020204" pitchFamily="34" charset="0"/>
              </a:rPr>
              <a:t>Background</a:t>
            </a:r>
            <a:endParaRPr lang="nb-NO"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7253" y="1357162"/>
            <a:ext cx="8030696" cy="3087837"/>
          </a:xfrm>
        </p:spPr>
        <p:txBody>
          <a:bodyPr>
            <a:normAutofit/>
          </a:bodyPr>
          <a:lstStyle/>
          <a:p>
            <a:r>
              <a:rPr lang="nb-NO" sz="1800" dirty="0">
                <a:latin typeface="Arial" panose="020B0604020202020204" pitchFamily="34" charset="0"/>
                <a:ea typeface="Calibri" panose="020F0502020204030204" pitchFamily="34" charset="0"/>
                <a:cs typeface="Arial" panose="020B0604020202020204" pitchFamily="34" charset="0"/>
              </a:rPr>
              <a:t>Peer support </a:t>
            </a:r>
            <a:r>
              <a:rPr lang="nb-NO" sz="1800" dirty="0" err="1">
                <a:latin typeface="Arial" panose="020B0604020202020204" pitchFamily="34" charset="0"/>
                <a:ea typeface="Calibri" panose="020F0502020204030204" pitchFamily="34" charset="0"/>
                <a:cs typeface="Arial" panose="020B0604020202020204" pitchFamily="34" charset="0"/>
              </a:rPr>
              <a:t>workers</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use</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their</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own</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lived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expeirencesas</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their</a:t>
            </a:r>
            <a:r>
              <a:rPr lang="nb-NO" sz="1800" dirty="0">
                <a:latin typeface="Arial" panose="020B0604020202020204" pitchFamily="34" charset="0"/>
                <a:ea typeface="Calibri" panose="020F0502020204030204" pitchFamily="34" charset="0"/>
                <a:cs typeface="Arial" panose="020B0604020202020204" pitchFamily="34" charset="0"/>
              </a:rPr>
              <a:t> most </a:t>
            </a:r>
            <a:r>
              <a:rPr lang="nb-NO" sz="1800" dirty="0" err="1">
                <a:latin typeface="Arial" panose="020B0604020202020204" pitchFamily="34" charset="0"/>
                <a:ea typeface="Calibri" panose="020F0502020204030204" pitchFamily="34" charset="0"/>
                <a:cs typeface="Arial" panose="020B0604020202020204" pitchFamily="34" charset="0"/>
              </a:rPr>
              <a:t>important</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source</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of</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endParaRPr lang="nb-NO" sz="1800" dirty="0">
              <a:latin typeface="Arial" panose="020B0604020202020204" pitchFamily="34" charset="0"/>
              <a:ea typeface="Calibri" panose="020F0502020204030204" pitchFamily="34" charset="0"/>
              <a:cs typeface="Arial" panose="020B0604020202020204" pitchFamily="34" charset="0"/>
            </a:endParaRPr>
          </a:p>
          <a:p>
            <a:r>
              <a:rPr lang="nb-NO" sz="1800" b="1" dirty="0" err="1">
                <a:latin typeface="Arial" panose="020B0604020202020204" pitchFamily="34" charset="0"/>
                <a:ea typeface="Calibri" panose="020F0502020204030204" pitchFamily="34" charset="0"/>
                <a:cs typeface="Arial" panose="020B0604020202020204" pitchFamily="34" charset="0"/>
              </a:rPr>
              <a:t>Experiences</a:t>
            </a:r>
            <a:r>
              <a:rPr lang="nb-NO" sz="1800" b="1"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are</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recognised</a:t>
            </a:r>
            <a:r>
              <a:rPr lang="nb-NO" sz="1800" dirty="0">
                <a:latin typeface="Arial" panose="020B0604020202020204" pitchFamily="34" charset="0"/>
                <a:ea typeface="Calibri" panose="020F0502020204030204" pitchFamily="34" charset="0"/>
                <a:cs typeface="Arial" panose="020B0604020202020204" pitchFamily="34" charset="0"/>
              </a:rPr>
              <a:t> as an </a:t>
            </a:r>
            <a:r>
              <a:rPr lang="nb-NO" sz="1800" dirty="0" err="1">
                <a:latin typeface="Arial" panose="020B0604020202020204" pitchFamily="34" charset="0"/>
                <a:ea typeface="Calibri" panose="020F0502020204030204" pitchFamily="34" charset="0"/>
                <a:cs typeface="Arial" panose="020B0604020202020204" pitchFamily="34" charset="0"/>
              </a:rPr>
              <a:t>important</a:t>
            </a:r>
            <a:r>
              <a:rPr lang="nb-NO" sz="1800" dirty="0">
                <a:latin typeface="Arial" panose="020B0604020202020204" pitchFamily="34" charset="0"/>
                <a:ea typeface="Calibri" panose="020F0502020204030204" pitchFamily="34" charset="0"/>
                <a:cs typeface="Arial" panose="020B0604020202020204" pitchFamily="34" charset="0"/>
              </a:rPr>
              <a:t> and </a:t>
            </a:r>
            <a:r>
              <a:rPr lang="nb-NO" sz="1800" dirty="0" err="1">
                <a:latin typeface="Arial" panose="020B0604020202020204" pitchFamily="34" charset="0"/>
                <a:ea typeface="Calibri" panose="020F0502020204030204" pitchFamily="34" charset="0"/>
                <a:cs typeface="Arial" panose="020B0604020202020204" pitchFamily="34" charset="0"/>
              </a:rPr>
              <a:t>equitable</a:t>
            </a:r>
            <a:r>
              <a:rPr lang="nb-NO" sz="1800" dirty="0">
                <a:latin typeface="Arial" panose="020B0604020202020204" pitchFamily="34" charset="0"/>
                <a:ea typeface="Calibri" panose="020F0502020204030204" pitchFamily="34" charset="0"/>
                <a:cs typeface="Arial" panose="020B0604020202020204" pitchFamily="34" charset="0"/>
              </a:rPr>
              <a:t> form </a:t>
            </a:r>
            <a:r>
              <a:rPr lang="nb-NO" sz="1800" dirty="0" err="1">
                <a:latin typeface="Arial" panose="020B0604020202020204" pitchFamily="34" charset="0"/>
                <a:ea typeface="Calibri" panose="020F0502020204030204" pitchFamily="34" charset="0"/>
                <a:cs typeface="Arial" panose="020B0604020202020204" pitchFamily="34" charset="0"/>
              </a:rPr>
              <a:t>of</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endParaRPr lang="nb-NO" sz="1800" dirty="0">
              <a:latin typeface="Arial" panose="020B0604020202020204" pitchFamily="34" charset="0"/>
              <a:ea typeface="Calibri" panose="020F0502020204030204" pitchFamily="34" charset="0"/>
              <a:cs typeface="Arial" panose="020B0604020202020204" pitchFamily="34" charset="0"/>
            </a:endParaRPr>
          </a:p>
          <a:p>
            <a:r>
              <a:rPr lang="nb-NO" sz="1800" dirty="0">
                <a:latin typeface="Arial" panose="020B0604020202020204" pitchFamily="34" charset="0"/>
                <a:ea typeface="Calibri" panose="020F0502020204030204" pitchFamily="34" charset="0"/>
                <a:cs typeface="Arial" panose="020B0604020202020204" pitchFamily="34" charset="0"/>
              </a:rPr>
              <a:t>Research shows </a:t>
            </a:r>
            <a:r>
              <a:rPr lang="nb-NO" sz="1800" dirty="0" err="1">
                <a:latin typeface="Arial" panose="020B0604020202020204" pitchFamily="34" charset="0"/>
                <a:ea typeface="Calibri" panose="020F0502020204030204" pitchFamily="34" charset="0"/>
                <a:cs typeface="Arial" panose="020B0604020202020204" pitchFamily="34" charset="0"/>
              </a:rPr>
              <a:t>posivitive</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experiences</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with</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recieving</a:t>
            </a:r>
            <a:r>
              <a:rPr lang="nb-NO" sz="1800" dirty="0">
                <a:latin typeface="Arial" panose="020B0604020202020204" pitchFamily="34" charset="0"/>
                <a:ea typeface="Calibri" panose="020F0502020204030204" pitchFamily="34" charset="0"/>
                <a:cs typeface="Arial" panose="020B0604020202020204" pitchFamily="34" charset="0"/>
              </a:rPr>
              <a:t> support from peer support </a:t>
            </a:r>
            <a:r>
              <a:rPr lang="nb-NO" sz="1800" dirty="0" err="1">
                <a:latin typeface="Arial" panose="020B0604020202020204" pitchFamily="34" charset="0"/>
                <a:ea typeface="Calibri" panose="020F0502020204030204" pitchFamily="34" charset="0"/>
                <a:cs typeface="Arial" panose="020B0604020202020204" pitchFamily="34" charset="0"/>
              </a:rPr>
              <a:t>workers</a:t>
            </a:r>
            <a:endParaRPr lang="nb-NO" sz="1800" dirty="0">
              <a:latin typeface="Arial" panose="020B0604020202020204" pitchFamily="34" charset="0"/>
              <a:ea typeface="Calibri" panose="020F0502020204030204" pitchFamily="34" charset="0"/>
              <a:cs typeface="Arial" panose="020B0604020202020204" pitchFamily="34" charset="0"/>
            </a:endParaRPr>
          </a:p>
          <a:p>
            <a:pPr lvl="0"/>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How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experiences</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as a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source</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of</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knowlegde</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is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understood</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and used in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pratice</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is less </a:t>
            </a:r>
            <a:r>
              <a:rPr lang="nb-NO" sz="1800" dirty="0" err="1">
                <a:solidFill>
                  <a:srgbClr val="252525"/>
                </a:solidFill>
                <a:latin typeface="Arial" panose="020B0604020202020204" pitchFamily="34" charset="0"/>
                <a:ea typeface="Calibri" panose="020F0502020204030204" pitchFamily="34" charset="0"/>
                <a:cs typeface="Arial" panose="020B0604020202020204" pitchFamily="34" charset="0"/>
              </a:rPr>
              <a:t>explored</a:t>
            </a:r>
            <a:r>
              <a:rPr lang="nb-NO" sz="1800" dirty="0">
                <a:solidFill>
                  <a:srgbClr val="252525"/>
                </a:solidFill>
                <a:latin typeface="Arial" panose="020B0604020202020204" pitchFamily="34" charset="0"/>
                <a:ea typeface="Calibri" panose="020F0502020204030204" pitchFamily="34" charset="0"/>
                <a:cs typeface="Arial" panose="020B0604020202020204" pitchFamily="34" charset="0"/>
              </a:rPr>
              <a:t> </a:t>
            </a:r>
            <a:endParaRPr lang="nb-NO" sz="1800" dirty="0">
              <a:solidFill>
                <a:srgbClr val="252525"/>
              </a:solidFill>
              <a:latin typeface="Arial" panose="020B0604020202020204" pitchFamily="34" charset="0"/>
              <a:cs typeface="Arial" panose="020B0604020202020204" pitchFamily="34" charset="0"/>
            </a:endParaRPr>
          </a:p>
          <a:p>
            <a:pPr marL="0" indent="0">
              <a:buNone/>
            </a:pPr>
            <a:endParaRPr lang="nb-NO" sz="1800" dirty="0">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nb-NO">
                <a:solidFill>
                  <a:srgbClr val="252525"/>
                </a:solidFill>
              </a:rPr>
              <a:t>PeerSupportWork_Prague2019</a:t>
            </a:r>
          </a:p>
        </p:txBody>
      </p:sp>
    </p:spTree>
    <p:extLst>
      <p:ext uri="{BB962C8B-B14F-4D97-AF65-F5344CB8AC3E}">
        <p14:creationId xmlns:p14="http://schemas.microsoft.com/office/powerpoint/2010/main" val="359879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err="1">
                <a:solidFill>
                  <a:srgbClr val="252525"/>
                </a:solidFill>
                <a:latin typeface="Arial" panose="020B0604020202020204" pitchFamily="34" charset="0"/>
                <a:cs typeface="Arial" panose="020B0604020202020204" pitchFamily="34" charset="0"/>
              </a:rPr>
              <a:t>Aim</a:t>
            </a:r>
            <a:r>
              <a:rPr lang="nb-NO" dirty="0">
                <a:solidFill>
                  <a:srgbClr val="252525"/>
                </a:solidFill>
                <a:latin typeface="Arial" panose="020B0604020202020204" pitchFamily="34" charset="0"/>
                <a:cs typeface="Arial" panose="020B0604020202020204" pitchFamily="34" charset="0"/>
              </a:rPr>
              <a:t> </a:t>
            </a:r>
            <a:r>
              <a:rPr lang="nb-NO" dirty="0" err="1">
                <a:solidFill>
                  <a:srgbClr val="252525"/>
                </a:solidFill>
                <a:latin typeface="Arial" panose="020B0604020202020204" pitchFamily="34" charset="0"/>
                <a:cs typeface="Arial" panose="020B0604020202020204" pitchFamily="34" charset="0"/>
              </a:rPr>
              <a:t>of</a:t>
            </a:r>
            <a:r>
              <a:rPr lang="nb-NO" dirty="0">
                <a:solidFill>
                  <a:srgbClr val="252525"/>
                </a:solidFill>
                <a:latin typeface="Arial" panose="020B0604020202020204" pitchFamily="34" charset="0"/>
                <a:cs typeface="Arial" panose="020B0604020202020204" pitchFamily="34" charset="0"/>
              </a:rPr>
              <a:t> </a:t>
            </a:r>
            <a:r>
              <a:rPr lang="nb-NO" dirty="0" err="1">
                <a:solidFill>
                  <a:srgbClr val="252525"/>
                </a:solidFill>
                <a:latin typeface="Arial" panose="020B0604020202020204" pitchFamily="34" charset="0"/>
                <a:cs typeface="Arial" panose="020B0604020202020204" pitchFamily="34" charset="0"/>
              </a:rPr>
              <a:t>the</a:t>
            </a:r>
            <a:r>
              <a:rPr lang="nb-NO" dirty="0">
                <a:solidFill>
                  <a:srgbClr val="252525"/>
                </a:solidFill>
                <a:latin typeface="Arial" panose="020B0604020202020204" pitchFamily="34" charset="0"/>
                <a:cs typeface="Arial" panose="020B0604020202020204" pitchFamily="34" charset="0"/>
              </a:rPr>
              <a:t> </a:t>
            </a:r>
            <a:r>
              <a:rPr lang="nb-NO" dirty="0" err="1">
                <a:solidFill>
                  <a:srgbClr val="252525"/>
                </a:solidFill>
                <a:latin typeface="Arial" panose="020B0604020202020204" pitchFamily="34" charset="0"/>
                <a:cs typeface="Arial" panose="020B0604020202020204" pitchFamily="34" charset="0"/>
              </a:rPr>
              <a:t>project</a:t>
            </a:r>
            <a:r>
              <a:rPr lang="nb-NO" dirty="0">
                <a:solidFill>
                  <a:srgbClr val="252525"/>
                </a:solidFill>
                <a:latin typeface="Arial" panose="020B0604020202020204" pitchFamily="34" charset="0"/>
                <a:cs typeface="Arial" panose="020B0604020202020204" pitchFamily="34" charset="0"/>
              </a:rPr>
              <a:t>:</a:t>
            </a:r>
            <a:endParaRPr lang="nb-NO"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4235117" y="1424515"/>
            <a:ext cx="4750044" cy="3020484"/>
          </a:xfrm>
        </p:spPr>
        <p:txBody>
          <a:bodyPr>
            <a:normAutofit/>
          </a:bodyPr>
          <a:lstStyle/>
          <a:p>
            <a:pPr marL="0" lvl="0" indent="0">
              <a:lnSpc>
                <a:spcPct val="150000"/>
              </a:lnSpc>
              <a:spcAft>
                <a:spcPts val="800"/>
              </a:spcAft>
              <a:buNone/>
            </a:pP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To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describe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and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explore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experience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based</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kowledge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as a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phenomen</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the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way</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peer support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workers</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understand and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use</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it in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their</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collaboration</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with</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service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users</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 and </a:t>
            </a:r>
            <a:r>
              <a:rPr lang="nb-NO" sz="2000" dirty="0" err="1">
                <a:solidFill>
                  <a:srgbClr val="252525"/>
                </a:solidFill>
                <a:latin typeface="Arial" panose="020B0604020202020204" pitchFamily="34" charset="0"/>
                <a:ea typeface="Calibri" panose="020F0502020204030204" pitchFamily="34" charset="0"/>
                <a:cs typeface="Arial" panose="020B0604020202020204" pitchFamily="34" charset="0"/>
              </a:rPr>
              <a:t>carers</a:t>
            </a:r>
            <a:r>
              <a:rPr lang="nb-NO" sz="2000" dirty="0">
                <a:solidFill>
                  <a:srgbClr val="252525"/>
                </a:solidFill>
                <a:latin typeface="Arial" panose="020B0604020202020204" pitchFamily="34" charset="0"/>
                <a:ea typeface="Calibri" panose="020F0502020204030204" pitchFamily="34" charset="0"/>
                <a:cs typeface="Arial" panose="020B0604020202020204" pitchFamily="34" charset="0"/>
              </a:rPr>
              <a:t>.</a:t>
            </a:r>
          </a:p>
          <a:p>
            <a:pPr marL="0" indent="0">
              <a:buNone/>
            </a:pPr>
            <a:endParaRPr lang="nb-NO" dirty="0"/>
          </a:p>
        </p:txBody>
      </p:sp>
      <p:sp>
        <p:nvSpPr>
          <p:cNvPr id="5" name="Footer Placeholder 4"/>
          <p:cNvSpPr>
            <a:spLocks noGrp="1"/>
          </p:cNvSpPr>
          <p:nvPr>
            <p:ph type="ftr" sz="quarter" idx="11"/>
          </p:nvPr>
        </p:nvSpPr>
        <p:spPr/>
        <p:txBody>
          <a:bodyPr/>
          <a:lstStyle/>
          <a:p>
            <a:r>
              <a:rPr lang="nb-NO">
                <a:solidFill>
                  <a:srgbClr val="252525"/>
                </a:solidFill>
              </a:rPr>
              <a:t>PeerSupportWork_Prague2019</a:t>
            </a:r>
          </a:p>
        </p:txBody>
      </p:sp>
      <p:pic>
        <p:nvPicPr>
          <p:cNvPr id="10" name="Picture Placeholder 9"/>
          <p:cNvPicPr>
            <a:picLocks noGrp="1" noChangeAspect="1"/>
          </p:cNvPicPr>
          <p:nvPr>
            <p:ph type="pic" sz="quarter" idx="13"/>
          </p:nvPr>
        </p:nvPicPr>
        <p:blipFill>
          <a:blip r:embed="rId2"/>
          <a:srcRect t="5628" b="5628"/>
          <a:stretch>
            <a:fillRect/>
          </a:stretch>
        </p:blipFill>
        <p:spPr>
          <a:prstGeom prst="rect">
            <a:avLst/>
          </a:prstGeom>
        </p:spPr>
      </p:pic>
    </p:spTree>
    <p:extLst>
      <p:ext uri="{BB962C8B-B14F-4D97-AF65-F5344CB8AC3E}">
        <p14:creationId xmlns:p14="http://schemas.microsoft.com/office/powerpoint/2010/main" val="297795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Arial" panose="020B0604020202020204" pitchFamily="34" charset="0"/>
                <a:cs typeface="Arial" panose="020B0604020202020204" pitchFamily="34" charset="0"/>
              </a:rPr>
              <a:t>Research questions </a:t>
            </a:r>
            <a:r>
              <a:rPr lang="nb-NO" dirty="0" err="1">
                <a:latin typeface="Arial" panose="020B0604020202020204" pitchFamily="34" charset="0"/>
                <a:cs typeface="Arial" panose="020B0604020202020204" pitchFamily="34" charset="0"/>
              </a:rPr>
              <a:t>exploring</a:t>
            </a:r>
            <a:r>
              <a:rPr lang="nb-NO"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355600" y="1364456"/>
            <a:ext cx="8570686" cy="3313422"/>
          </a:xfrm>
        </p:spPr>
        <p:txBody>
          <a:bodyPr>
            <a:noAutofit/>
          </a:bodyPr>
          <a:lstStyle/>
          <a:p>
            <a:pPr marL="0" indent="0">
              <a:lnSpc>
                <a:spcPct val="150000"/>
              </a:lnSpc>
              <a:spcAft>
                <a:spcPts val="800"/>
              </a:spcAft>
              <a:buNone/>
            </a:pPr>
            <a:r>
              <a:rPr lang="nb-NO" sz="1800" dirty="0">
                <a:latin typeface="Arial" panose="020B0604020202020204" pitchFamily="34" charset="0"/>
                <a:ea typeface="Calibri" panose="020F0502020204030204" pitchFamily="34" charset="0"/>
                <a:cs typeface="Arial" panose="020B0604020202020204" pitchFamily="34" charset="0"/>
              </a:rPr>
              <a:t>1. Experience </a:t>
            </a:r>
            <a:r>
              <a:rPr lang="nb-NO" sz="1800" dirty="0" err="1">
                <a:latin typeface="Arial" panose="020B0604020202020204" pitchFamily="34" charset="0"/>
                <a:ea typeface="Calibri" panose="020F0502020204030204" pitchFamily="34" charset="0"/>
                <a:cs typeface="Arial" panose="020B0604020202020204" pitchFamily="34" charset="0"/>
              </a:rPr>
              <a:t>based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r>
              <a:rPr lang="nb-NO" sz="1800" dirty="0">
                <a:latin typeface="Arial" panose="020B0604020202020204" pitchFamily="34" charset="0"/>
                <a:ea typeface="Calibri" panose="020F0502020204030204" pitchFamily="34" charset="0"/>
                <a:cs typeface="Arial" panose="020B0604020202020204" pitchFamily="34" charset="0"/>
              </a:rPr>
              <a:t> as a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phenomenon</a:t>
            </a:r>
            <a:r>
              <a:rPr lang="nb-NO" sz="1800" dirty="0">
                <a:latin typeface="Arial" panose="020B0604020202020204" pitchFamily="34" charset="0"/>
                <a:ea typeface="Calibri" panose="020F0502020204030204" pitchFamily="34" charset="0"/>
                <a:cs typeface="Arial" panose="020B0604020202020204" pitchFamily="34" charset="0"/>
              </a:rPr>
              <a:t>  </a:t>
            </a:r>
          </a:p>
          <a:p>
            <a:pPr marL="0" indent="0">
              <a:lnSpc>
                <a:spcPct val="150000"/>
              </a:lnSpc>
              <a:spcAft>
                <a:spcPts val="800"/>
              </a:spcAft>
              <a:buNone/>
            </a:pPr>
            <a:r>
              <a:rPr lang="nb-NO" sz="1800" dirty="0">
                <a:latin typeface="Arial" panose="020B0604020202020204" pitchFamily="34" charset="0"/>
                <a:ea typeface="Calibri" panose="020F0502020204030204" pitchFamily="34" charset="0"/>
                <a:cs typeface="Arial" panose="020B0604020202020204" pitchFamily="34" charset="0"/>
              </a:rPr>
              <a:t>2. Experience </a:t>
            </a:r>
            <a:r>
              <a:rPr lang="nb-NO" sz="1800" dirty="0" err="1">
                <a:latin typeface="Arial" panose="020B0604020202020204" pitchFamily="34" charset="0"/>
                <a:ea typeface="Calibri" panose="020F0502020204030204" pitchFamily="34" charset="0"/>
                <a:cs typeface="Arial" panose="020B0604020202020204" pitchFamily="34" charset="0"/>
              </a:rPr>
              <a:t>based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r>
              <a:rPr lang="nb-NO" sz="1800" dirty="0">
                <a:latin typeface="Arial" panose="020B0604020202020204" pitchFamily="34" charset="0"/>
                <a:ea typeface="Calibri" panose="020F0502020204030204" pitchFamily="34" charset="0"/>
                <a:cs typeface="Arial" panose="020B0604020202020204" pitchFamily="34" charset="0"/>
              </a:rPr>
              <a:t> in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relations</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and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collaboration</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with</a:t>
            </a:r>
            <a:r>
              <a:rPr lang="nb-NO" sz="1800" dirty="0">
                <a:latin typeface="Arial" panose="020B0604020202020204" pitchFamily="34" charset="0"/>
                <a:ea typeface="Calibri" panose="020F0502020204030204" pitchFamily="34" charset="0"/>
                <a:cs typeface="Arial" panose="020B0604020202020204" pitchFamily="34" charset="0"/>
              </a:rPr>
              <a:t> service </a:t>
            </a:r>
            <a:r>
              <a:rPr lang="nb-NO" sz="1800" dirty="0" err="1">
                <a:latin typeface="Arial" panose="020B0604020202020204" pitchFamily="34" charset="0"/>
                <a:ea typeface="Calibri" panose="020F0502020204030204" pitchFamily="34" charset="0"/>
                <a:cs typeface="Arial" panose="020B0604020202020204" pitchFamily="34" charset="0"/>
              </a:rPr>
              <a:t>users</a:t>
            </a:r>
            <a:endParaRPr lang="nb-NO"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800"/>
              </a:spcAft>
              <a:buNone/>
            </a:pPr>
            <a:r>
              <a:rPr lang="nb-NO" sz="1800" dirty="0">
                <a:latin typeface="Arial" panose="020B0604020202020204" pitchFamily="34" charset="0"/>
                <a:ea typeface="Calibri" panose="020F0502020204030204" pitchFamily="34" charset="0"/>
                <a:cs typeface="Arial" panose="020B0604020202020204" pitchFamily="34" charset="0"/>
              </a:rPr>
              <a:t>3. Experience </a:t>
            </a:r>
            <a:r>
              <a:rPr lang="nb-NO" sz="1800" dirty="0" err="1">
                <a:latin typeface="Arial" panose="020B0604020202020204" pitchFamily="34" charset="0"/>
                <a:ea typeface="Calibri" panose="020F0502020204030204" pitchFamily="34" charset="0"/>
                <a:cs typeface="Arial" panose="020B0604020202020204" pitchFamily="34" charset="0"/>
              </a:rPr>
              <a:t>based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r>
              <a:rPr lang="nb-NO" sz="1800" dirty="0">
                <a:latin typeface="Arial" panose="020B0604020202020204" pitchFamily="34" charset="0"/>
                <a:ea typeface="Calibri" panose="020F0502020204030204" pitchFamily="34" charset="0"/>
                <a:cs typeface="Arial" panose="020B0604020202020204" pitchFamily="34" charset="0"/>
              </a:rPr>
              <a:t> in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developing</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services </a:t>
            </a:r>
          </a:p>
          <a:p>
            <a:pPr marL="0" indent="0">
              <a:lnSpc>
                <a:spcPct val="150000"/>
              </a:lnSpc>
              <a:spcAft>
                <a:spcPts val="800"/>
              </a:spcAft>
              <a:buNone/>
            </a:pPr>
            <a:r>
              <a:rPr lang="nb-NO" sz="1800" dirty="0">
                <a:latin typeface="Arial" panose="020B0604020202020204" pitchFamily="34" charset="0"/>
                <a:ea typeface="Calibri" panose="020F0502020204030204" pitchFamily="34" charset="0"/>
                <a:cs typeface="Arial" panose="020B0604020202020204" pitchFamily="34" charset="0"/>
              </a:rPr>
              <a:t>4. The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recognition</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of</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experience</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based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endParaRPr lang="nb-NO"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800"/>
              </a:spcAft>
              <a:buNone/>
            </a:pPr>
            <a:r>
              <a:rPr lang="nb-NO" sz="1800" dirty="0">
                <a:latin typeface="Arial" panose="020B0604020202020204" pitchFamily="34" charset="0"/>
                <a:ea typeface="Calibri" panose="020F0502020204030204" pitchFamily="34" charset="0"/>
                <a:cs typeface="Arial" panose="020B0604020202020204" pitchFamily="34" charset="0"/>
              </a:rPr>
              <a:t>5. Experience </a:t>
            </a:r>
            <a:r>
              <a:rPr lang="nb-NO" sz="1800" dirty="0" err="1">
                <a:latin typeface="Arial" panose="020B0604020202020204" pitchFamily="34" charset="0"/>
                <a:ea typeface="Calibri" panose="020F0502020204030204" pitchFamily="34" charset="0"/>
                <a:cs typeface="Arial" panose="020B0604020202020204" pitchFamily="34" charset="0"/>
              </a:rPr>
              <a:t>based</a:t>
            </a:r>
            <a:r>
              <a:rPr lang="nb-NO" sz="1800" dirty="0">
                <a:latin typeface="Arial" panose="020B0604020202020204" pitchFamily="34" charset="0"/>
                <a:ea typeface="Calibri" panose="020F0502020204030204" pitchFamily="34" charset="0"/>
                <a:cs typeface="Arial" panose="020B0604020202020204" pitchFamily="34" charset="0"/>
              </a:rPr>
              <a:t> </a:t>
            </a:r>
            <a:r>
              <a:rPr lang="nb-NO" sz="1800" dirty="0" err="1">
                <a:latin typeface="Arial" panose="020B0604020202020204" pitchFamily="34" charset="0"/>
                <a:ea typeface="Calibri" panose="020F0502020204030204" pitchFamily="34" charset="0"/>
                <a:cs typeface="Arial" panose="020B0604020202020204" pitchFamily="34" charset="0"/>
              </a:rPr>
              <a:t>knowledge</a:t>
            </a:r>
            <a:r>
              <a:rPr lang="nb-NO" sz="1800" dirty="0">
                <a:latin typeface="Arial" panose="020B0604020202020204" pitchFamily="34" charset="0"/>
                <a:ea typeface="Calibri" panose="020F0502020204030204" pitchFamily="34" charset="0"/>
                <a:cs typeface="Arial" panose="020B0604020202020204" pitchFamily="34" charset="0"/>
              </a:rPr>
              <a:t> in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collaboration</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with</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b-NO" sz="1800" dirty="0" err="1">
                <a:solidFill>
                  <a:srgbClr val="FF0000"/>
                </a:solidFill>
                <a:latin typeface="Arial" panose="020B0604020202020204" pitchFamily="34" charset="0"/>
                <a:ea typeface="Calibri" panose="020F0502020204030204" pitchFamily="34" charset="0"/>
                <a:cs typeface="Arial" panose="020B0604020202020204" pitchFamily="34" charset="0"/>
              </a:rPr>
              <a:t>professionals</a:t>
            </a:r>
            <a:r>
              <a:rPr lang="nb-NO" sz="1800" dirty="0">
                <a:solidFill>
                  <a:srgbClr val="FF0000"/>
                </a:solidFill>
                <a:latin typeface="Arial" panose="020B0604020202020204" pitchFamily="34" charset="0"/>
                <a:ea typeface="Calibri" panose="020F0502020204030204" pitchFamily="34" charset="0"/>
                <a:cs typeface="Arial" panose="020B0604020202020204" pitchFamily="34" charset="0"/>
              </a:rPr>
              <a:t> / services</a:t>
            </a:r>
            <a:endParaRPr lang="nb-NO" sz="2000"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nb-NO">
                <a:solidFill>
                  <a:srgbClr val="252525"/>
                </a:solidFill>
              </a:rPr>
              <a:t>PeerSupportWork_Prague2019</a:t>
            </a:r>
            <a:endParaRPr lang="nb-NO" dirty="0">
              <a:solidFill>
                <a:srgbClr val="252525"/>
              </a:solidFill>
            </a:endParaRPr>
          </a:p>
        </p:txBody>
      </p:sp>
    </p:spTree>
    <p:extLst>
      <p:ext uri="{BB962C8B-B14F-4D97-AF65-F5344CB8AC3E}">
        <p14:creationId xmlns:p14="http://schemas.microsoft.com/office/powerpoint/2010/main" val="4967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Methodology, participants and procedure</a:t>
            </a:r>
          </a:p>
        </p:txBody>
      </p:sp>
      <p:sp>
        <p:nvSpPr>
          <p:cNvPr id="9" name="Content Placeholder 8"/>
          <p:cNvSpPr>
            <a:spLocks noGrp="1"/>
          </p:cNvSpPr>
          <p:nvPr>
            <p:ph idx="1"/>
          </p:nvPr>
        </p:nvSpPr>
        <p:spPr>
          <a:xfrm>
            <a:off x="587253" y="1371600"/>
            <a:ext cx="8030696" cy="3073399"/>
          </a:xfrm>
        </p:spPr>
        <p:txBody>
          <a:bodyPr>
            <a:normAutofit fontScale="92500" lnSpcReduction="20000"/>
          </a:bodyPr>
          <a:lstStyle/>
          <a:p>
            <a:pPr lvl="0">
              <a:lnSpc>
                <a:spcPct val="150000"/>
              </a:lnSpc>
              <a:spcAft>
                <a:spcPts val="800"/>
              </a:spcAft>
            </a:pPr>
            <a:r>
              <a:rPr lang="en-US" sz="2000" dirty="0">
                <a:solidFill>
                  <a:srgbClr val="252525"/>
                </a:solidFill>
                <a:latin typeface="Arial" panose="020B0604020202020204" pitchFamily="34" charset="0"/>
                <a:ea typeface="Calibri" panose="020F0502020204030204" pitchFamily="34" charset="0"/>
                <a:cs typeface="Arial" panose="020B0604020202020204" pitchFamily="34" charset="0"/>
              </a:rPr>
              <a:t>Qualitative study with a descriptive and explorative design</a:t>
            </a:r>
          </a:p>
          <a:p>
            <a:pPr lvl="0">
              <a:lnSpc>
                <a:spcPct val="150000"/>
              </a:lnSpc>
              <a:spcAft>
                <a:spcPts val="800"/>
              </a:spcAft>
            </a:pPr>
            <a:r>
              <a:rPr lang="en-US" sz="2000" dirty="0">
                <a:solidFill>
                  <a:srgbClr val="252525"/>
                </a:solidFill>
                <a:latin typeface="Arial" panose="020B0604020202020204" pitchFamily="34" charset="0"/>
                <a:cs typeface="Arial" panose="020B0604020202020204" pitchFamily="34" charset="0"/>
              </a:rPr>
              <a:t>User involving and collaborative methodology</a:t>
            </a:r>
          </a:p>
          <a:p>
            <a:pPr lvl="0">
              <a:lnSpc>
                <a:spcPct val="150000"/>
              </a:lnSpc>
              <a:spcAft>
                <a:spcPts val="800"/>
              </a:spcAft>
            </a:pPr>
            <a:r>
              <a:rPr lang="en-GB" sz="2200" dirty="0">
                <a:latin typeface="Arial" panose="020B0604020202020204" pitchFamily="34" charset="0"/>
                <a:ea typeface="Calibri" panose="020F0502020204030204" pitchFamily="34" charset="0"/>
                <a:cs typeface="Arial" panose="020B0604020202020204" pitchFamily="34" charset="0"/>
              </a:rPr>
              <a:t>Researchers with diverse backgrounds </a:t>
            </a:r>
            <a:endParaRPr lang="en-US" sz="2200" dirty="0">
              <a:solidFill>
                <a:srgbClr val="252525"/>
              </a:solidFill>
              <a:latin typeface="Arial" panose="020B0604020202020204" pitchFamily="34" charset="0"/>
              <a:cs typeface="Arial" panose="020B0604020202020204" pitchFamily="34" charset="0"/>
            </a:endParaRPr>
          </a:p>
          <a:p>
            <a:pPr lvl="0">
              <a:lnSpc>
                <a:spcPct val="150000"/>
              </a:lnSpc>
              <a:spcAft>
                <a:spcPts val="800"/>
              </a:spcAft>
            </a:pPr>
            <a:r>
              <a:rPr lang="en-US" sz="2000" dirty="0">
                <a:solidFill>
                  <a:srgbClr val="252525"/>
                </a:solidFill>
                <a:latin typeface="Arial" panose="020B0604020202020204" pitchFamily="34" charset="0"/>
                <a:cs typeface="Arial" panose="020B0604020202020204" pitchFamily="34" charset="0"/>
              </a:rPr>
              <a:t>A competence group contributed throughout the project</a:t>
            </a:r>
          </a:p>
          <a:p>
            <a:pPr lvl="0">
              <a:lnSpc>
                <a:spcPct val="150000"/>
              </a:lnSpc>
              <a:spcAft>
                <a:spcPts val="800"/>
              </a:spcAft>
            </a:pPr>
            <a:r>
              <a:rPr lang="en-US" sz="2000" dirty="0">
                <a:solidFill>
                  <a:srgbClr val="252525"/>
                </a:solidFill>
                <a:latin typeface="Arial" panose="020B0604020202020204" pitchFamily="34" charset="0"/>
                <a:ea typeface="Calibri" panose="020F0502020204030204" pitchFamily="34" charset="0"/>
                <a:cs typeface="Arial" panose="020B0604020202020204" pitchFamily="34" charset="0"/>
              </a:rPr>
              <a:t>Six focus group interviews with altogether 36 peer support workers  at six different sites </a:t>
            </a:r>
          </a:p>
          <a:p>
            <a:endParaRPr lang="en-US" dirty="0"/>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24912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Findings</a:t>
            </a:r>
          </a:p>
        </p:txBody>
      </p:sp>
      <p:sp>
        <p:nvSpPr>
          <p:cNvPr id="8" name="Content Placeholder 7"/>
          <p:cNvSpPr>
            <a:spLocks noGrp="1"/>
          </p:cNvSpPr>
          <p:nvPr>
            <p:ph idx="1"/>
          </p:nvPr>
        </p:nvSpPr>
        <p:spPr/>
        <p:txBody>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Experienced-based knowledge is processual</a:t>
            </a:r>
          </a:p>
          <a:p>
            <a:pPr marL="457200" indent="-457200">
              <a:buFont typeface="+mj-lt"/>
              <a:buAutoNum type="arabicPeriod"/>
            </a:pPr>
            <a:r>
              <a:rPr lang="en-US" sz="2000" dirty="0">
                <a:latin typeface="Arial" panose="020B0604020202020204" pitchFamily="34" charset="0"/>
                <a:cs typeface="Arial" panose="020B0604020202020204" pitchFamily="34" charset="0"/>
              </a:rPr>
              <a:t>It all comes down to being a fellow human being</a:t>
            </a:r>
          </a:p>
          <a:p>
            <a:pPr marL="457200" indent="-457200">
              <a:buFont typeface="+mj-lt"/>
              <a:buAutoNum type="arabicPeriod"/>
            </a:pPr>
            <a:r>
              <a:rPr lang="en-US" sz="2000" dirty="0">
                <a:latin typeface="Arial" panose="020B0604020202020204" pitchFamily="34" charset="0"/>
                <a:cs typeface="Arial" panose="020B0604020202020204" pitchFamily="34" charset="0"/>
              </a:rPr>
              <a:t>A dynamic bridge builder </a:t>
            </a:r>
          </a:p>
          <a:p>
            <a:pPr marL="457200" indent="-457200">
              <a:buFont typeface="+mj-lt"/>
              <a:buAutoNum type="arabicPeriod"/>
            </a:pPr>
            <a:r>
              <a:rPr lang="en-US" sz="2000" dirty="0">
                <a:latin typeface="Arial" panose="020B0604020202020204" pitchFamily="34" charset="0"/>
                <a:cs typeface="Arial" panose="020B0604020202020204" pitchFamily="34" charset="0"/>
              </a:rPr>
              <a:t>Real involvement</a:t>
            </a:r>
          </a:p>
          <a:p>
            <a:pPr marL="457200" indent="-457200">
              <a:buFont typeface="+mj-lt"/>
              <a:buAutoNum type="arabicPeriod"/>
            </a:pPr>
            <a:r>
              <a:rPr lang="en-US" sz="2000" dirty="0">
                <a:latin typeface="Arial" panose="020B0604020202020204" pitchFamily="34" charset="0"/>
                <a:cs typeface="Arial" panose="020B0604020202020204" pitchFamily="34" charset="0"/>
              </a:rPr>
              <a:t>Yet a long way to go</a:t>
            </a:r>
            <a:endParaRPr lang="nb-NO"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noProof="0"/>
              <a:t>PeerSupportWork_Prague2019</a:t>
            </a:r>
          </a:p>
        </p:txBody>
      </p:sp>
      <p:pic>
        <p:nvPicPr>
          <p:cNvPr id="10" name="Picture Placeholder 9"/>
          <p:cNvPicPr>
            <a:picLocks noGrp="1" noChangeAspect="1"/>
          </p:cNvPicPr>
          <p:nvPr>
            <p:ph type="pic" sz="quarter" idx="13"/>
          </p:nvPr>
        </p:nvPicPr>
        <p:blipFill>
          <a:blip r:embed="rId2"/>
          <a:srcRect l="5" r="5"/>
          <a:stretch>
            <a:fillRect/>
          </a:stretch>
        </p:blipFill>
        <p:spPr>
          <a:prstGeom prst="rect">
            <a:avLst/>
          </a:prstGeom>
        </p:spPr>
      </p:pic>
    </p:spTree>
    <p:extLst>
      <p:ext uri="{BB962C8B-B14F-4D97-AF65-F5344CB8AC3E}">
        <p14:creationId xmlns:p14="http://schemas.microsoft.com/office/powerpoint/2010/main" val="103056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457200">
              <a:spcBef>
                <a:spcPct val="20000"/>
              </a:spcBef>
            </a:pPr>
            <a:r>
              <a:rPr lang="en-US" sz="2200" dirty="0">
                <a:solidFill>
                  <a:srgbClr val="252525"/>
                </a:solidFill>
                <a:latin typeface="Arial" panose="020B0604020202020204" pitchFamily="34" charset="0"/>
                <a:ea typeface="+mn-ea"/>
                <a:cs typeface="Arial" panose="020B0604020202020204" pitchFamily="34" charset="0"/>
              </a:rPr>
              <a:t>Experienced-based knowledge is processua</a:t>
            </a:r>
            <a:r>
              <a:rPr lang="en-US" sz="2200" b="0" dirty="0">
                <a:solidFill>
                  <a:srgbClr val="252525"/>
                </a:solidFill>
                <a:latin typeface="Arial" panose="020B0604020202020204" pitchFamily="34" charset="0"/>
                <a:ea typeface="+mn-ea"/>
                <a:cs typeface="Arial" panose="020B0604020202020204" pitchFamily="34" charset="0"/>
              </a:rPr>
              <a:t>l</a:t>
            </a:r>
            <a:br>
              <a:rPr lang="en-US" sz="2200" b="0" dirty="0">
                <a:solidFill>
                  <a:srgbClr val="252525"/>
                </a:solidFill>
                <a:latin typeface="Arial" panose="020B0604020202020204" pitchFamily="34" charset="0"/>
                <a:ea typeface="+mn-ea"/>
                <a:cs typeface="Arial" panose="020B0604020202020204" pitchFamily="34" charset="0"/>
              </a:rPr>
            </a:br>
            <a:endParaRPr lang="en-US" sz="2200" dirty="0"/>
          </a:p>
        </p:txBody>
      </p:sp>
      <p:sp>
        <p:nvSpPr>
          <p:cNvPr id="8" name="Content Placeholder 7"/>
          <p:cNvSpPr>
            <a:spLocks noGrp="1"/>
          </p:cNvSpPr>
          <p:nvPr>
            <p:ph idx="1"/>
          </p:nvPr>
        </p:nvSpPr>
        <p:spPr>
          <a:xfrm>
            <a:off x="411480" y="1196340"/>
            <a:ext cx="8206469" cy="3248659"/>
          </a:xfrm>
        </p:spPr>
        <p:txBody>
          <a:bodyPr>
            <a:normAutofit/>
          </a:bodyPr>
          <a:lstStyle/>
          <a:p>
            <a:pPr marL="0" lvl="0" indent="0">
              <a:spcAft>
                <a:spcPts val="800"/>
              </a:spcAft>
              <a:buNone/>
            </a:pPr>
            <a:endParaRPr lang="nb-NO" sz="2000" i="1" dirty="0">
              <a:solidFill>
                <a:srgbClr val="252525"/>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There’s this place where I’m a beginner with just my own experiences. And then there’s somewhere along the road, where my experiences become competence or knowledge. Where I get a distance to my own wounds, perhaps.</a:t>
            </a:r>
            <a:r>
              <a:rPr lang="en-US" sz="2000" dirty="0">
                <a:solidFill>
                  <a:srgbClr val="252525"/>
                </a:solidFill>
                <a:latin typeface="Arial" panose="020B0604020202020204" pitchFamily="34" charset="0"/>
                <a:ea typeface="Calibri" panose="020F0502020204030204" pitchFamily="34" charset="0"/>
                <a:cs typeface="Arial" panose="020B0604020202020204" pitchFamily="34" charset="0"/>
              </a:rPr>
              <a:t> </a:t>
            </a:r>
          </a:p>
          <a:p>
            <a:pPr marL="0" lvl="0" indent="0">
              <a:spcAft>
                <a:spcPts val="800"/>
              </a:spcAft>
              <a:buNone/>
            </a:pPr>
            <a:endPar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noProof="0"/>
              <a:t>PeerSupportWork_Prague2019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162" y="2953657"/>
            <a:ext cx="2377718" cy="1881132"/>
          </a:xfrm>
          <a:prstGeom prst="rect">
            <a:avLst/>
          </a:prstGeom>
        </p:spPr>
      </p:pic>
    </p:spTree>
    <p:extLst>
      <p:ext uri="{BB962C8B-B14F-4D97-AF65-F5344CB8AC3E}">
        <p14:creationId xmlns:p14="http://schemas.microsoft.com/office/powerpoint/2010/main" val="16245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lvl="0" indent="-457200">
              <a:spcBef>
                <a:spcPct val="20000"/>
              </a:spcBef>
            </a:pPr>
            <a:r>
              <a:rPr lang="en-US" dirty="0">
                <a:solidFill>
                  <a:srgbClr val="252525"/>
                </a:solidFill>
                <a:latin typeface="Arial" panose="020B0604020202020204" pitchFamily="34" charset="0"/>
                <a:ea typeface="+mn-ea"/>
                <a:cs typeface="Arial" panose="020B0604020202020204" pitchFamily="34" charset="0"/>
              </a:rPr>
              <a:t>It all comes down to being a fellow human being</a:t>
            </a:r>
            <a:br>
              <a:rPr lang="en-US" dirty="0">
                <a:solidFill>
                  <a:srgbClr val="252525"/>
                </a:solidFill>
                <a:latin typeface="Arial" panose="020B0604020202020204" pitchFamily="34" charset="0"/>
                <a:ea typeface="+mn-ea"/>
                <a:cs typeface="Arial" panose="020B0604020202020204" pitchFamily="34" charset="0"/>
              </a:rPr>
            </a:br>
            <a:endParaRPr lang="en-US" dirty="0"/>
          </a:p>
        </p:txBody>
      </p:sp>
      <p:sp>
        <p:nvSpPr>
          <p:cNvPr id="3" name="Content Placeholder 2"/>
          <p:cNvSpPr>
            <a:spLocks noGrp="1"/>
          </p:cNvSpPr>
          <p:nvPr>
            <p:ph idx="1"/>
          </p:nvPr>
        </p:nvSpPr>
        <p:spPr>
          <a:xfrm>
            <a:off x="4259943" y="1341254"/>
            <a:ext cx="4630057" cy="3103745"/>
          </a:xfrm>
        </p:spPr>
        <p:txBody>
          <a:bodyPr>
            <a:noAutofit/>
          </a:bodyPr>
          <a:lstStyle/>
          <a:p>
            <a:pPr marL="0" lvl="0" indent="0" defTabSz="914400" eaLnBrk="0" fontAlgn="base" hangingPunct="0">
              <a:spcBef>
                <a:spcPct val="0"/>
              </a:spcBef>
              <a:spcAft>
                <a:spcPct val="0"/>
              </a:spcAft>
              <a:buNone/>
            </a:pPr>
            <a:r>
              <a:rPr lang="en-US" altLang="nb-NO" sz="1800" i="1" dirty="0">
                <a:solidFill>
                  <a:srgbClr val="222222"/>
                </a:solidFill>
                <a:latin typeface="Arial" panose="020B0604020202020204" pitchFamily="34" charset="0"/>
                <a:cs typeface="Arial" panose="020B0604020202020204" pitchFamily="34" charset="0"/>
              </a:rPr>
              <a:t>I totally agree with what you say, that those who work here they are often too careful,</a:t>
            </a:r>
            <a:r>
              <a:rPr lang="en-US" altLang="nb-NO" sz="1800" i="1" dirty="0">
                <a:solidFill>
                  <a:srgbClr val="252525"/>
                </a:solidFill>
                <a:latin typeface="Arial" panose="020B0604020202020204" pitchFamily="34" charset="0"/>
                <a:cs typeface="Arial" panose="020B0604020202020204" pitchFamily="34" charset="0"/>
              </a:rPr>
              <a:t> </a:t>
            </a:r>
            <a:r>
              <a:rPr lang="en-US" altLang="nb-NO" sz="1800" i="1" dirty="0">
                <a:solidFill>
                  <a:srgbClr val="222222"/>
                </a:solidFill>
                <a:latin typeface="Arial" panose="020B0604020202020204" pitchFamily="34" charset="0"/>
                <a:cs typeface="Arial" panose="020B0604020202020204" pitchFamily="34" charset="0"/>
              </a:rPr>
              <a:t>they meet people on their way home, who are out in the rain and don't have money for the bus but they can't even give them a lift because it’s their private car. We  see the service user in a slightly different way than the professional employees do,  at least where I work. It becomes closer, or it becomes more human</a:t>
            </a:r>
            <a:endParaRPr lang="en-US" sz="1800" i="1" dirty="0">
              <a:solidFill>
                <a:srgbClr val="252525"/>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800"/>
              </a:spcAft>
              <a:buNone/>
            </a:pPr>
            <a:endParaRPr lang="nb-NO" sz="1800" i="1"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GB" noProof="0"/>
              <a:t>PeerSupportWork_Prague2019</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334" b="10334"/>
          <a:stretch>
            <a:fillRect/>
          </a:stretch>
        </p:blipFill>
        <p:spPr>
          <a:xfrm>
            <a:off x="122031" y="63695"/>
            <a:ext cx="3829050" cy="4715251"/>
          </a:xfrm>
        </p:spPr>
      </p:pic>
      <p:sp>
        <p:nvSpPr>
          <p:cNvPr id="15" name="Rectangle 9"/>
          <p:cNvSpPr>
            <a:spLocks noChangeArrowheads="1"/>
          </p:cNvSpPr>
          <p:nvPr/>
        </p:nvSpPr>
        <p:spPr bwMode="auto">
          <a:xfrm>
            <a:off x="91440" y="15868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0" y="136267"/>
            <a:ext cx="60914" cy="18466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rgbClr val="222222"/>
                </a:solidFill>
                <a:effectLst/>
                <a:latin typeface="inherit"/>
              </a:rPr>
              <a:t>.</a:t>
            </a:r>
            <a:r>
              <a:rPr kumimoji="0" lang="nb-NO" altLang="nb-NO" sz="600" b="0" i="0" u="none" strike="noStrike" cap="none" normalizeH="0" baseline="0" dirty="0">
                <a:ln>
                  <a:noFill/>
                </a:ln>
                <a:solidFill>
                  <a:schemeClr val="tx1"/>
                </a:solidFill>
                <a:effectLst/>
              </a:rPr>
              <a:t> </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3445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52525"/>
                </a:solidFill>
                <a:latin typeface="Arial" panose="020B0604020202020204" pitchFamily="34" charset="0"/>
                <a:ea typeface="+mn-ea"/>
                <a:cs typeface="Arial" panose="020B0604020202020204" pitchFamily="34" charset="0"/>
              </a:rPr>
              <a:t>A dynamic bridge builder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8940" y="1444171"/>
            <a:ext cx="8030696" cy="3200400"/>
          </a:xfrm>
        </p:spPr>
        <p:txBody>
          <a:bodyPr>
            <a:normAutofit fontScale="92500"/>
          </a:bodyPr>
          <a:lstStyle/>
          <a:p>
            <a:pPr marL="0" lvl="0" indent="0">
              <a:lnSpc>
                <a:spcPct val="120000"/>
              </a:lnSpc>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I often feel that I am an interpreter. That I translate the language of the therapists to the street language of the service user. Then they understand it. And when the service user yells at them and uses bad language and swears and stuff f like that, I explain to the therapist that what happened now is that he was sad because you said this and that. </a:t>
            </a:r>
          </a:p>
          <a:p>
            <a:pPr marL="0" lvl="0" indent="0">
              <a:lnSpc>
                <a:spcPct val="120000"/>
              </a:lnSpc>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There is a great divide between us. That creates a high wall where one thing is good enough and the other is not. So we need to tear down that wall and use those experiences in a mixture.</a:t>
            </a:r>
            <a:endParaRPr lang="en-US" sz="2000" dirty="0">
              <a:solidFill>
                <a:srgbClr val="252525"/>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78957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52525"/>
                </a:solidFill>
                <a:latin typeface="Arial" panose="020B0604020202020204" pitchFamily="34" charset="0"/>
                <a:cs typeface="Arial" panose="020B0604020202020204" pitchFamily="34" charset="0"/>
              </a:rPr>
              <a:t>Real involvement</a:t>
            </a:r>
            <a:endParaRPr lang="en-US" dirty="0"/>
          </a:p>
        </p:txBody>
      </p:sp>
      <p:sp>
        <p:nvSpPr>
          <p:cNvPr id="3" name="Content Placeholder 2"/>
          <p:cNvSpPr>
            <a:spLocks noGrp="1"/>
          </p:cNvSpPr>
          <p:nvPr>
            <p:ph idx="1"/>
          </p:nvPr>
        </p:nvSpPr>
        <p:spPr>
          <a:xfrm>
            <a:off x="4252686" y="1285410"/>
            <a:ext cx="4673599" cy="3337389"/>
          </a:xfrm>
        </p:spPr>
        <p:txBody>
          <a:bodyPr>
            <a:normAutofit fontScale="85000" lnSpcReduction="10000"/>
          </a:bodyPr>
          <a:lstStyle/>
          <a:p>
            <a:pPr marL="0" lvl="0" indent="0">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That the field starts agreeing with itself. How are we going to use this and where should they be and how can we use these resources as something more than just being this “carrier of hope”. What is this competence and how can we use it in the best possible way. That's important. One needs to think more at a system level. </a:t>
            </a:r>
          </a:p>
          <a:p>
            <a:pPr marL="0" lvl="0" indent="0">
              <a:spcAft>
                <a:spcPts val="800"/>
              </a:spcAft>
              <a:buNone/>
            </a:pPr>
            <a:endPar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We must be involved in the planning of services, just like that. For real. Not just like: «We had to include a peer worker». </a:t>
            </a:r>
            <a:endParaRPr lang="en-US" sz="2000" dirty="0">
              <a:solidFill>
                <a:srgbClr val="252525"/>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Footer Placeholder 4"/>
          <p:cNvSpPr>
            <a:spLocks noGrp="1"/>
          </p:cNvSpPr>
          <p:nvPr>
            <p:ph type="ftr" sz="quarter" idx="11"/>
          </p:nvPr>
        </p:nvSpPr>
        <p:spPr/>
        <p:txBody>
          <a:bodyPr/>
          <a:lstStyle/>
          <a:p>
            <a:r>
              <a:rPr lang="en-GB" noProof="0"/>
              <a:t>PeerSupportWork_Prague2019</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28" r="5628"/>
          <a:stretch>
            <a:fillRect/>
          </a:stretch>
        </p:blipFill>
        <p:spPr>
          <a:xfrm rot="5400000">
            <a:off x="-198438" y="515938"/>
            <a:ext cx="4530726" cy="3829050"/>
          </a:xfrm>
        </p:spPr>
      </p:pic>
    </p:spTree>
    <p:extLst>
      <p:ext uri="{BB962C8B-B14F-4D97-AF65-F5344CB8AC3E}">
        <p14:creationId xmlns:p14="http://schemas.microsoft.com/office/powerpoint/2010/main" val="265566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a:t>Centre for Mental Health and </a:t>
            </a:r>
            <a:r>
              <a:rPr lang="nb-NO" dirty="0" err="1"/>
              <a:t>Substance</a:t>
            </a:r>
            <a:r>
              <a:rPr lang="nb-NO" dirty="0"/>
              <a:t> </a:t>
            </a:r>
            <a:r>
              <a:rPr lang="nb-NO" dirty="0" err="1"/>
              <a:t>Abuse</a:t>
            </a:r>
            <a:endParaRPr lang="nb-NO" dirty="0"/>
          </a:p>
        </p:txBody>
      </p:sp>
      <p:sp>
        <p:nvSpPr>
          <p:cNvPr id="3" name="Footer Placeholder 2"/>
          <p:cNvSpPr>
            <a:spLocks noGrp="1"/>
          </p:cNvSpPr>
          <p:nvPr>
            <p:ph type="ftr" sz="quarter" idx="11"/>
          </p:nvPr>
        </p:nvSpPr>
        <p:spPr/>
        <p:txBody>
          <a:bodyPr/>
          <a:lstStyle/>
          <a:p>
            <a:r>
              <a:rPr lang="nb-NO"/>
              <a:t>PeerSupportWork_Prague2019</a:t>
            </a:r>
            <a:endParaRPr lang="nb-NO" dirty="0"/>
          </a:p>
        </p:txBody>
      </p:sp>
      <p:sp>
        <p:nvSpPr>
          <p:cNvPr id="20" name="Content Placeholder 19"/>
          <p:cNvSpPr>
            <a:spLocks noGrp="1"/>
          </p:cNvSpPr>
          <p:nvPr>
            <p:ph idx="1"/>
          </p:nvPr>
        </p:nvSpPr>
        <p:spPr>
          <a:xfrm>
            <a:off x="587254" y="1285411"/>
            <a:ext cx="8030696" cy="3159588"/>
          </a:xfrm>
        </p:spPr>
        <p:txBody>
          <a:bodyPr>
            <a:normAutofit/>
          </a:bodyPr>
          <a:lstStyle/>
          <a:p>
            <a:r>
              <a:rPr lang="nb-NO" sz="1800" dirty="0" err="1">
                <a:latin typeface="Times New Roman" panose="02020603050405020304" pitchFamily="18" charset="0"/>
                <a:cs typeface="Times New Roman" panose="02020603050405020304" pitchFamily="18" charset="0"/>
              </a:rPr>
              <a:t>Established</a:t>
            </a:r>
            <a:r>
              <a:rPr lang="nb-NO" sz="1800" dirty="0">
                <a:latin typeface="Times New Roman" panose="02020603050405020304" pitchFamily="18" charset="0"/>
                <a:cs typeface="Times New Roman" panose="02020603050405020304" pitchFamily="18" charset="0"/>
              </a:rPr>
              <a:t> 2010, led by professor Bengt Karlsson</a:t>
            </a:r>
            <a:r>
              <a:rPr lang="nb-NO" sz="1100" dirty="0">
                <a:solidFill>
                  <a:srgbClr val="252525"/>
                </a:solidFill>
                <a:latin typeface="Calibri"/>
                <a:cs typeface="+mn-cs"/>
              </a:rPr>
              <a:t>   </a:t>
            </a:r>
            <a:r>
              <a:rPr lang="nb-NO" sz="1800" dirty="0">
                <a:solidFill>
                  <a:srgbClr val="252525"/>
                </a:solidFill>
                <a:latin typeface="Times New Roman" panose="02020603050405020304" pitchFamily="18" charset="0"/>
                <a:cs typeface="Times New Roman" panose="02020603050405020304" pitchFamily="18" charset="0"/>
                <a:hlinkClick r:id="rId2"/>
              </a:rPr>
              <a:t>Bengt.karlsson@usn.no</a:t>
            </a:r>
            <a:endParaRPr lang="nb-NO" sz="1800" dirty="0">
              <a:solidFill>
                <a:srgbClr val="252525"/>
              </a:solidFill>
              <a:latin typeface="Times New Roman" panose="02020603050405020304" pitchFamily="18" charset="0"/>
              <a:cs typeface="Times New Roman" panose="02020603050405020304" pitchFamily="18" charset="0"/>
            </a:endParaRPr>
          </a:p>
          <a:p>
            <a:r>
              <a:rPr lang="nb-NO" sz="1800" dirty="0" err="1">
                <a:latin typeface="Times New Roman" panose="02020603050405020304" pitchFamily="18" charset="0"/>
                <a:cs typeface="Times New Roman" panose="02020603050405020304" pitchFamily="18" charset="0"/>
              </a:rPr>
              <a:t>Multidisciplinary</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research</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group</a:t>
            </a:r>
            <a:r>
              <a:rPr lang="nb-NO" sz="1800" dirty="0">
                <a:latin typeface="Times New Roman" panose="02020603050405020304" pitchFamily="18" charset="0"/>
                <a:cs typeface="Times New Roman" panose="02020603050405020304" pitchFamily="18" charset="0"/>
              </a:rPr>
              <a:t> – </a:t>
            </a:r>
            <a:r>
              <a:rPr lang="nb-NO" sz="1800" dirty="0" err="1">
                <a:latin typeface="Times New Roman" panose="02020603050405020304" pitchFamily="18" charset="0"/>
                <a:cs typeface="Times New Roman" panose="02020603050405020304" pitchFamily="18" charset="0"/>
              </a:rPr>
              <a:t>nursing</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social</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work</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occupational</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therapy</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pedagogy</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child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welfare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sosiology</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social</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education</a:t>
            </a:r>
            <a:endParaRPr lang="nb-NO" sz="1800" dirty="0">
              <a:latin typeface="Times New Roman" panose="02020603050405020304" pitchFamily="18" charset="0"/>
              <a:cs typeface="Times New Roman" panose="02020603050405020304" pitchFamily="18" charset="0"/>
            </a:endParaRPr>
          </a:p>
          <a:p>
            <a:r>
              <a:rPr lang="nb-NO" sz="1800" dirty="0">
                <a:latin typeface="Times New Roman" panose="02020603050405020304" pitchFamily="18" charset="0"/>
                <a:cs typeface="Times New Roman" panose="02020603050405020304" pitchFamily="18" charset="0"/>
              </a:rPr>
              <a:t>Research </a:t>
            </a:r>
            <a:r>
              <a:rPr lang="nb-NO" sz="1800" dirty="0" err="1">
                <a:latin typeface="Times New Roman" panose="02020603050405020304" pitchFamily="18" charset="0"/>
                <a:cs typeface="Times New Roman" panose="02020603050405020304" pitchFamily="18" charset="0"/>
              </a:rPr>
              <a:t>competence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clinical</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experience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lived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experience</a:t>
            </a:r>
            <a:endParaRPr lang="nb-NO" sz="1800" dirty="0">
              <a:latin typeface="Times New Roman" panose="02020603050405020304" pitchFamily="18" charset="0"/>
              <a:cs typeface="Times New Roman" panose="02020603050405020304" pitchFamily="18" charset="0"/>
            </a:endParaRPr>
          </a:p>
          <a:p>
            <a:endParaRPr lang="nb-NO" sz="18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39" y="2796440"/>
            <a:ext cx="3619500" cy="2038350"/>
          </a:xfrm>
          <a:prstGeom prst="rect">
            <a:avLst/>
          </a:prstGeom>
        </p:spPr>
      </p:pic>
    </p:spTree>
    <p:extLst>
      <p:ext uri="{BB962C8B-B14F-4D97-AF65-F5344CB8AC3E}">
        <p14:creationId xmlns:p14="http://schemas.microsoft.com/office/powerpoint/2010/main" val="381918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457200">
              <a:spcBef>
                <a:spcPct val="20000"/>
              </a:spcBef>
            </a:pPr>
            <a:r>
              <a:rPr lang="en-US" dirty="0">
                <a:solidFill>
                  <a:srgbClr val="252525"/>
                </a:solidFill>
                <a:latin typeface="Arial" panose="020B0604020202020204" pitchFamily="34" charset="0"/>
                <a:ea typeface="+mn-ea"/>
                <a:cs typeface="Arial" panose="020B0604020202020204" pitchFamily="34" charset="0"/>
              </a:rPr>
              <a:t>Yet a long way to go</a:t>
            </a:r>
            <a:endParaRPr lang="nb-NO" dirty="0">
              <a:solidFill>
                <a:srgbClr val="252525"/>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We have this free role. I think it ought to be like that, that we should say those things, if not, nothing will ever be said. </a:t>
            </a:r>
          </a:p>
          <a:p>
            <a:pPr marL="0" lvl="0" indent="0">
              <a:spcAft>
                <a:spcPts val="800"/>
              </a:spcAft>
              <a:buNone/>
            </a:pPr>
            <a:endPar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800"/>
              </a:spcAft>
              <a:buNone/>
            </a:pPr>
            <a:r>
              <a:rPr lang="en-US" sz="2000" i="1" dirty="0">
                <a:solidFill>
                  <a:srgbClr val="252525"/>
                </a:solidFill>
                <a:latin typeface="Arial" panose="020B0604020202020204" pitchFamily="34" charset="0"/>
                <a:ea typeface="Calibri" panose="020F0502020204030204" pitchFamily="34" charset="0"/>
                <a:cs typeface="Arial" panose="020B0604020202020204" pitchFamily="34" charset="0"/>
              </a:rPr>
              <a:t>The others, you know, they have this therapeutic responsibility, they have to make plans, they have all these defined chores. Whereas I … «Now you are going to stay here and be a carrier of hope». </a:t>
            </a:r>
            <a:endParaRPr lang="en-US" sz="2000" dirty="0">
              <a:solidFill>
                <a:srgbClr val="252525"/>
              </a:solidFill>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nb-NO" dirty="0">
              <a:solidFill>
                <a:srgbClr val="252525"/>
              </a:solidFill>
            </a:endParaRPr>
          </a:p>
          <a:p>
            <a:endParaRPr lang="en-US" dirty="0"/>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3293147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a:xfrm>
            <a:off x="1601391" y="897731"/>
            <a:ext cx="5561409" cy="628650"/>
          </a:xfrm>
        </p:spPr>
        <p:txBody>
          <a:bodyPr>
            <a:normAutofit fontScale="90000"/>
          </a:bodyPr>
          <a:lstStyle/>
          <a:p>
            <a:pPr algn="ctr"/>
            <a:r>
              <a:rPr lang="en-US" altLang="nb-NO" sz="2100" dirty="0"/>
              <a:t>The educational program for PSW in Bergen, Norway</a:t>
            </a:r>
            <a:br>
              <a:rPr lang="en-US" altLang="nb-NO" sz="2100" dirty="0"/>
            </a:br>
            <a:endParaRPr lang="nb-NO" altLang="nb-NO" sz="2100" dirty="0"/>
          </a:p>
        </p:txBody>
      </p:sp>
      <p:sp>
        <p:nvSpPr>
          <p:cNvPr id="21506" name="Plassholder for innhold 2"/>
          <p:cNvSpPr>
            <a:spLocks noGrp="1"/>
          </p:cNvSpPr>
          <p:nvPr>
            <p:ph sz="half" idx="1"/>
          </p:nvPr>
        </p:nvSpPr>
        <p:spPr>
          <a:xfrm>
            <a:off x="776513" y="1526381"/>
            <a:ext cx="7917543" cy="3045619"/>
          </a:xfrm>
        </p:spPr>
        <p:txBody>
          <a:bodyPr>
            <a:normAutofit/>
          </a:bodyPr>
          <a:lstStyle/>
          <a:p>
            <a:pPr>
              <a:defRPr/>
            </a:pPr>
            <a:r>
              <a:rPr lang="en-US" dirty="0">
                <a:latin typeface="Times New Roman" panose="02020603050405020304" pitchFamily="18" charset="0"/>
                <a:ea typeface="ＭＳ Ｐゴシック" charset="0"/>
                <a:cs typeface="Times New Roman" panose="02020603050405020304" pitchFamily="18" charset="0"/>
              </a:rPr>
              <a:t>1 year program. Learning objectives related to: organization and services, </a:t>
            </a:r>
            <a:r>
              <a:rPr lang="en-US" dirty="0">
                <a:latin typeface="Times New Roman" panose="02020603050405020304" pitchFamily="18" charset="0"/>
                <a:cs typeface="Times New Roman" panose="02020603050405020304" pitchFamily="18" charset="0"/>
              </a:rPr>
              <a:t>utilizing ones lived experience-based knowledge, PSW role and skills, collaborating and partnering with others, systemic and social change,  working within specific policies and practices, human rights and legislation</a:t>
            </a:r>
            <a:r>
              <a:rPr lang="nb-NO" dirty="0">
                <a:latin typeface="Times New Roman" panose="02020603050405020304" pitchFamily="18" charset="0"/>
                <a:cs typeface="Times New Roman" panose="02020603050405020304" pitchFamily="18" charset="0"/>
              </a:rPr>
              <a:t>, mental </a:t>
            </a:r>
            <a:r>
              <a:rPr lang="nb-NO" dirty="0" err="1">
                <a:latin typeface="Times New Roman" panose="02020603050405020304" pitchFamily="18" charset="0"/>
                <a:cs typeface="Times New Roman" panose="02020603050405020304" pitchFamily="18" charset="0"/>
              </a:rPr>
              <a:t>distress</a:t>
            </a:r>
            <a:r>
              <a:rPr lang="nb-NO" dirty="0">
                <a:latin typeface="Times New Roman" panose="02020603050405020304" pitchFamily="18" charset="0"/>
                <a:cs typeface="Times New Roman" panose="02020603050405020304" pitchFamily="18" charset="0"/>
              </a:rPr>
              <a:t> and </a:t>
            </a:r>
            <a:r>
              <a:rPr lang="nb-NO" dirty="0" err="1">
                <a:latin typeface="Times New Roman" panose="02020603050405020304" pitchFamily="18" charset="0"/>
                <a:cs typeface="Times New Roman" panose="02020603050405020304" pitchFamily="18" charset="0"/>
              </a:rPr>
              <a:t>recovery</a:t>
            </a:r>
            <a:r>
              <a:rPr lang="nb-NO" dirty="0">
                <a:latin typeface="Times New Roman" panose="02020603050405020304" pitchFamily="18" charset="0"/>
                <a:cs typeface="Times New Roman" panose="02020603050405020304" pitchFamily="18" charset="0"/>
              </a:rPr>
              <a:t> </a:t>
            </a:r>
          </a:p>
          <a:p>
            <a:pPr>
              <a:defRPr/>
            </a:pPr>
            <a:r>
              <a:rPr lang="en-US" dirty="0">
                <a:latin typeface="Times New Roman" panose="02020603050405020304" pitchFamily="18" charset="0"/>
                <a:ea typeface="ＭＳ Ｐゴシック" charset="0"/>
                <a:cs typeface="Times New Roman" panose="02020603050405020304" pitchFamily="18" charset="0"/>
              </a:rPr>
              <a:t>3 modules: 20 weeks theory and 10 + 10 weeks of practice</a:t>
            </a:r>
          </a:p>
          <a:p>
            <a:pPr>
              <a:defRPr/>
            </a:pPr>
            <a:r>
              <a:rPr lang="en-US" dirty="0">
                <a:latin typeface="Times New Roman" panose="02020603050405020304" pitchFamily="18" charset="0"/>
                <a:ea typeface="ＭＳ Ｐゴシック" charset="0"/>
                <a:cs typeface="Times New Roman" panose="02020603050405020304" pitchFamily="18" charset="0"/>
              </a:rPr>
              <a:t>Essay: combining own experiences, theoretical knowledge&amp; practical work </a:t>
            </a:r>
          </a:p>
          <a:p>
            <a:endParaRPr lang="nb-NO" dirty="0">
              <a:latin typeface="Times New Roman" panose="02020603050405020304" pitchFamily="18" charset="0"/>
              <a:cs typeface="Times New Roman" panose="02020603050405020304" pitchFamily="18" charset="0"/>
            </a:endParaRPr>
          </a:p>
          <a:p>
            <a:pPr marL="0" indent="0">
              <a:buNone/>
              <a:defRPr/>
            </a:pPr>
            <a:endParaRPr lang="en-US" sz="1800" dirty="0"/>
          </a:p>
          <a:p>
            <a:pPr marL="0" indent="0">
              <a:buNone/>
              <a:defRPr/>
            </a:pPr>
            <a:endParaRPr lang="nb-NO" dirty="0">
              <a:ea typeface="ＭＳ Ｐゴシック" charset="0"/>
            </a:endParaRPr>
          </a:p>
        </p:txBody>
      </p:sp>
      <p:sp>
        <p:nvSpPr>
          <p:cNvPr id="2" name="Footer Placeholder 1"/>
          <p:cNvSpPr>
            <a:spLocks noGrp="1"/>
          </p:cNvSpPr>
          <p:nvPr>
            <p:ph type="ftr" sz="quarter" idx="11"/>
          </p:nvPr>
        </p:nvSpPr>
        <p:spPr/>
        <p:txBody>
          <a:bodyPr/>
          <a:lstStyle/>
          <a:p>
            <a:pPr algn="ctr"/>
            <a:r>
              <a:rPr lang="en-US"/>
              <a:t>PeerSupportWork_Prague2019</a:t>
            </a:r>
            <a:endParaRPr lang="nb-NO" dirty="0"/>
          </a:p>
        </p:txBody>
      </p:sp>
    </p:spTree>
    <p:extLst>
      <p:ext uri="{BB962C8B-B14F-4D97-AF65-F5344CB8AC3E}">
        <p14:creationId xmlns:p14="http://schemas.microsoft.com/office/powerpoint/2010/main" val="32685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a:xfrm>
            <a:off x="1657350" y="971550"/>
            <a:ext cx="5668566" cy="628650"/>
          </a:xfrm>
        </p:spPr>
        <p:txBody>
          <a:bodyPr>
            <a:normAutofit fontScale="90000"/>
          </a:bodyPr>
          <a:lstStyle/>
          <a:p>
            <a:pPr algn="ctr"/>
            <a:br>
              <a:rPr lang="en-US" altLang="nb-NO" sz="1800" dirty="0"/>
            </a:br>
            <a:r>
              <a:rPr lang="en-US" altLang="nb-NO" sz="2100" dirty="0"/>
              <a:t>Where are the new colleagues working?</a:t>
            </a:r>
            <a:br>
              <a:rPr lang="en-US" altLang="nb-NO" sz="2100" dirty="0"/>
            </a:br>
            <a:endParaRPr lang="nb-NO" altLang="nb-NO" sz="2100" dirty="0"/>
          </a:p>
        </p:txBody>
      </p:sp>
      <p:sp>
        <p:nvSpPr>
          <p:cNvPr id="13315" name="Plassholder for innhold 2"/>
          <p:cNvSpPr>
            <a:spLocks noGrp="1"/>
          </p:cNvSpPr>
          <p:nvPr>
            <p:ph sz="half" idx="1"/>
          </p:nvPr>
        </p:nvSpPr>
        <p:spPr>
          <a:xfrm>
            <a:off x="899886" y="1600200"/>
            <a:ext cx="7148285" cy="3456385"/>
          </a:xfrm>
        </p:spPr>
        <p:txBody>
          <a:bodyPr>
            <a:normAutofit/>
          </a:bodyPr>
          <a:lstStyle/>
          <a:p>
            <a:r>
              <a:rPr lang="en-US" altLang="nb-NO" sz="2000" dirty="0">
                <a:latin typeface="Times New Roman" panose="02020603050405020304" pitchFamily="18" charset="0"/>
                <a:cs typeface="Times New Roman" panose="02020603050405020304" pitchFamily="18" charset="0"/>
              </a:rPr>
              <a:t>In clubhouses &amp; supported housing programs </a:t>
            </a:r>
          </a:p>
          <a:p>
            <a:r>
              <a:rPr lang="en-US" altLang="nb-NO" sz="2000" dirty="0">
                <a:latin typeface="Times New Roman" panose="02020603050405020304" pitchFamily="18" charset="0"/>
                <a:cs typeface="Times New Roman" panose="02020603050405020304" pitchFamily="18" charset="0"/>
              </a:rPr>
              <a:t>In an educational program for professionals </a:t>
            </a:r>
          </a:p>
          <a:p>
            <a:r>
              <a:rPr lang="en-US" altLang="nb-NO" sz="2000" dirty="0">
                <a:latin typeface="Times New Roman" panose="02020603050405020304" pitchFamily="18" charset="0"/>
                <a:cs typeface="Times New Roman" panose="02020603050405020304" pitchFamily="18" charset="0"/>
              </a:rPr>
              <a:t>As PSW in ACT/FACT teams</a:t>
            </a:r>
          </a:p>
          <a:p>
            <a:r>
              <a:rPr lang="en-US" altLang="nb-NO" sz="2000" dirty="0">
                <a:latin typeface="Times New Roman" panose="02020603050405020304" pitchFamily="18" charset="0"/>
                <a:cs typeface="Times New Roman" panose="02020603050405020304" pitchFamily="18" charset="0"/>
              </a:rPr>
              <a:t>In a sport organization for </a:t>
            </a:r>
            <a:r>
              <a:rPr lang="en-US" altLang="nb-NO" sz="2000" dirty="0" err="1">
                <a:latin typeface="Times New Roman" panose="02020603050405020304" pitchFamily="18" charset="0"/>
                <a:cs typeface="Times New Roman" panose="02020603050405020304" pitchFamily="18" charset="0"/>
              </a:rPr>
              <a:t>serviceusers</a:t>
            </a:r>
            <a:r>
              <a:rPr lang="en-US" altLang="nb-NO" sz="2000" dirty="0">
                <a:latin typeface="Times New Roman" panose="02020603050405020304" pitchFamily="18" charset="0"/>
                <a:cs typeface="Times New Roman" panose="02020603050405020304" pitchFamily="18" charset="0"/>
              </a:rPr>
              <a:t> </a:t>
            </a:r>
          </a:p>
          <a:p>
            <a:r>
              <a:rPr lang="en-US" altLang="nb-NO" sz="2000" dirty="0">
                <a:latin typeface="Times New Roman" panose="02020603050405020304" pitchFamily="18" charset="0"/>
                <a:cs typeface="Times New Roman" panose="02020603050405020304" pitchFamily="18" charset="0"/>
              </a:rPr>
              <a:t>As instructors in work programs</a:t>
            </a:r>
          </a:p>
          <a:p>
            <a:r>
              <a:rPr lang="en-US" altLang="nb-NO" sz="2000" dirty="0">
                <a:latin typeface="Times New Roman" panose="02020603050405020304" pitchFamily="18" charset="0"/>
                <a:cs typeface="Times New Roman" panose="02020603050405020304" pitchFamily="18" charset="0"/>
              </a:rPr>
              <a:t>Most of the MB`s get a job on the place they had their practice – so they are already known when they are employed</a:t>
            </a:r>
          </a:p>
          <a:p>
            <a:r>
              <a:rPr lang="en-US" sz="2000" dirty="0">
                <a:latin typeface="Times New Roman" panose="02020603050405020304" pitchFamily="18" charset="0"/>
                <a:cs typeface="Times New Roman" panose="02020603050405020304" pitchFamily="18" charset="0"/>
              </a:rPr>
              <a:t>Less «project» and safer working conditions (wages; permanent positions. rights)</a:t>
            </a:r>
          </a:p>
          <a:p>
            <a:endParaRPr lang="en-US" altLang="nb-NO" sz="2000" dirty="0">
              <a:latin typeface="Times New Roman" panose="02020603050405020304" pitchFamily="18" charset="0"/>
              <a:cs typeface="Times New Roman" panose="02020603050405020304" pitchFamily="18" charset="0"/>
            </a:endParaRPr>
          </a:p>
          <a:p>
            <a:endParaRPr lang="en-US" altLang="nb-NO" sz="1800" b="1" dirty="0"/>
          </a:p>
          <a:p>
            <a:endParaRPr lang="nb-NO" altLang="nb-NO" sz="1800" dirty="0"/>
          </a:p>
        </p:txBody>
      </p:sp>
      <p:sp>
        <p:nvSpPr>
          <p:cNvPr id="2" name="Footer Placeholder 1"/>
          <p:cNvSpPr>
            <a:spLocks noGrp="1"/>
          </p:cNvSpPr>
          <p:nvPr>
            <p:ph type="ftr" sz="quarter" idx="11"/>
          </p:nvPr>
        </p:nvSpPr>
        <p:spPr/>
        <p:txBody>
          <a:bodyPr/>
          <a:lstStyle/>
          <a:p>
            <a:pPr algn="ctr"/>
            <a:r>
              <a:rPr lang="en-US"/>
              <a:t>PeerSupportWork_Prague2019</a:t>
            </a:r>
            <a:endParaRPr lang="nb-NO" dirty="0"/>
          </a:p>
        </p:txBody>
      </p:sp>
    </p:spTree>
    <p:extLst>
      <p:ext uri="{BB962C8B-B14F-4D97-AF65-F5344CB8AC3E}">
        <p14:creationId xmlns:p14="http://schemas.microsoft.com/office/powerpoint/2010/main" val="15092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1657350" y="971550"/>
            <a:ext cx="5453063" cy="628650"/>
          </a:xfrm>
        </p:spPr>
        <p:txBody>
          <a:bodyPr/>
          <a:lstStyle/>
          <a:p>
            <a:pPr algn="ctr"/>
            <a:r>
              <a:rPr lang="nb-NO" altLang="nb-NO" sz="2100" dirty="0"/>
              <a:t> </a:t>
            </a:r>
            <a:r>
              <a:rPr lang="nb-NO" altLang="nb-NO" sz="2100" dirty="0" err="1"/>
              <a:t>Work</a:t>
            </a:r>
            <a:r>
              <a:rPr lang="nb-NO" altLang="nb-NO" sz="2100" dirty="0"/>
              <a:t> </a:t>
            </a:r>
            <a:r>
              <a:rPr lang="nb-NO" altLang="nb-NO" sz="2100" dirty="0" err="1"/>
              <a:t>situations</a:t>
            </a:r>
            <a:r>
              <a:rPr lang="en-US" altLang="nb-NO" sz="2100" dirty="0"/>
              <a:t>	</a:t>
            </a:r>
            <a:endParaRPr lang="nb-NO" altLang="nb-NO" sz="2100" dirty="0"/>
          </a:p>
        </p:txBody>
      </p:sp>
      <p:sp>
        <p:nvSpPr>
          <p:cNvPr id="14339" name="Plassholder for innhold 2"/>
          <p:cNvSpPr>
            <a:spLocks noGrp="1"/>
          </p:cNvSpPr>
          <p:nvPr>
            <p:ph sz="half" idx="1"/>
          </p:nvPr>
        </p:nvSpPr>
        <p:spPr>
          <a:xfrm>
            <a:off x="682171" y="1707357"/>
            <a:ext cx="7467600" cy="3436144"/>
          </a:xfrm>
        </p:spPr>
        <p:txBody>
          <a:bodyPr>
            <a:normAutofit/>
          </a:bodyPr>
          <a:lstStyle/>
          <a:p>
            <a:r>
              <a:rPr lang="en-US" altLang="nb-NO" sz="1800" dirty="0">
                <a:latin typeface="Times New Roman" panose="02020603050405020304" pitchFamily="18" charset="0"/>
                <a:cs typeface="Times New Roman" panose="02020603050405020304" pitchFamily="18" charset="0"/>
              </a:rPr>
              <a:t>Almost all the MB`s work part time between 7 and 20 hours per week, after their own choice</a:t>
            </a:r>
          </a:p>
          <a:p>
            <a:r>
              <a:rPr lang="en-US" altLang="nb-NO" sz="1800" dirty="0">
                <a:latin typeface="Times New Roman" panose="02020603050405020304" pitchFamily="18" charset="0"/>
                <a:cs typeface="Times New Roman" panose="02020603050405020304" pitchFamily="18" charset="0"/>
              </a:rPr>
              <a:t>Many have been living on pension for many years – and  have now a mix of pension and salary</a:t>
            </a:r>
          </a:p>
          <a:p>
            <a:r>
              <a:rPr lang="en-US" altLang="nb-NO" sz="1800" dirty="0">
                <a:latin typeface="Times New Roman" panose="02020603050405020304" pitchFamily="18" charset="0"/>
                <a:cs typeface="Times New Roman" panose="02020603050405020304" pitchFamily="18" charset="0"/>
              </a:rPr>
              <a:t>For some the main goal is “an ordinary job” or “an ordinary education” </a:t>
            </a:r>
          </a:p>
          <a:p>
            <a:r>
              <a:rPr lang="en-US" altLang="nb-NO" sz="1800" dirty="0">
                <a:latin typeface="Times New Roman" panose="02020603050405020304" pitchFamily="18" charset="0"/>
                <a:cs typeface="Times New Roman" panose="02020603050405020304" pitchFamily="18" charset="0"/>
              </a:rPr>
              <a:t>For others the goal is this mix of pension and salary from the municipality</a:t>
            </a:r>
          </a:p>
          <a:p>
            <a:r>
              <a:rPr lang="en-US" altLang="nb-NO" sz="1800" dirty="0">
                <a:latin typeface="Times New Roman" panose="02020603050405020304" pitchFamily="18" charset="0"/>
                <a:cs typeface="Times New Roman" panose="02020603050405020304" pitchFamily="18" charset="0"/>
              </a:rPr>
              <a:t>Today 10 has achieved ordinary employment in competition with professionals </a:t>
            </a:r>
          </a:p>
          <a:p>
            <a:endParaRPr lang="nb-NO" altLang="nb-NO" dirty="0"/>
          </a:p>
        </p:txBody>
      </p:sp>
      <p:sp>
        <p:nvSpPr>
          <p:cNvPr id="2" name="Footer Placeholder 1"/>
          <p:cNvSpPr>
            <a:spLocks noGrp="1"/>
          </p:cNvSpPr>
          <p:nvPr>
            <p:ph type="ftr" sz="quarter" idx="11"/>
          </p:nvPr>
        </p:nvSpPr>
        <p:spPr/>
        <p:txBody>
          <a:bodyPr/>
          <a:lstStyle/>
          <a:p>
            <a:pPr algn="ctr"/>
            <a:r>
              <a:rPr lang="en-US"/>
              <a:t>PeerSupportWork_Prague2019</a:t>
            </a:r>
            <a:endParaRPr lang="nb-NO" dirty="0"/>
          </a:p>
        </p:txBody>
      </p:sp>
    </p:spTree>
    <p:extLst>
      <p:ext uri="{BB962C8B-B14F-4D97-AF65-F5344CB8AC3E}">
        <p14:creationId xmlns:p14="http://schemas.microsoft.com/office/powerpoint/2010/main" val="35954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pPr algn="ctr"/>
            <a:r>
              <a:rPr lang="nb-NO" altLang="nb-NO" sz="2100" dirty="0"/>
              <a:t> Training and </a:t>
            </a:r>
            <a:r>
              <a:rPr lang="nb-NO" altLang="nb-NO" sz="2100" dirty="0" err="1"/>
              <a:t>supervision</a:t>
            </a:r>
            <a:endParaRPr lang="nb-NO" altLang="nb-NO" sz="2100" dirty="0"/>
          </a:p>
        </p:txBody>
      </p:sp>
      <p:sp>
        <p:nvSpPr>
          <p:cNvPr id="14339" name="Plassholder for innhold 2"/>
          <p:cNvSpPr>
            <a:spLocks noGrp="1"/>
          </p:cNvSpPr>
          <p:nvPr>
            <p:ph idx="1"/>
          </p:nvPr>
        </p:nvSpPr>
        <p:spPr>
          <a:xfrm>
            <a:off x="4435353" y="1424515"/>
            <a:ext cx="4461904" cy="3020484"/>
          </a:xfrm>
        </p:spPr>
        <p:txBody>
          <a:bodyPr>
            <a:normAutofit/>
          </a:bodyPr>
          <a:lstStyle/>
          <a:p>
            <a:r>
              <a:rPr lang="en-US" altLang="nb-NO" sz="1800" dirty="0">
                <a:latin typeface="Times New Roman" panose="02020603050405020304" pitchFamily="18" charset="0"/>
                <a:cs typeface="Times New Roman" panose="02020603050405020304" pitchFamily="18" charset="0"/>
              </a:rPr>
              <a:t>Training for professionals – common training programs</a:t>
            </a:r>
          </a:p>
          <a:p>
            <a:r>
              <a:rPr lang="en-US" altLang="nb-NO" sz="1800" dirty="0">
                <a:latin typeface="Times New Roman" panose="02020603050405020304" pitchFamily="18" charset="0"/>
                <a:cs typeface="Times New Roman" panose="02020603050405020304" pitchFamily="18" charset="0"/>
              </a:rPr>
              <a:t>Variety in length and scope </a:t>
            </a:r>
          </a:p>
          <a:p>
            <a:r>
              <a:rPr lang="en-US" altLang="nb-NO" sz="1800" dirty="0">
                <a:latin typeface="Times New Roman" panose="02020603050405020304" pitchFamily="18" charset="0"/>
                <a:cs typeface="Times New Roman" panose="02020603050405020304" pitchFamily="18" charset="0"/>
              </a:rPr>
              <a:t>Common training on site</a:t>
            </a:r>
          </a:p>
          <a:p>
            <a:r>
              <a:rPr lang="en-US" sz="1800" dirty="0">
                <a:latin typeface="Times New Roman" panose="02020603050405020304" pitchFamily="18" charset="0"/>
                <a:cs typeface="Times New Roman" panose="02020603050405020304" pitchFamily="18" charset="0"/>
              </a:rPr>
              <a:t>Training opportunities ( in what?)</a:t>
            </a:r>
            <a:endParaRPr lang="en-US" altLang="nb-NO" sz="1800" dirty="0">
              <a:latin typeface="Times New Roman" panose="02020603050405020304" pitchFamily="18" charset="0"/>
              <a:cs typeface="Times New Roman" panose="02020603050405020304" pitchFamily="18" charset="0"/>
            </a:endParaRPr>
          </a:p>
          <a:p>
            <a:r>
              <a:rPr lang="en-US" altLang="nb-NO" sz="1800" dirty="0">
                <a:latin typeface="Times New Roman" panose="02020603050405020304" pitchFamily="18" charset="0"/>
                <a:cs typeface="Times New Roman" panose="02020603050405020304" pitchFamily="18" charset="0"/>
              </a:rPr>
              <a:t>Who should supervise? Peer mentors?</a:t>
            </a:r>
          </a:p>
          <a:p>
            <a:r>
              <a:rPr lang="en-US" altLang="nb-NO" sz="1800" dirty="0">
                <a:latin typeface="Times New Roman" panose="02020603050405020304" pitchFamily="18" charset="0"/>
                <a:cs typeface="Times New Roman" panose="02020603050405020304" pitchFamily="18" charset="0"/>
              </a:rPr>
              <a:t>Organization: in services or in peer organizations?</a:t>
            </a:r>
          </a:p>
        </p:txBody>
      </p:sp>
      <p:sp>
        <p:nvSpPr>
          <p:cNvPr id="2" name="Footer Placeholder 1"/>
          <p:cNvSpPr>
            <a:spLocks noGrp="1"/>
          </p:cNvSpPr>
          <p:nvPr>
            <p:ph type="ftr" sz="quarter" idx="11"/>
          </p:nvPr>
        </p:nvSpPr>
        <p:spPr/>
        <p:txBody>
          <a:bodyPr/>
          <a:lstStyle/>
          <a:p>
            <a:pPr algn="ctr"/>
            <a:r>
              <a:rPr lang="en-US"/>
              <a:t>PeerSupportWork_Prague2019</a:t>
            </a:r>
            <a:endParaRPr lang="nb-NO" dirty="0"/>
          </a:p>
        </p:txBody>
      </p:sp>
      <p:pic>
        <p:nvPicPr>
          <p:cNvPr id="4" name="Picture Placeholder 3"/>
          <p:cNvPicPr>
            <a:picLocks noGrp="1" noChangeAspect="1"/>
          </p:cNvPicPr>
          <p:nvPr>
            <p:ph type="pic" sz="quarter" idx="13"/>
          </p:nvPr>
        </p:nvPicPr>
        <p:blipFill>
          <a:blip r:embed="rId2"/>
          <a:srcRect l="276" r="276"/>
          <a:stretch>
            <a:fillRect/>
          </a:stretch>
        </p:blipFill>
        <p:spPr>
          <a:prstGeom prst="rect">
            <a:avLst/>
          </a:prstGeom>
        </p:spPr>
      </p:pic>
    </p:spTree>
    <p:extLst>
      <p:ext uri="{BB962C8B-B14F-4D97-AF65-F5344CB8AC3E}">
        <p14:creationId xmlns:p14="http://schemas.microsoft.com/office/powerpoint/2010/main" val="301145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Reflections</a:t>
            </a:r>
            <a:endParaRPr lang="nb-NO" dirty="0"/>
          </a:p>
        </p:txBody>
      </p:sp>
      <p:sp>
        <p:nvSpPr>
          <p:cNvPr id="3" name="Content Placeholder 2"/>
          <p:cNvSpPr>
            <a:spLocks noGrp="1"/>
          </p:cNvSpPr>
          <p:nvPr>
            <p:ph idx="1"/>
          </p:nvPr>
        </p:nvSpPr>
        <p:spPr>
          <a:xfrm>
            <a:off x="4148488" y="1285411"/>
            <a:ext cx="4836671" cy="3276964"/>
          </a:xfrm>
        </p:spPr>
        <p:txBody>
          <a:bodyPr>
            <a:normAutofit fontScale="92500" lnSpcReduction="10000"/>
          </a:bodyPr>
          <a:lstStyle/>
          <a:p>
            <a:r>
              <a:rPr lang="en-US" sz="2000" dirty="0">
                <a:solidFill>
                  <a:srgbClr val="252525"/>
                </a:solidFill>
                <a:latin typeface="Arial" panose="020B0604020202020204" pitchFamily="34" charset="0"/>
                <a:cs typeface="Arial" panose="020B0604020202020204" pitchFamily="34" charset="0"/>
              </a:rPr>
              <a:t>Are experiences truly valued as knowledge?</a:t>
            </a:r>
          </a:p>
          <a:p>
            <a:endParaRPr lang="en-US" sz="2000" dirty="0">
              <a:solidFill>
                <a:srgbClr val="252525"/>
              </a:solidFill>
              <a:latin typeface="Arial" panose="020B0604020202020204" pitchFamily="34" charset="0"/>
              <a:cs typeface="Arial" panose="020B0604020202020204" pitchFamily="34" charset="0"/>
            </a:endParaRPr>
          </a:p>
          <a:p>
            <a:r>
              <a:rPr lang="en-US" sz="2000" dirty="0">
                <a:solidFill>
                  <a:srgbClr val="252525"/>
                </a:solidFill>
                <a:latin typeface="Arial" panose="020B0604020202020204" pitchFamily="34" charset="0"/>
                <a:cs typeface="Arial" panose="020B0604020202020204" pitchFamily="34" charset="0"/>
              </a:rPr>
              <a:t>Are services ready to embrace a processual form of knowledge?</a:t>
            </a:r>
          </a:p>
          <a:p>
            <a:pPr marL="0" indent="0">
              <a:buNone/>
            </a:pPr>
            <a:endParaRPr lang="en-US" sz="2000" dirty="0">
              <a:solidFill>
                <a:srgbClr val="252525"/>
              </a:solidFill>
              <a:latin typeface="Arial" panose="020B0604020202020204" pitchFamily="34" charset="0"/>
              <a:cs typeface="Arial" panose="020B0604020202020204" pitchFamily="34" charset="0"/>
            </a:endParaRPr>
          </a:p>
          <a:p>
            <a:r>
              <a:rPr lang="en-US" sz="2000" dirty="0">
                <a:solidFill>
                  <a:srgbClr val="252525"/>
                </a:solidFill>
                <a:latin typeface="Arial" panose="020B0604020202020204" pitchFamily="34" charset="0"/>
                <a:cs typeface="Arial" panose="020B0604020202020204" pitchFamily="34" charset="0"/>
              </a:rPr>
              <a:t>Risk of polarization and isolation?</a:t>
            </a:r>
          </a:p>
          <a:p>
            <a:endParaRPr lang="en-US" sz="2000" dirty="0">
              <a:solidFill>
                <a:srgbClr val="252525"/>
              </a:solidFill>
              <a:latin typeface="Arial" panose="020B0604020202020204" pitchFamily="34" charset="0"/>
              <a:cs typeface="Arial" panose="020B0604020202020204" pitchFamily="34" charset="0"/>
            </a:endParaRPr>
          </a:p>
          <a:p>
            <a:r>
              <a:rPr lang="en-US" sz="2000" dirty="0">
                <a:solidFill>
                  <a:srgbClr val="252525"/>
                </a:solidFill>
                <a:latin typeface="Arial" panose="020B0604020202020204" pitchFamily="34" charset="0"/>
                <a:cs typeface="Arial" panose="020B0604020202020204" pitchFamily="34" charset="0"/>
              </a:rPr>
              <a:t>A divide between «us» and «them»? Between professional knowledge and experience based knowledge?</a:t>
            </a:r>
          </a:p>
          <a:p>
            <a:endParaRPr lang="en-US" sz="2000" dirty="0">
              <a:solidFill>
                <a:srgbClr val="252525"/>
              </a:solidFill>
              <a:latin typeface="Arial" panose="020B0604020202020204" pitchFamily="34" charset="0"/>
              <a:cs typeface="Arial" panose="020B0604020202020204" pitchFamily="34" charset="0"/>
            </a:endParaRPr>
          </a:p>
          <a:p>
            <a:endParaRPr lang="nb-NO" dirty="0"/>
          </a:p>
        </p:txBody>
      </p:sp>
      <p:sp>
        <p:nvSpPr>
          <p:cNvPr id="5" name="Footer Placeholder 4"/>
          <p:cNvSpPr>
            <a:spLocks noGrp="1"/>
          </p:cNvSpPr>
          <p:nvPr>
            <p:ph type="ftr" sz="quarter" idx="11"/>
          </p:nvPr>
        </p:nvSpPr>
        <p:spPr/>
        <p:txBody>
          <a:bodyPr/>
          <a:lstStyle/>
          <a:p>
            <a:r>
              <a:rPr lang="nb-NO">
                <a:solidFill>
                  <a:srgbClr val="252525"/>
                </a:solidFill>
              </a:rPr>
              <a:t>PeerSupportWork_Prague2019</a:t>
            </a:r>
          </a:p>
        </p:txBody>
      </p:sp>
      <p:pic>
        <p:nvPicPr>
          <p:cNvPr id="10" name="Picture Placeholder 9"/>
          <p:cNvPicPr>
            <a:picLocks noGrp="1" noChangeAspect="1"/>
          </p:cNvPicPr>
          <p:nvPr>
            <p:ph type="pic" sz="quarter" idx="13"/>
          </p:nvPr>
        </p:nvPicPr>
        <p:blipFill>
          <a:blip r:embed="rId2"/>
          <a:srcRect l="29004" r="29004"/>
          <a:stretch>
            <a:fillRect/>
          </a:stretch>
        </p:blipFill>
        <p:spPr>
          <a:prstGeom prst="rect">
            <a:avLst/>
          </a:prstGeom>
        </p:spPr>
      </p:pic>
    </p:spTree>
    <p:extLst>
      <p:ext uri="{BB962C8B-B14F-4D97-AF65-F5344CB8AC3E}">
        <p14:creationId xmlns:p14="http://schemas.microsoft.com/office/powerpoint/2010/main" val="4278995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Lessons</a:t>
            </a:r>
            <a:r>
              <a:rPr lang="nb-NO" dirty="0"/>
              <a:t> </a:t>
            </a:r>
            <a:r>
              <a:rPr lang="nb-NO" dirty="0" err="1"/>
              <a:t>learned</a:t>
            </a:r>
            <a:r>
              <a:rPr lang="nb-NO" dirty="0"/>
              <a:t>… </a:t>
            </a:r>
          </a:p>
        </p:txBody>
      </p:sp>
      <p:sp>
        <p:nvSpPr>
          <p:cNvPr id="3" name="Plassholder for innhold 2"/>
          <p:cNvSpPr>
            <a:spLocks noGrp="1"/>
          </p:cNvSpPr>
          <p:nvPr>
            <p:ph idx="1"/>
          </p:nvPr>
        </p:nvSpPr>
        <p:spPr>
          <a:xfrm>
            <a:off x="2257425" y="1548234"/>
            <a:ext cx="5188404" cy="2765210"/>
          </a:xfrm>
        </p:spPr>
        <p:txBody>
          <a:bodyPr>
            <a:noAutofit/>
          </a:bodyPr>
          <a:lstStyle/>
          <a:p>
            <a:r>
              <a:rPr lang="en-US" sz="1800" dirty="0">
                <a:latin typeface="Times New Roman" panose="02020603050405020304" pitchFamily="18" charset="0"/>
                <a:cs typeface="Times New Roman" panose="02020603050405020304" pitchFamily="18" charset="0"/>
              </a:rPr>
              <a:t>PSW represent important supplements, hope builders, respectful relationships, bridge to community &amp; society </a:t>
            </a:r>
          </a:p>
          <a:p>
            <a:r>
              <a:rPr lang="en-US" sz="1800" dirty="0">
                <a:latin typeface="Times New Roman" panose="02020603050405020304" pitchFamily="18" charset="0"/>
                <a:cs typeface="Times New Roman" panose="02020603050405020304" pitchFamily="18" charset="0"/>
              </a:rPr>
              <a:t>Helps in changing attitudes in services, create social communities and support participation</a:t>
            </a:r>
          </a:p>
          <a:p>
            <a:r>
              <a:rPr lang="en-US" sz="1800" dirty="0">
                <a:latin typeface="Times New Roman" panose="02020603050405020304" pitchFamily="18" charset="0"/>
                <a:cs typeface="Times New Roman" panose="02020603050405020304" pitchFamily="18" charset="0"/>
              </a:rPr>
              <a:t>Freedom to more flexible support &amp; help </a:t>
            </a:r>
          </a:p>
          <a:p>
            <a:r>
              <a:rPr lang="en-US" sz="1800" dirty="0">
                <a:latin typeface="Times New Roman" panose="02020603050405020304" pitchFamily="18" charset="0"/>
                <a:cs typeface="Times New Roman" panose="02020603050405020304" pitchFamily="18" charset="0"/>
              </a:rPr>
              <a:t>Hope that professionals could be more open and share their lived experiences</a:t>
            </a:r>
          </a:p>
          <a:p>
            <a:r>
              <a:rPr lang="en-US" sz="1800" dirty="0">
                <a:latin typeface="Times New Roman" panose="02020603050405020304" pitchFamily="18" charset="0"/>
                <a:cs typeface="Times New Roman" panose="02020603050405020304" pitchFamily="18" charset="0"/>
              </a:rPr>
              <a:t>Challenge: PSW could be too focused on their own experiences and solutions</a:t>
            </a:r>
          </a:p>
          <a:p>
            <a:endParaRPr lang="en-US" sz="1800" dirty="0"/>
          </a:p>
        </p:txBody>
      </p:sp>
      <p:sp>
        <p:nvSpPr>
          <p:cNvPr id="4" name="Footer Placeholder 3"/>
          <p:cNvSpPr>
            <a:spLocks noGrp="1"/>
          </p:cNvSpPr>
          <p:nvPr>
            <p:ph type="ftr" sz="quarter" idx="11"/>
          </p:nvPr>
        </p:nvSpPr>
        <p:spPr/>
        <p:txBody>
          <a:bodyPr/>
          <a:lstStyle/>
          <a:p>
            <a:pPr algn="ctr"/>
            <a:r>
              <a:rPr lang="en-US"/>
              <a:t>PeerSupportWork_Prague2019</a:t>
            </a:r>
            <a:endParaRPr lang="nb-NO" dirty="0"/>
          </a:p>
        </p:txBody>
      </p:sp>
    </p:spTree>
    <p:extLst>
      <p:ext uri="{BB962C8B-B14F-4D97-AF65-F5344CB8AC3E}">
        <p14:creationId xmlns:p14="http://schemas.microsoft.com/office/powerpoint/2010/main" val="29736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1" y="1"/>
            <a:ext cx="9144000" cy="4695092"/>
          </a:xfrm>
          <a:prstGeom prst="rect">
            <a:avLst/>
          </a:prstGeom>
          <a:solidFill>
            <a:srgbClr val="EEF7F7"/>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189"/>
            <a:r>
              <a:rPr lang="nb-NO">
                <a:solidFill>
                  <a:srgbClr val="252525"/>
                </a:solidFill>
              </a:rPr>
              <a:t>  </a:t>
            </a:r>
          </a:p>
        </p:txBody>
      </p:sp>
      <p:pic>
        <p:nvPicPr>
          <p:cNvPr id="8" name="Bilde 7">
            <a:extLst>
              <a:ext uri="{FF2B5EF4-FFF2-40B4-BE49-F238E27FC236}">
                <a16:creationId xmlns:a16="http://schemas.microsoft.com/office/drawing/2014/main" id="{0A409C18-AA72-5247-8F49-6249A858E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5025" y="-2324669"/>
            <a:ext cx="1460500" cy="1549400"/>
          </a:xfrm>
          <a:prstGeom prst="rect">
            <a:avLst/>
          </a:prstGeom>
        </p:spPr>
      </p:pic>
      <p:pic>
        <p:nvPicPr>
          <p:cNvPr id="10" name="Bild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1999" y="1249685"/>
            <a:ext cx="540000" cy="20769"/>
          </a:xfrm>
          <a:prstGeom prst="rect">
            <a:avLst/>
          </a:prstGeom>
        </p:spPr>
      </p:pic>
      <p:sp>
        <p:nvSpPr>
          <p:cNvPr id="3" name="Plassholder for innhold 2">
            <a:extLst>
              <a:ext uri="{FF2B5EF4-FFF2-40B4-BE49-F238E27FC236}">
                <a16:creationId xmlns:a16="http://schemas.microsoft.com/office/drawing/2014/main" id="{7D6C1782-7838-4747-AD0D-4A720EAE7E1A}"/>
              </a:ext>
            </a:extLst>
          </p:cNvPr>
          <p:cNvSpPr>
            <a:spLocks noGrp="1"/>
          </p:cNvSpPr>
          <p:nvPr>
            <p:ph idx="1"/>
          </p:nvPr>
        </p:nvSpPr>
        <p:spPr>
          <a:xfrm>
            <a:off x="4605338" y="1594843"/>
            <a:ext cx="4012612" cy="2850156"/>
          </a:xfrm>
        </p:spPr>
        <p:txBody>
          <a:bodyPr>
            <a:normAutofit/>
          </a:bodyPr>
          <a:lstStyle/>
          <a:p>
            <a:pPr marL="0" indent="0">
              <a:buNone/>
            </a:pPr>
            <a:endParaRPr lang="nb-NO" dirty="0"/>
          </a:p>
          <a:p>
            <a:pPr marL="0" indent="0">
              <a:buNone/>
            </a:pPr>
            <a:endParaRPr lang="nb-NO" dirty="0"/>
          </a:p>
        </p:txBody>
      </p:sp>
      <p:sp>
        <p:nvSpPr>
          <p:cNvPr id="2" name="Tittel 1">
            <a:extLst>
              <a:ext uri="{FF2B5EF4-FFF2-40B4-BE49-F238E27FC236}">
                <a16:creationId xmlns:a16="http://schemas.microsoft.com/office/drawing/2014/main" id="{93B4CF7B-49A0-7D45-925D-1F74F8696FDD}"/>
              </a:ext>
            </a:extLst>
          </p:cNvPr>
          <p:cNvSpPr>
            <a:spLocks noGrp="1"/>
          </p:cNvSpPr>
          <p:nvPr>
            <p:ph type="title"/>
          </p:nvPr>
        </p:nvSpPr>
        <p:spPr>
          <a:xfrm>
            <a:off x="656104" y="376443"/>
            <a:ext cx="7961846" cy="857250"/>
          </a:xfrm>
        </p:spPr>
        <p:txBody>
          <a:bodyPr/>
          <a:lstStyle/>
          <a:p>
            <a:pPr algn="ctr"/>
            <a:r>
              <a:rPr lang="nb-NO" dirty="0"/>
              <a:t>Centre for Mental Health and </a:t>
            </a:r>
            <a:r>
              <a:rPr lang="nb-NO" dirty="0" err="1"/>
              <a:t>Substance</a:t>
            </a:r>
            <a:r>
              <a:rPr lang="nb-NO" dirty="0"/>
              <a:t> </a:t>
            </a:r>
            <a:r>
              <a:rPr lang="nb-NO" dirty="0" err="1"/>
              <a:t>abuse</a:t>
            </a:r>
            <a:endParaRPr lang="nb-NO" dirty="0"/>
          </a:p>
        </p:txBody>
      </p:sp>
      <p:sp>
        <p:nvSpPr>
          <p:cNvPr id="7" name="Rektangel 6"/>
          <p:cNvSpPr/>
          <p:nvPr/>
        </p:nvSpPr>
        <p:spPr>
          <a:xfrm>
            <a:off x="587253" y="1594843"/>
            <a:ext cx="6713769" cy="2477601"/>
          </a:xfrm>
          <a:prstGeom prst="rect">
            <a:avLst/>
          </a:prstGeom>
        </p:spPr>
        <p:txBody>
          <a:bodyPr wrap="square">
            <a:spAutoFit/>
          </a:bodyPr>
          <a:lstStyle/>
          <a:p>
            <a:pPr defTabSz="457189"/>
            <a:r>
              <a:rPr lang="nb-NO" sz="1500" b="1" dirty="0">
                <a:solidFill>
                  <a:srgbClr val="252525"/>
                </a:solidFill>
                <a:latin typeface="Times New Roman" panose="02020603050405020304" pitchFamily="18" charset="0"/>
                <a:cs typeface="Times New Roman" panose="02020603050405020304" pitchFamily="18" charset="0"/>
              </a:rPr>
              <a:t>Research areas</a:t>
            </a:r>
          </a:p>
          <a:p>
            <a:pPr marL="285743" indent="-285743" defTabSz="457189">
              <a:buFont typeface="Arial" panose="020B0604020202020204" pitchFamily="34" charset="0"/>
              <a:buChar char="•"/>
            </a:pPr>
            <a:r>
              <a:rPr lang="en-US" sz="2800" dirty="0">
                <a:solidFill>
                  <a:srgbClr val="252525"/>
                </a:solidFill>
                <a:latin typeface="Times New Roman" panose="02020603050405020304" pitchFamily="18" charset="0"/>
                <a:cs typeface="Times New Roman" panose="02020603050405020304" pitchFamily="18" charset="0"/>
              </a:rPr>
              <a:t>Recovery and  recovery-oriented practices</a:t>
            </a:r>
            <a:endParaRPr lang="nb-NO" sz="2800" dirty="0">
              <a:solidFill>
                <a:srgbClr val="252525"/>
              </a:solidFill>
              <a:latin typeface="Times New Roman" panose="02020603050405020304" pitchFamily="18" charset="0"/>
              <a:cs typeface="Times New Roman" panose="02020603050405020304" pitchFamily="18" charset="0"/>
            </a:endParaRPr>
          </a:p>
          <a:p>
            <a:pPr marL="285743" indent="-285743" defTabSz="457189">
              <a:buFont typeface="Arial" panose="020B0604020202020204" pitchFamily="34" charset="0"/>
              <a:buChar char="•"/>
            </a:pPr>
            <a:r>
              <a:rPr lang="en-US" sz="2800" dirty="0">
                <a:solidFill>
                  <a:srgbClr val="252525"/>
                </a:solidFill>
                <a:latin typeface="Times New Roman" panose="02020603050405020304" pitchFamily="18" charset="0"/>
                <a:cs typeface="Times New Roman" panose="02020603050405020304" pitchFamily="18" charset="0"/>
              </a:rPr>
              <a:t>Dialogical and collaborative practices</a:t>
            </a:r>
            <a:endParaRPr lang="nb-NO" sz="2800" dirty="0">
              <a:solidFill>
                <a:srgbClr val="252525"/>
              </a:solidFill>
              <a:latin typeface="Times New Roman" panose="02020603050405020304" pitchFamily="18" charset="0"/>
              <a:cs typeface="Times New Roman" panose="02020603050405020304" pitchFamily="18" charset="0"/>
            </a:endParaRPr>
          </a:p>
          <a:p>
            <a:pPr marL="285743" indent="-285743" defTabSz="457189">
              <a:buFont typeface="Arial" panose="020B0604020202020204" pitchFamily="34" charset="0"/>
              <a:buChar char="•"/>
            </a:pPr>
            <a:r>
              <a:rPr lang="en-US" sz="2800" dirty="0">
                <a:solidFill>
                  <a:srgbClr val="252525"/>
                </a:solidFill>
                <a:latin typeface="Times New Roman" panose="02020603050405020304" pitchFamily="18" charset="0"/>
                <a:cs typeface="Times New Roman" panose="02020603050405020304" pitchFamily="18" charset="0"/>
              </a:rPr>
              <a:t>Child and adolescent issues </a:t>
            </a:r>
            <a:endParaRPr lang="nb-NO" sz="2800" dirty="0">
              <a:solidFill>
                <a:srgbClr val="252525"/>
              </a:solidFill>
              <a:latin typeface="Times New Roman" panose="02020603050405020304" pitchFamily="18" charset="0"/>
              <a:cs typeface="Times New Roman" panose="02020603050405020304" pitchFamily="18" charset="0"/>
            </a:endParaRPr>
          </a:p>
          <a:p>
            <a:pPr marL="285743" indent="-285743" defTabSz="457189">
              <a:buFont typeface="Arial" panose="020B0604020202020204" pitchFamily="34" charset="0"/>
              <a:buChar char="•"/>
            </a:pPr>
            <a:r>
              <a:rPr lang="en-US" sz="2800" dirty="0">
                <a:solidFill>
                  <a:srgbClr val="252525"/>
                </a:solidFill>
                <a:latin typeface="Times New Roman" panose="02020603050405020304" pitchFamily="18" charset="0"/>
                <a:cs typeface="Times New Roman" panose="02020603050405020304" pitchFamily="18" charset="0"/>
              </a:rPr>
              <a:t>Collaborative research in and with practice </a:t>
            </a:r>
            <a:endParaRPr lang="nb-NO" sz="2800" dirty="0">
              <a:solidFill>
                <a:srgbClr val="252525"/>
              </a:solidFill>
              <a:latin typeface="Times New Roman" panose="02020603050405020304" pitchFamily="18" charset="0"/>
              <a:cs typeface="Times New Roman" panose="02020603050405020304" pitchFamily="18" charset="0"/>
            </a:endParaRPr>
          </a:p>
          <a:p>
            <a:pPr defTabSz="457189"/>
            <a:endParaRPr lang="nb-NO" sz="2800" dirty="0">
              <a:solidFill>
                <a:srgbClr val="252525"/>
              </a:solidFill>
            </a:endParaRPr>
          </a:p>
        </p:txBody>
      </p:sp>
      <p:pic>
        <p:nvPicPr>
          <p:cNvPr id="13" name="Bilde 12">
            <a:extLst>
              <a:ext uri="{FF2B5EF4-FFF2-40B4-BE49-F238E27FC236}">
                <a16:creationId xmlns:a16="http://schemas.microsoft.com/office/drawing/2014/main" id="{69E81556-F3A2-F942-B3C2-28A64727C9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7860" y="3370578"/>
            <a:ext cx="1126196" cy="1126196"/>
          </a:xfrm>
          <a:prstGeom prst="rect">
            <a:avLst/>
          </a:prstGeom>
        </p:spPr>
      </p:pic>
      <p:pic>
        <p:nvPicPr>
          <p:cNvPr id="11" name="Bilde 3">
            <a:extLst>
              <a:ext uri="{FF2B5EF4-FFF2-40B4-BE49-F238E27FC236}">
                <a16:creationId xmlns:a16="http://schemas.microsoft.com/office/drawing/2014/main" id="{7E77EF2F-5765-E647-9048-F4F7C7EE38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100176"/>
            <a:ext cx="917219" cy="928524"/>
          </a:xfrm>
          <a:prstGeom prst="rect">
            <a:avLst/>
          </a:prstGeom>
        </p:spPr>
      </p:pic>
      <p:sp>
        <p:nvSpPr>
          <p:cNvPr id="4" name="Footer Placeholder 3"/>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26866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Peer support work (PSW)?</a:t>
            </a:r>
          </a:p>
        </p:txBody>
      </p:sp>
      <p:sp>
        <p:nvSpPr>
          <p:cNvPr id="8" name="Content Placeholder 7"/>
          <p:cNvSpPr>
            <a:spLocks noGrp="1"/>
          </p:cNvSpPr>
          <p:nvPr>
            <p:ph idx="1"/>
          </p:nvPr>
        </p:nvSpPr>
        <p:spPr>
          <a:xfrm>
            <a:off x="4123465" y="1594843"/>
            <a:ext cx="4861695" cy="2850156"/>
          </a:xfrm>
        </p:spPr>
        <p:txBody>
          <a:bodyPr>
            <a:normAutofit/>
          </a:bodyPr>
          <a:lstStyle/>
          <a:p>
            <a:r>
              <a:rPr lang="en-US" sz="2200" dirty="0">
                <a:latin typeface="Times New Roman" panose="02020603050405020304" pitchFamily="18" charset="0"/>
                <a:cs typeface="Times New Roman" panose="02020603050405020304" pitchFamily="18" charset="0"/>
              </a:rPr>
              <a:t>Help and support that people with lived experience of life challenges like mental health &amp;substance abuse problems or being refugees or…. are able to give to one another.</a:t>
            </a:r>
          </a:p>
          <a:p>
            <a:r>
              <a:rPr lang="en-US" sz="2200" dirty="0">
                <a:latin typeface="Times New Roman" panose="02020603050405020304" pitchFamily="18" charset="0"/>
                <a:cs typeface="Times New Roman" panose="02020603050405020304" pitchFamily="18" charset="0"/>
              </a:rPr>
              <a:t>It may be social, emotional or practical support</a:t>
            </a:r>
          </a:p>
          <a:p>
            <a:endParaRPr lang="en-US" sz="20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GB" noProof="0"/>
              <a:t>PeerSupportWork_Prague2019</a:t>
            </a:r>
          </a:p>
        </p:txBody>
      </p:sp>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08" r="18308"/>
          <a:stretch>
            <a:fillRect/>
          </a:stretch>
        </p:blipFill>
        <p:spPr>
          <a:xfrm rot="10800000">
            <a:off x="152400" y="165100"/>
            <a:ext cx="3829050" cy="4530725"/>
          </a:xfrm>
        </p:spPr>
      </p:pic>
    </p:spTree>
    <p:extLst>
      <p:ext uri="{BB962C8B-B14F-4D97-AF65-F5344CB8AC3E}">
        <p14:creationId xmlns:p14="http://schemas.microsoft.com/office/powerpoint/2010/main" val="327844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Peer support work (PSW)?</a:t>
            </a:r>
            <a:endParaRPr lang="nb-NO" dirty="0"/>
          </a:p>
        </p:txBody>
      </p:sp>
      <p:sp>
        <p:nvSpPr>
          <p:cNvPr id="3" name="Content Placeholder 2"/>
          <p:cNvSpPr>
            <a:spLocks noGrp="1"/>
          </p:cNvSpPr>
          <p:nvPr>
            <p:ph idx="1"/>
          </p:nvPr>
        </p:nvSpPr>
        <p:spPr/>
        <p:txBody>
          <a:bodyPr>
            <a:normAutofit fontScale="92500"/>
          </a:bodyPr>
          <a:lstStyle/>
          <a:p>
            <a:r>
              <a:rPr lang="en-US" sz="2000" b="1" dirty="0">
                <a:latin typeface="Times New Roman" panose="02020603050405020304" pitchFamily="18" charset="0"/>
                <a:cs typeface="Times New Roman" panose="02020603050405020304" pitchFamily="18" charset="0"/>
              </a:rPr>
              <a:t>Direct work: </a:t>
            </a:r>
            <a:r>
              <a:rPr lang="en-US" sz="2000" dirty="0">
                <a:latin typeface="Times New Roman" panose="02020603050405020304" pitchFamily="18" charset="0"/>
                <a:cs typeface="Times New Roman" panose="02020603050405020304" pitchFamily="18" charset="0"/>
              </a:rPr>
              <a:t>advocacy, connecting to resources, experiential sharing, building community, relationship building, group facilitation, mentoring, hope </a:t>
            </a:r>
          </a:p>
          <a:p>
            <a:r>
              <a:rPr lang="en-US" sz="2000" b="1" dirty="0">
                <a:latin typeface="Times New Roman" panose="02020603050405020304" pitchFamily="18" charset="0"/>
                <a:cs typeface="Times New Roman" panose="02020603050405020304" pitchFamily="18" charset="0"/>
              </a:rPr>
              <a:t>Indirect work: </a:t>
            </a:r>
            <a:r>
              <a:rPr lang="en-US" sz="2000" dirty="0">
                <a:latin typeface="Times New Roman" panose="02020603050405020304" pitchFamily="18" charset="0"/>
                <a:cs typeface="Times New Roman" panose="02020603050405020304" pitchFamily="18" charset="0"/>
              </a:rPr>
              <a:t>service development. (i.e. new services),  group planning and development, administration, supervision/training, education/awareness building, anti stigma work, information sharing</a:t>
            </a:r>
          </a:p>
          <a:p>
            <a:r>
              <a:rPr lang="en-US" sz="2000" b="1" dirty="0">
                <a:latin typeface="Times New Roman" panose="02020603050405020304" pitchFamily="18" charset="0"/>
                <a:cs typeface="Times New Roman" panose="02020603050405020304" pitchFamily="18" charset="0"/>
              </a:rPr>
              <a:t>Peers also </a:t>
            </a:r>
            <a:r>
              <a:rPr lang="en-US" sz="2000" dirty="0">
                <a:latin typeface="Times New Roman" panose="02020603050405020304" pitchFamily="18" charset="0"/>
                <a:cs typeface="Times New Roman" panose="02020603050405020304" pitchFamily="18" charset="0"/>
              </a:rPr>
              <a:t>do work aimed at building relationships with staff &amp; legitimizing the peer role ( Valuing lived experience, role modeling, advocacy)</a:t>
            </a:r>
          </a:p>
          <a:p>
            <a:pPr marL="0" indent="0">
              <a:buNone/>
            </a:pPr>
            <a:endParaRPr lang="nb-NO" sz="1300" dirty="0">
              <a:hlinkClick r:id="rId2" tooltip="BMC health services research."/>
            </a:endParaRPr>
          </a:p>
          <a:p>
            <a:pPr marL="0" indent="0">
              <a:buNone/>
            </a:pPr>
            <a:r>
              <a:rPr lang="nb-NO" sz="1300" dirty="0">
                <a:hlinkClick r:id="rId2" tooltip="BMC health services research."/>
              </a:rPr>
              <a:t>BMC Health Serv Res.</a:t>
            </a:r>
            <a:r>
              <a:rPr lang="nb-NO" sz="1300" dirty="0"/>
              <a:t> 2012 Jul 19;12:205. </a:t>
            </a:r>
            <a:r>
              <a:rPr lang="nb-NO" sz="1300" dirty="0" err="1"/>
              <a:t>doi</a:t>
            </a:r>
            <a:r>
              <a:rPr lang="nb-NO" sz="1300" dirty="0"/>
              <a:t>: 10.1186/1472-6963-12-205. </a:t>
            </a:r>
            <a:r>
              <a:rPr lang="nb-NO" sz="1300" b="1" dirty="0" err="1"/>
              <a:t>What</a:t>
            </a:r>
            <a:r>
              <a:rPr lang="nb-NO" sz="1300" b="1" dirty="0"/>
              <a:t> do peer support </a:t>
            </a:r>
            <a:r>
              <a:rPr lang="nb-NO" sz="1300" b="1" dirty="0" err="1"/>
              <a:t>workers</a:t>
            </a:r>
            <a:r>
              <a:rPr lang="nb-NO" sz="1300" b="1" dirty="0"/>
              <a:t> do? A </a:t>
            </a:r>
            <a:r>
              <a:rPr lang="nb-NO" sz="1300" b="1" dirty="0" err="1"/>
              <a:t>job</a:t>
            </a:r>
            <a:r>
              <a:rPr lang="nb-NO" sz="1300" b="1" dirty="0"/>
              <a:t> </a:t>
            </a:r>
            <a:r>
              <a:rPr lang="nb-NO" sz="1300" b="1" dirty="0" err="1"/>
              <a:t>description</a:t>
            </a:r>
            <a:r>
              <a:rPr lang="nb-NO" sz="1300" b="1" dirty="0"/>
              <a:t>.</a:t>
            </a:r>
          </a:p>
          <a:p>
            <a:pPr marL="0" indent="0">
              <a:buNone/>
            </a:pPr>
            <a:r>
              <a:rPr lang="nb-NO" sz="1300" dirty="0">
                <a:hlinkClick r:id="rId3"/>
              </a:rPr>
              <a:t>Jacobson N</a:t>
            </a:r>
            <a:r>
              <a:rPr lang="nb-NO" sz="1300" baseline="30000" dirty="0"/>
              <a:t>1</a:t>
            </a:r>
            <a:r>
              <a:rPr lang="nb-NO" sz="1300" dirty="0"/>
              <a:t>, </a:t>
            </a:r>
            <a:r>
              <a:rPr lang="nb-NO" sz="1300" dirty="0" err="1">
                <a:hlinkClick r:id="rId4"/>
              </a:rPr>
              <a:t>Trojanowski</a:t>
            </a:r>
            <a:r>
              <a:rPr lang="nb-NO" sz="1300" dirty="0">
                <a:hlinkClick r:id="rId4"/>
              </a:rPr>
              <a:t> L</a:t>
            </a:r>
            <a:r>
              <a:rPr lang="nb-NO" sz="1300" dirty="0"/>
              <a:t>, </a:t>
            </a:r>
            <a:r>
              <a:rPr lang="nb-NO" sz="1300" dirty="0" err="1">
                <a:hlinkClick r:id="rId5"/>
              </a:rPr>
              <a:t>Dewa</a:t>
            </a:r>
            <a:r>
              <a:rPr lang="nb-NO" sz="1300" dirty="0">
                <a:hlinkClick r:id="rId5"/>
              </a:rPr>
              <a:t> CS</a:t>
            </a:r>
            <a:r>
              <a:rPr lang="nb-NO" sz="1300" dirty="0"/>
              <a:t>.</a:t>
            </a:r>
          </a:p>
          <a:p>
            <a:pPr marL="0" indent="0">
              <a:buNone/>
            </a:pPr>
            <a:endParaRPr lang="nb-NO" sz="20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GB" noProof="0"/>
              <a:t>PeerSupportWork_Prague2019</a:t>
            </a:r>
          </a:p>
        </p:txBody>
      </p:sp>
    </p:spTree>
    <p:extLst>
      <p:ext uri="{BB962C8B-B14F-4D97-AF65-F5344CB8AC3E}">
        <p14:creationId xmlns:p14="http://schemas.microsoft.com/office/powerpoint/2010/main" val="196115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nb-NO"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Central part of recovery – need to build evidence</a:t>
            </a:r>
          </a:p>
          <a:p>
            <a:r>
              <a:rPr lang="en-US" sz="2000" dirty="0">
                <a:latin typeface="Times New Roman" panose="02020603050405020304" pitchFamily="18" charset="0"/>
                <a:cs typeface="Times New Roman" panose="02020603050405020304" pitchFamily="18" charset="0"/>
              </a:rPr>
              <a:t>Need to know more about PSWs unique contributions</a:t>
            </a:r>
          </a:p>
          <a:p>
            <a:r>
              <a:rPr lang="en-US" sz="2000" dirty="0">
                <a:latin typeface="Times New Roman" panose="02020603050405020304" pitchFamily="18" charset="0"/>
                <a:cs typeface="Times New Roman" panose="02020603050405020304" pitchFamily="18" charset="0"/>
              </a:rPr>
              <a:t>Need to know more about PSWs working conditions</a:t>
            </a:r>
          </a:p>
          <a:p>
            <a:r>
              <a:rPr lang="en-US" sz="2000" dirty="0">
                <a:latin typeface="Times New Roman" panose="02020603050405020304" pitchFamily="18" charset="0"/>
                <a:cs typeface="Times New Roman" panose="02020603050405020304" pitchFamily="18" charset="0"/>
              </a:rPr>
              <a:t>Limited insight of lived experiences as knowledge area and knowledge base</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a:xfrm>
            <a:off x="656103" y="966019"/>
            <a:ext cx="7961846" cy="319392"/>
          </a:xfrm>
        </p:spPr>
        <p:txBody>
          <a:bodyPr>
            <a:noAutofit/>
          </a:bodyPr>
          <a:lstStyle/>
          <a:p>
            <a:r>
              <a:rPr lang="nb-NO" sz="2200" dirty="0" err="1"/>
              <a:t>Why</a:t>
            </a:r>
            <a:r>
              <a:rPr lang="nb-NO" sz="2200" dirty="0"/>
              <a:t> Peer Support </a:t>
            </a:r>
            <a:r>
              <a:rPr lang="nb-NO" sz="2200" dirty="0" err="1"/>
              <a:t>Work</a:t>
            </a:r>
            <a:r>
              <a:rPr lang="nb-NO" sz="2200" dirty="0"/>
              <a:t> &amp; Research?</a:t>
            </a:r>
          </a:p>
        </p:txBody>
      </p:sp>
      <p:pic>
        <p:nvPicPr>
          <p:cNvPr id="7" name="Picture 6" descr="Monster-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601" y="3697202"/>
            <a:ext cx="1328559" cy="1328559"/>
          </a:xfrm>
          <a:prstGeom prst="rect">
            <a:avLst/>
          </a:prstGeom>
        </p:spPr>
      </p:pic>
      <p:sp>
        <p:nvSpPr>
          <p:cNvPr id="3" name="Footer Placeholder 2"/>
          <p:cNvSpPr>
            <a:spLocks noGrp="1"/>
          </p:cNvSpPr>
          <p:nvPr>
            <p:ph type="ftr" sz="quarter" idx="11"/>
          </p:nvPr>
        </p:nvSpPr>
        <p:spPr/>
        <p:txBody>
          <a:bodyPr/>
          <a:lstStyle/>
          <a:p>
            <a:r>
              <a:rPr lang="nb-NO"/>
              <a:t>PeerSupportWork_Prague2019</a:t>
            </a:r>
          </a:p>
        </p:txBody>
      </p:sp>
    </p:spTree>
    <p:extLst>
      <p:ext uri="{BB962C8B-B14F-4D97-AF65-F5344CB8AC3E}">
        <p14:creationId xmlns:p14="http://schemas.microsoft.com/office/powerpoint/2010/main" val="414182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6103" y="884903"/>
            <a:ext cx="7961846" cy="400508"/>
          </a:xfrm>
        </p:spPr>
        <p:txBody>
          <a:bodyPr>
            <a:normAutofit/>
          </a:bodyPr>
          <a:lstStyle/>
          <a:p>
            <a:r>
              <a:rPr lang="nb-NO" sz="2200" dirty="0" err="1"/>
              <a:t>What</a:t>
            </a:r>
            <a:r>
              <a:rPr lang="nb-NO" sz="2200" dirty="0"/>
              <a:t> do </a:t>
            </a:r>
            <a:r>
              <a:rPr lang="nb-NO" sz="2200" dirty="0" err="1"/>
              <a:t>we</a:t>
            </a:r>
            <a:r>
              <a:rPr lang="nb-NO" sz="2200" dirty="0"/>
              <a:t> </a:t>
            </a:r>
            <a:r>
              <a:rPr lang="nb-NO" sz="2200" dirty="0" err="1"/>
              <a:t>know</a:t>
            </a:r>
            <a:r>
              <a:rPr lang="nb-NO" sz="2200" dirty="0"/>
              <a:t> </a:t>
            </a:r>
            <a:r>
              <a:rPr lang="nb-NO" sz="2200" dirty="0" err="1"/>
              <a:t>about</a:t>
            </a:r>
            <a:r>
              <a:rPr lang="nb-NO" sz="2200" dirty="0"/>
              <a:t> PSW?</a:t>
            </a:r>
            <a:r>
              <a:rPr lang="nb-NO" sz="2200" dirty="0">
                <a:solidFill>
                  <a:srgbClr val="FF0000"/>
                </a:solidFill>
              </a:rPr>
              <a:t> </a:t>
            </a:r>
          </a:p>
        </p:txBody>
      </p:sp>
      <p:sp>
        <p:nvSpPr>
          <p:cNvPr id="9" name="Content Placeholder 8"/>
          <p:cNvSpPr>
            <a:spLocks noGrp="1"/>
          </p:cNvSpPr>
          <p:nvPr>
            <p:ph idx="1"/>
          </p:nvPr>
        </p:nvSpPr>
        <p:spPr>
          <a:xfrm>
            <a:off x="592159" y="1457925"/>
            <a:ext cx="7260171" cy="3165230"/>
          </a:xfrm>
        </p:spPr>
        <p:txBody>
          <a:bodyPr>
            <a:noAutofit/>
          </a:bodyPr>
          <a:lstStyle/>
          <a:p>
            <a:pPr marL="0" indent="0">
              <a:buNone/>
            </a:pPr>
            <a:r>
              <a:rPr lang="nb-NO" sz="2000" b="1" dirty="0">
                <a:solidFill>
                  <a:schemeClr val="accent1"/>
                </a:solidFill>
                <a:latin typeface="Times New Roman" panose="02020603050405020304" pitchFamily="18" charset="0"/>
                <a:cs typeface="Times New Roman" panose="02020603050405020304" pitchFamily="18" charset="0"/>
              </a:rPr>
              <a:t>Variety of </a:t>
            </a:r>
            <a:r>
              <a:rPr lang="nb-NO" sz="2000" b="1" dirty="0" err="1">
                <a:solidFill>
                  <a:schemeClr val="accent1"/>
                </a:solidFill>
                <a:latin typeface="Times New Roman" panose="02020603050405020304" pitchFamily="18" charset="0"/>
                <a:cs typeface="Times New Roman" panose="02020603050405020304" pitchFamily="18" charset="0"/>
              </a:rPr>
              <a:t>concepts</a:t>
            </a:r>
            <a:r>
              <a:rPr lang="nb-NO" sz="2000" b="1" dirty="0">
                <a:solidFill>
                  <a:schemeClr val="accent1"/>
                </a:solidFill>
                <a:latin typeface="Times New Roman" panose="02020603050405020304" pitchFamily="18" charset="0"/>
                <a:cs typeface="Times New Roman" panose="02020603050405020304" pitchFamily="18" charset="0"/>
              </a:rPr>
              <a:t> and </a:t>
            </a:r>
            <a:r>
              <a:rPr lang="nb-NO" sz="2000" b="1" dirty="0" err="1">
                <a:solidFill>
                  <a:schemeClr val="accent1"/>
                </a:solidFill>
                <a:latin typeface="Times New Roman" panose="02020603050405020304" pitchFamily="18" charset="0"/>
                <a:cs typeface="Times New Roman" panose="02020603050405020304" pitchFamily="18" charset="0"/>
              </a:rPr>
              <a:t>practices</a:t>
            </a:r>
            <a:endParaRPr lang="nb-NO" sz="2000" b="1" dirty="0">
              <a:solidFill>
                <a:schemeClr val="accent1"/>
              </a:solidFill>
              <a:latin typeface="Times New Roman" panose="02020603050405020304" pitchFamily="18" charset="0"/>
              <a:cs typeface="Times New Roman" panose="02020603050405020304" pitchFamily="18" charset="0"/>
            </a:endParaRPr>
          </a:p>
          <a:p>
            <a:pPr marL="0" indent="0">
              <a:buNone/>
            </a:pPr>
            <a:r>
              <a:rPr lang="nb-NO" sz="2000" dirty="0">
                <a:latin typeface="Times New Roman" panose="02020603050405020304" pitchFamily="18" charset="0"/>
                <a:cs typeface="Times New Roman" panose="02020603050405020304" pitchFamily="18" charset="0"/>
              </a:rPr>
              <a:t>Peer support, </a:t>
            </a:r>
            <a:r>
              <a:rPr lang="nb-NO" sz="2000" dirty="0" err="1">
                <a:latin typeface="Times New Roman" panose="02020603050405020304" pitchFamily="18" charset="0"/>
                <a:cs typeface="Times New Roman" panose="02020603050405020304" pitchFamily="18" charset="0"/>
              </a:rPr>
              <a:t>selfhelp</a:t>
            </a:r>
            <a:r>
              <a:rPr lang="nb-NO" sz="2000" dirty="0">
                <a:latin typeface="Times New Roman" panose="02020603050405020304" pitchFamily="18" charset="0"/>
                <a:cs typeface="Times New Roman" panose="02020603050405020304" pitchFamily="18" charset="0"/>
              </a:rPr>
              <a:t> </a:t>
            </a:r>
            <a:r>
              <a:rPr lang="nb-NO" sz="2000" dirty="0" err="1">
                <a:latin typeface="Times New Roman" panose="02020603050405020304" pitchFamily="18" charset="0"/>
                <a:cs typeface="Times New Roman" panose="02020603050405020304" pitchFamily="18" charset="0"/>
              </a:rPr>
              <a:t>groups</a:t>
            </a:r>
            <a:r>
              <a:rPr lang="nb-NO" sz="2000" dirty="0">
                <a:latin typeface="Times New Roman" panose="02020603050405020304" pitchFamily="18" charset="0"/>
                <a:cs typeface="Times New Roman" panose="02020603050405020304" pitchFamily="18" charset="0"/>
              </a:rPr>
              <a:t>, </a:t>
            </a:r>
            <a:r>
              <a:rPr lang="nb-NO" sz="2000" dirty="0" err="1">
                <a:latin typeface="Times New Roman" panose="02020603050405020304" pitchFamily="18" charset="0"/>
                <a:cs typeface="Times New Roman" panose="02020603050405020304" pitchFamily="18" charset="0"/>
              </a:rPr>
              <a:t>mentorship</a:t>
            </a:r>
            <a:r>
              <a:rPr lang="nb-NO" sz="2000" dirty="0">
                <a:latin typeface="Times New Roman" panose="02020603050405020304" pitchFamily="18" charset="0"/>
                <a:cs typeface="Times New Roman" panose="02020603050405020304" pitchFamily="18" charset="0"/>
              </a:rPr>
              <a:t>….. </a:t>
            </a:r>
            <a:br>
              <a:rPr lang="nb-NO" sz="2000" dirty="0">
                <a:latin typeface="Times New Roman" panose="02020603050405020304" pitchFamily="18" charset="0"/>
                <a:cs typeface="Times New Roman" panose="02020603050405020304" pitchFamily="18" charset="0"/>
              </a:rPr>
            </a:br>
            <a:r>
              <a:rPr lang="nb-NO" sz="2000" b="1" dirty="0">
                <a:solidFill>
                  <a:schemeClr val="accent1"/>
                </a:solidFill>
                <a:latin typeface="Times New Roman" panose="02020603050405020304" pitchFamily="18" charset="0"/>
                <a:cs typeface="Times New Roman" panose="02020603050405020304" pitchFamily="18" charset="0"/>
              </a:rPr>
              <a:t>Positive </a:t>
            </a:r>
            <a:r>
              <a:rPr lang="nb-NO" sz="2000" b="1" dirty="0" err="1">
                <a:solidFill>
                  <a:schemeClr val="accent1"/>
                </a:solidFill>
                <a:latin typeface="Times New Roman" panose="02020603050405020304" pitchFamily="18" charset="0"/>
                <a:cs typeface="Times New Roman" panose="02020603050405020304" pitchFamily="18" charset="0"/>
              </a:rPr>
              <a:t>findings</a:t>
            </a:r>
            <a:r>
              <a:rPr lang="nb-NO" sz="2000" b="1" dirty="0">
                <a:solidFill>
                  <a:schemeClr val="accent1"/>
                </a:solidFill>
                <a:latin typeface="Times New Roman" panose="02020603050405020304" pitchFamily="18" charset="0"/>
                <a:cs typeface="Times New Roman" panose="02020603050405020304" pitchFamily="18" charset="0"/>
              </a:rPr>
              <a:t> in </a:t>
            </a:r>
            <a:r>
              <a:rPr lang="nb-NO" sz="2000" b="1" dirty="0" err="1">
                <a:solidFill>
                  <a:schemeClr val="accent1"/>
                </a:solidFill>
                <a:latin typeface="Times New Roman" panose="02020603050405020304" pitchFamily="18" charset="0"/>
                <a:cs typeface="Times New Roman" panose="02020603050405020304" pitchFamily="18" charset="0"/>
              </a:rPr>
              <a:t>research</a:t>
            </a:r>
            <a:r>
              <a:rPr lang="nb-NO" sz="2000" b="1" dirty="0">
                <a:solidFill>
                  <a:schemeClr val="accent1"/>
                </a:solidFill>
                <a:latin typeface="Times New Roman" panose="02020603050405020304" pitchFamily="18" charset="0"/>
                <a:cs typeface="Times New Roman" panose="02020603050405020304" pitchFamily="18" charset="0"/>
              </a:rPr>
              <a:t>:</a:t>
            </a:r>
          </a:p>
          <a:p>
            <a:r>
              <a:rPr lang="nb-NO" sz="1800" dirty="0" err="1">
                <a:latin typeface="Times New Roman" panose="02020603050405020304" pitchFamily="18" charset="0"/>
                <a:cs typeface="Times New Roman" panose="02020603050405020304" pitchFamily="18" charset="0"/>
              </a:rPr>
              <a:t>Strengths</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focussed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social</a:t>
            </a:r>
            <a:r>
              <a:rPr lang="nb-NO" sz="1800" dirty="0">
                <a:latin typeface="Times New Roman" panose="02020603050405020304" pitchFamily="18" charset="0"/>
                <a:cs typeface="Times New Roman" panose="02020603050405020304" pitchFamily="18" charset="0"/>
              </a:rPr>
              <a:t> and </a:t>
            </a:r>
            <a:r>
              <a:rPr lang="nb-NO" sz="1800" dirty="0" err="1">
                <a:latin typeface="Times New Roman" panose="02020603050405020304" pitchFamily="18" charset="0"/>
                <a:cs typeface="Times New Roman" panose="02020603050405020304" pitchFamily="18" charset="0"/>
              </a:rPr>
              <a:t>practical</a:t>
            </a:r>
            <a:r>
              <a:rPr lang="nb-NO" sz="1800" dirty="0">
                <a:latin typeface="Times New Roman" panose="02020603050405020304" pitchFamily="18" charset="0"/>
                <a:cs typeface="Times New Roman" panose="02020603050405020304" pitchFamily="18" charset="0"/>
              </a:rPr>
              <a:t>  support, love-</a:t>
            </a:r>
            <a:r>
              <a:rPr lang="nb-NO" sz="1800" dirty="0" err="1">
                <a:latin typeface="Times New Roman" panose="02020603050405020304" pitchFamily="18" charset="0"/>
                <a:cs typeface="Times New Roman" panose="02020603050405020304" pitchFamily="18" charset="0"/>
              </a:rPr>
              <a:t>labour</a:t>
            </a:r>
            <a:r>
              <a:rPr lang="nb-NO" sz="1800" dirty="0">
                <a:latin typeface="Times New Roman" panose="02020603050405020304" pitchFamily="18" charset="0"/>
                <a:cs typeface="Times New Roman" panose="02020603050405020304" pitchFamily="18" charset="0"/>
              </a:rPr>
              <a:t>, non-</a:t>
            </a:r>
            <a:r>
              <a:rPr lang="nb-NO" sz="1800" dirty="0" err="1">
                <a:latin typeface="Times New Roman" panose="02020603050405020304" pitchFamily="18" charset="0"/>
                <a:cs typeface="Times New Roman" panose="02020603050405020304" pitchFamily="18" charset="0"/>
              </a:rPr>
              <a:t>judgemental</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understood</a:t>
            </a:r>
            <a:r>
              <a:rPr lang="nb-NO" sz="1800" dirty="0">
                <a:latin typeface="Times New Roman" panose="02020603050405020304" pitchFamily="18" charset="0"/>
                <a:cs typeface="Times New Roman" panose="02020603050405020304" pitchFamily="18" charset="0"/>
              </a:rPr>
              <a:t> and </a:t>
            </a:r>
            <a:r>
              <a:rPr lang="nb-NO" sz="1800" dirty="0" err="1">
                <a:latin typeface="Times New Roman" panose="02020603050405020304" pitchFamily="18" charset="0"/>
                <a:cs typeface="Times New Roman" panose="02020603050405020304" pitchFamily="18" charset="0"/>
              </a:rPr>
              <a:t>accepted</a:t>
            </a:r>
            <a:r>
              <a:rPr lang="nb-NO" sz="1800" dirty="0">
                <a:latin typeface="Times New Roman" panose="02020603050405020304" pitchFamily="18" charset="0"/>
                <a:cs typeface="Times New Roman" panose="02020603050405020304" pitchFamily="18" charset="0"/>
              </a:rPr>
              <a:t>)</a:t>
            </a:r>
          </a:p>
          <a:p>
            <a:r>
              <a:rPr lang="nb-NO" sz="1800" dirty="0" err="1">
                <a:latin typeface="Times New Roman" panose="02020603050405020304" pitchFamily="18" charset="0"/>
                <a:cs typeface="Times New Roman" panose="02020603050405020304" pitchFamily="18" charset="0"/>
              </a:rPr>
              <a:t>Trusting</a:t>
            </a:r>
            <a:r>
              <a:rPr lang="nb-NO" sz="1800" dirty="0">
                <a:latin typeface="Times New Roman" panose="02020603050405020304" pitchFamily="18" charset="0"/>
                <a:cs typeface="Times New Roman" panose="02020603050405020304" pitchFamily="18" charset="0"/>
              </a:rPr>
              <a:t> relationships- </a:t>
            </a:r>
            <a:r>
              <a:rPr lang="nb-NO" sz="1800" dirty="0" err="1">
                <a:latin typeface="Times New Roman" panose="02020603050405020304" pitchFamily="18" charset="0"/>
                <a:cs typeface="Times New Roman" panose="02020603050405020304" pitchFamily="18" charset="0"/>
              </a:rPr>
              <a:t>reciprocal</a:t>
            </a:r>
            <a:endParaRPr lang="nb-NO" sz="1800" dirty="0">
              <a:latin typeface="Times New Roman" panose="02020603050405020304" pitchFamily="18" charset="0"/>
              <a:cs typeface="Times New Roman" panose="02020603050405020304" pitchFamily="18" charset="0"/>
            </a:endParaRPr>
          </a:p>
          <a:p>
            <a:r>
              <a:rPr lang="nb-NO" sz="1800" dirty="0" err="1">
                <a:latin typeface="Times New Roman" panose="02020603050405020304" pitchFamily="18" charset="0"/>
                <a:cs typeface="Times New Roman" panose="02020603050405020304" pitchFamily="18" charset="0"/>
              </a:rPr>
              <a:t>Increased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community</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participation</a:t>
            </a:r>
            <a:r>
              <a:rPr lang="nb-NO" sz="1800" dirty="0">
                <a:latin typeface="Times New Roman" panose="02020603050405020304" pitchFamily="18" charset="0"/>
                <a:cs typeface="Times New Roman" panose="02020603050405020304" pitchFamily="18" charset="0"/>
              </a:rPr>
              <a:t> ( </a:t>
            </a:r>
            <a:r>
              <a:rPr lang="nb-NO" sz="1800" dirty="0" err="1">
                <a:latin typeface="Times New Roman" panose="02020603050405020304" pitchFamily="18" charset="0"/>
                <a:cs typeface="Times New Roman" panose="02020603050405020304" pitchFamily="18" charset="0"/>
              </a:rPr>
              <a:t>accessability</a:t>
            </a:r>
            <a:r>
              <a:rPr lang="nb-NO" sz="1800" dirty="0">
                <a:latin typeface="Times New Roman" panose="02020603050405020304" pitchFamily="18" charset="0"/>
                <a:cs typeface="Times New Roman" panose="02020603050405020304" pitchFamily="18" charset="0"/>
              </a:rPr>
              <a:t> to </a:t>
            </a:r>
            <a:r>
              <a:rPr lang="nb-NO" sz="1800" dirty="0" err="1">
                <a:latin typeface="Times New Roman" panose="02020603050405020304" pitchFamily="18" charset="0"/>
                <a:cs typeface="Times New Roman" panose="02020603050405020304" pitchFamily="18" charset="0"/>
              </a:rPr>
              <a:t>work</a:t>
            </a:r>
            <a:r>
              <a:rPr lang="nb-NO" sz="1800" dirty="0">
                <a:latin typeface="Times New Roman" panose="02020603050405020304" pitchFamily="18" charset="0"/>
                <a:cs typeface="Times New Roman" panose="02020603050405020304" pitchFamily="18" charset="0"/>
              </a:rPr>
              <a:t> &amp; </a:t>
            </a:r>
            <a:r>
              <a:rPr lang="nb-NO" sz="1800" dirty="0" err="1">
                <a:latin typeface="Times New Roman" panose="02020603050405020304" pitchFamily="18" charset="0"/>
                <a:cs typeface="Times New Roman" panose="02020603050405020304" pitchFamily="18" charset="0"/>
              </a:rPr>
              <a:t>activity</a:t>
            </a:r>
            <a:r>
              <a:rPr lang="nb-NO" sz="1800" dirty="0">
                <a:latin typeface="Times New Roman" panose="02020603050405020304" pitchFamily="18" charset="0"/>
                <a:cs typeface="Times New Roman" panose="02020603050405020304" pitchFamily="18" charset="0"/>
              </a:rPr>
              <a:t> &amp; </a:t>
            </a:r>
            <a:r>
              <a:rPr lang="nb-NO" sz="1800" dirty="0" err="1">
                <a:latin typeface="Times New Roman" panose="02020603050405020304" pitchFamily="18" charset="0"/>
                <a:cs typeface="Times New Roman" panose="02020603050405020304" pitchFamily="18" charset="0"/>
              </a:rPr>
              <a:t>networks</a:t>
            </a:r>
            <a:r>
              <a:rPr lang="nb-NO" sz="1800" dirty="0">
                <a:latin typeface="Times New Roman" panose="02020603050405020304" pitchFamily="18" charset="0"/>
                <a:cs typeface="Times New Roman" panose="02020603050405020304" pitchFamily="18" charset="0"/>
              </a:rPr>
              <a:t>) </a:t>
            </a:r>
          </a:p>
          <a:p>
            <a:r>
              <a:rPr lang="nb-NO" sz="1800" dirty="0" err="1">
                <a:latin typeface="Times New Roman" panose="02020603050405020304" pitchFamily="18" charset="0"/>
                <a:cs typeface="Times New Roman" panose="02020603050405020304" pitchFamily="18" charset="0"/>
              </a:rPr>
              <a:t>Experiencing</a:t>
            </a:r>
            <a:r>
              <a:rPr lang="nb-NO" sz="1800" dirty="0">
                <a:latin typeface="Times New Roman" panose="02020603050405020304" pitchFamily="18" charset="0"/>
                <a:cs typeface="Times New Roman" panose="02020603050405020304" pitchFamily="18" charset="0"/>
              </a:rPr>
              <a:t> hope for </a:t>
            </a:r>
            <a:r>
              <a:rPr lang="nb-NO" sz="1800" dirty="0" err="1">
                <a:latin typeface="Times New Roman" panose="02020603050405020304" pitchFamily="18" charset="0"/>
                <a:cs typeface="Times New Roman" panose="02020603050405020304" pitchFamily="18" charset="0"/>
              </a:rPr>
              <a:t>the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future</a:t>
            </a:r>
            <a:r>
              <a:rPr lang="nb-NO" sz="1800" dirty="0">
                <a:latin typeface="Times New Roman" panose="02020603050405020304" pitchFamily="18" charset="0"/>
                <a:cs typeface="Times New Roman" panose="02020603050405020304" pitchFamily="18" charset="0"/>
              </a:rPr>
              <a:t> (hope for a </a:t>
            </a:r>
            <a:r>
              <a:rPr lang="nb-NO" sz="1800" dirty="0" err="1">
                <a:latin typeface="Times New Roman" panose="02020603050405020304" pitchFamily="18" charset="0"/>
                <a:cs typeface="Times New Roman" panose="02020603050405020304" pitchFamily="18" charset="0"/>
              </a:rPr>
              <a:t>life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beyond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the</a:t>
            </a:r>
            <a:r>
              <a:rPr lang="nb-NO" sz="1800" dirty="0">
                <a:latin typeface="Times New Roman" panose="02020603050405020304" pitchFamily="18" charset="0"/>
                <a:cs typeface="Times New Roman" panose="02020603050405020304" pitchFamily="18" charset="0"/>
              </a:rPr>
              <a:t> problems)</a:t>
            </a:r>
          </a:p>
          <a:p>
            <a:r>
              <a:rPr lang="nb-NO" sz="1800" dirty="0" err="1">
                <a:latin typeface="Times New Roman" panose="02020603050405020304" pitchFamily="18" charset="0"/>
                <a:cs typeface="Times New Roman" panose="02020603050405020304" pitchFamily="18" charset="0"/>
              </a:rPr>
              <a:t>Awareness</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of</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experience</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based</a:t>
            </a:r>
            <a:r>
              <a:rPr lang="nb-NO" sz="1800" dirty="0">
                <a:latin typeface="Times New Roman" panose="02020603050405020304" pitchFamily="18" charset="0"/>
                <a:cs typeface="Times New Roman" panose="02020603050405020304" pitchFamily="18" charset="0"/>
              </a:rPr>
              <a:t> </a:t>
            </a:r>
            <a:r>
              <a:rPr lang="nb-NO" sz="1800" dirty="0" err="1">
                <a:latin typeface="Times New Roman" panose="02020603050405020304" pitchFamily="18" charset="0"/>
                <a:cs typeface="Times New Roman" panose="02020603050405020304" pitchFamily="18" charset="0"/>
              </a:rPr>
              <a:t>knowledge</a:t>
            </a:r>
            <a:r>
              <a:rPr lang="nb-NO" sz="1800" dirty="0">
                <a:latin typeface="Times New Roman" panose="02020603050405020304" pitchFamily="18" charset="0"/>
                <a:cs typeface="Times New Roman" panose="02020603050405020304" pitchFamily="18" charset="0"/>
              </a:rPr>
              <a:t> and </a:t>
            </a:r>
            <a:r>
              <a:rPr lang="nb-NO" sz="1800" dirty="0" err="1">
                <a:latin typeface="Times New Roman" panose="02020603050405020304" pitchFamily="18" charset="0"/>
                <a:cs typeface="Times New Roman" panose="02020603050405020304" pitchFamily="18" charset="0"/>
              </a:rPr>
              <a:t>competence</a:t>
            </a:r>
            <a:endParaRPr lang="nb-NO" sz="1800" dirty="0">
              <a:latin typeface="Times New Roman" panose="02020603050405020304" pitchFamily="18" charset="0"/>
              <a:cs typeface="Times New Roman" panose="02020603050405020304" pitchFamily="18" charset="0"/>
            </a:endParaRPr>
          </a:p>
        </p:txBody>
      </p:sp>
      <p:sp>
        <p:nvSpPr>
          <p:cNvPr id="12" name="Date Placeholder 1"/>
          <p:cNvSpPr txBox="1">
            <a:spLocks/>
          </p:cNvSpPr>
          <p:nvPr/>
        </p:nvSpPr>
        <p:spPr>
          <a:xfrm>
            <a:off x="1273212" y="4866145"/>
            <a:ext cx="1654282" cy="159616"/>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sz="700" dirty="0">
                <a:latin typeface="Times New Roman" panose="02020603050405020304" pitchFamily="18" charset="0"/>
                <a:cs typeface="Times New Roman" panose="02020603050405020304" pitchFamily="18" charset="0"/>
              </a:rPr>
              <a:t>Senter for Psykisk helse og Rus</a:t>
            </a:r>
          </a:p>
        </p:txBody>
      </p:sp>
      <p:sp>
        <p:nvSpPr>
          <p:cNvPr id="2" name="Footer Placeholder 1"/>
          <p:cNvSpPr>
            <a:spLocks noGrp="1"/>
          </p:cNvSpPr>
          <p:nvPr>
            <p:ph type="ftr" sz="quarter" idx="11"/>
          </p:nvPr>
        </p:nvSpPr>
        <p:spPr/>
        <p:txBody>
          <a:bodyPr/>
          <a:lstStyle/>
          <a:p>
            <a:r>
              <a:rPr lang="nb-NO"/>
              <a:t>PeerSupportWork_Prague2019</a:t>
            </a:r>
          </a:p>
        </p:txBody>
      </p:sp>
    </p:spTree>
    <p:extLst>
      <p:ext uri="{BB962C8B-B14F-4D97-AF65-F5344CB8AC3E}">
        <p14:creationId xmlns:p14="http://schemas.microsoft.com/office/powerpoint/2010/main" val="211942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6103" y="884903"/>
            <a:ext cx="7961846" cy="400508"/>
          </a:xfrm>
        </p:spPr>
        <p:txBody>
          <a:bodyPr>
            <a:normAutofit/>
          </a:bodyPr>
          <a:lstStyle/>
          <a:p>
            <a:r>
              <a:rPr lang="nb-NO" sz="2200" dirty="0" err="1">
                <a:solidFill>
                  <a:srgbClr val="FF0000"/>
                </a:solidFill>
              </a:rPr>
              <a:t>Some</a:t>
            </a:r>
            <a:r>
              <a:rPr lang="nb-NO" sz="2200" dirty="0">
                <a:solidFill>
                  <a:srgbClr val="FF0000"/>
                </a:solidFill>
              </a:rPr>
              <a:t> </a:t>
            </a:r>
            <a:r>
              <a:rPr lang="nb-NO" sz="2200" dirty="0" err="1">
                <a:solidFill>
                  <a:srgbClr val="FF0000"/>
                </a:solidFill>
              </a:rPr>
              <a:t>challenges</a:t>
            </a:r>
            <a:endParaRPr lang="nb-NO" sz="2200" dirty="0">
              <a:solidFill>
                <a:srgbClr val="FF0000"/>
              </a:solidFill>
            </a:endParaRPr>
          </a:p>
        </p:txBody>
      </p:sp>
      <p:sp>
        <p:nvSpPr>
          <p:cNvPr id="9" name="Content Placeholder 8"/>
          <p:cNvSpPr>
            <a:spLocks noGrp="1"/>
          </p:cNvSpPr>
          <p:nvPr>
            <p:ph idx="1"/>
          </p:nvPr>
        </p:nvSpPr>
        <p:spPr>
          <a:xfrm>
            <a:off x="592159" y="1457925"/>
            <a:ext cx="7260171" cy="3165230"/>
          </a:xfrm>
        </p:spPr>
        <p:txBody>
          <a:bodyPr>
            <a:noAutofit/>
          </a:bodyPr>
          <a:lstStyle/>
          <a:p>
            <a:pPr marL="36512" lvl="1" indent="0">
              <a:buNone/>
            </a:pPr>
            <a:endParaRPr lang="nb-NO" sz="2000" dirty="0">
              <a:latin typeface="Times New Roman" panose="02020603050405020304" pitchFamily="18" charset="0"/>
              <a:cs typeface="Times New Roman" panose="02020603050405020304" pitchFamily="18" charset="0"/>
            </a:endParaRPr>
          </a:p>
          <a:p>
            <a:pPr marL="379412"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automatically a helpful relationship</a:t>
            </a:r>
          </a:p>
          <a:p>
            <a:pPr marL="379412"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Difficulties in clarifying roles and relationship boundaries</a:t>
            </a:r>
          </a:p>
          <a:p>
            <a:pPr marL="379412"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PSW may think their recovery pathways fit all</a:t>
            </a:r>
          </a:p>
          <a:p>
            <a:pPr marL="36512" lvl="1" indent="0">
              <a:buNone/>
            </a:pPr>
            <a:endParaRPr lang="nb-NO"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“The findings suggest that peer-support by sharing lived experiences does not always result in helpful relationships that promote recovery. How and when aspects of lived experience are shared appears to play an important role in characterizing relationships” (Ogundipe et al, 2019). </a:t>
            </a:r>
            <a:endParaRPr lang="nb-NO" sz="2000" b="1" i="1" dirty="0">
              <a:latin typeface="Times New Roman" panose="02020603050405020304" pitchFamily="18" charset="0"/>
              <a:cs typeface="Times New Roman" panose="02020603050405020304" pitchFamily="18" charset="0"/>
            </a:endParaRPr>
          </a:p>
        </p:txBody>
      </p:sp>
      <p:sp>
        <p:nvSpPr>
          <p:cNvPr id="12" name="Date Placeholder 1"/>
          <p:cNvSpPr txBox="1">
            <a:spLocks/>
          </p:cNvSpPr>
          <p:nvPr/>
        </p:nvSpPr>
        <p:spPr>
          <a:xfrm>
            <a:off x="1273212" y="4866145"/>
            <a:ext cx="1654282" cy="159616"/>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sz="700" dirty="0">
                <a:latin typeface="Times New Roman" panose="02020603050405020304" pitchFamily="18" charset="0"/>
                <a:cs typeface="Times New Roman" panose="02020603050405020304" pitchFamily="18" charset="0"/>
              </a:rPr>
              <a:t>Senter for Psykisk helse og Rus</a:t>
            </a:r>
          </a:p>
        </p:txBody>
      </p:sp>
      <p:sp>
        <p:nvSpPr>
          <p:cNvPr id="2" name="Footer Placeholder 1"/>
          <p:cNvSpPr>
            <a:spLocks noGrp="1"/>
          </p:cNvSpPr>
          <p:nvPr>
            <p:ph type="ftr" sz="quarter" idx="11"/>
          </p:nvPr>
        </p:nvSpPr>
        <p:spPr/>
        <p:txBody>
          <a:bodyPr/>
          <a:lstStyle/>
          <a:p>
            <a:r>
              <a:rPr lang="nb-NO"/>
              <a:t>PeerSupportWork_Prague2019</a:t>
            </a:r>
          </a:p>
        </p:txBody>
      </p:sp>
    </p:spTree>
    <p:extLst>
      <p:ext uri="{BB962C8B-B14F-4D97-AF65-F5344CB8AC3E}">
        <p14:creationId xmlns:p14="http://schemas.microsoft.com/office/powerpoint/2010/main" val="3753390722"/>
      </p:ext>
    </p:extLst>
  </p:cSld>
  <p:clrMapOvr>
    <a:masterClrMapping/>
  </p:clrMapOvr>
</p:sld>
</file>

<file path=ppt/theme/theme1.xml><?xml version="1.0" encoding="utf-8"?>
<a:theme xmlns:a="http://schemas.openxmlformats.org/drawingml/2006/main" name="HSN Bokmål">
  <a:themeElements>
    <a:clrScheme name="Custom 39">
      <a:dk1>
        <a:srgbClr val="252525"/>
      </a:dk1>
      <a:lt1>
        <a:sysClr val="window" lastClr="FFFFFF"/>
      </a:lt1>
      <a:dk2>
        <a:srgbClr val="7E9492"/>
      </a:dk2>
      <a:lt2>
        <a:srgbClr val="D6E0E3"/>
      </a:lt2>
      <a:accent1>
        <a:srgbClr val="4B4CAD"/>
      </a:accent1>
      <a:accent2>
        <a:srgbClr val="3BAFA2"/>
      </a:accent2>
      <a:accent3>
        <a:srgbClr val="00978A"/>
      </a:accent3>
      <a:accent4>
        <a:srgbClr val="FFD240"/>
      </a:accent4>
      <a:accent5>
        <a:srgbClr val="D64349"/>
      </a:accent5>
      <a:accent6>
        <a:srgbClr val="27B2D0"/>
      </a:accent6>
      <a:hlink>
        <a:srgbClr val="005B9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USN engelsk" id="{961D4211-2746-EB49-B6B0-A4E658DB6678}" vid="{A7B6E58C-CB22-DA48-B904-A62938C4F3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015CD346AE97408777363E0D80E07E" ma:contentTypeVersion="8" ma:contentTypeDescription="Vytvoří nový dokument" ma:contentTypeScope="" ma:versionID="8131874ee5d3ed7373a795a4e4f1aba8">
  <xsd:schema xmlns:xsd="http://www.w3.org/2001/XMLSchema" xmlns:xs="http://www.w3.org/2001/XMLSchema" xmlns:p="http://schemas.microsoft.com/office/2006/metadata/properties" xmlns:ns2="de26c1e0-3143-4321-9a86-39f63aa46666" targetNamespace="http://schemas.microsoft.com/office/2006/metadata/properties" ma:root="true" ma:fieldsID="129f334f26a6525acf8079aeae5ac9ba" ns2:_="">
    <xsd:import namespace="de26c1e0-3143-4321-9a86-39f63aa466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6c1e0-3143-4321-9a86-39f63aa466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65EC16-C788-44B8-AA22-097FF9602126}"/>
</file>

<file path=customXml/itemProps2.xml><?xml version="1.0" encoding="utf-8"?>
<ds:datastoreItem xmlns:ds="http://schemas.openxmlformats.org/officeDocument/2006/customXml" ds:itemID="{E3CD8098-5862-4602-B57C-10ACE8F47BE2}"/>
</file>

<file path=customXml/itemProps3.xml><?xml version="1.0" encoding="utf-8"?>
<ds:datastoreItem xmlns:ds="http://schemas.openxmlformats.org/officeDocument/2006/customXml" ds:itemID="{4F5CB0B9-D019-4B8F-9154-CC365CB8CB91}"/>
</file>

<file path=docProps/app.xml><?xml version="1.0" encoding="utf-8"?>
<Properties xmlns="http://schemas.openxmlformats.org/officeDocument/2006/extended-properties" xmlns:vt="http://schemas.openxmlformats.org/officeDocument/2006/docPropsVTypes">
  <Template>Presentation_ENG (1)</Template>
  <TotalTime>196</TotalTime>
  <Words>2074</Words>
  <Application>Microsoft Office PowerPoint</Application>
  <PresentationFormat>Skjermfremvisning (16:9)</PresentationFormat>
  <Paragraphs>274</Paragraphs>
  <Slides>36</Slides>
  <Notes>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36</vt:i4>
      </vt:variant>
    </vt:vector>
  </HeadingPairs>
  <TitlesOfParts>
    <vt:vector size="43" baseType="lpstr">
      <vt:lpstr>Arial</vt:lpstr>
      <vt:lpstr>Calibri</vt:lpstr>
      <vt:lpstr>Calibri Light</vt:lpstr>
      <vt:lpstr>inherit</vt:lpstr>
      <vt:lpstr>Lucida Grande</vt:lpstr>
      <vt:lpstr>Times New Roman</vt:lpstr>
      <vt:lpstr>HSN Bokmål</vt:lpstr>
      <vt:lpstr>Peer Support Work- potentials and pitfalls </vt:lpstr>
      <vt:lpstr>Peer Support Work in Norway</vt:lpstr>
      <vt:lpstr>Centre for Mental Health and Substance Abuse</vt:lpstr>
      <vt:lpstr>Centre for Mental Health and Substance abuse</vt:lpstr>
      <vt:lpstr>What is Peer support work (PSW)?</vt:lpstr>
      <vt:lpstr>What is Peer support work (PSW)?</vt:lpstr>
      <vt:lpstr>Why Peer Support Work &amp; Research?</vt:lpstr>
      <vt:lpstr>What do we know about PSW? </vt:lpstr>
      <vt:lpstr>Some challenges</vt:lpstr>
      <vt:lpstr>Recovery Orientation and Peer Support Work in  Norway</vt:lpstr>
      <vt:lpstr>    Service-users experiences with help and support from peer support workers in mental health and substance abuse services  Borg, Marit; Sjåfjell, Tommy Lunde; Ogundipe, Esther; Bjørlykhaug, Knut Ivar   https://brage.bibsys.no/xmlui/handle/11250/191431</vt:lpstr>
      <vt:lpstr>Persons experiences of help and support  from PSW </vt:lpstr>
      <vt:lpstr>User-involved collaborative researchproject</vt:lpstr>
      <vt:lpstr>PowerPoint-presentasjon</vt:lpstr>
      <vt:lpstr>I listen more carefully at once  To be seen and listened to in a different way</vt:lpstr>
      <vt:lpstr>…hope and inspiration</vt:lpstr>
      <vt:lpstr>PSW builds bridges to services and community </vt:lpstr>
      <vt:lpstr>It depends on the person </vt:lpstr>
      <vt:lpstr>A place where you can be yourself</vt:lpstr>
      <vt:lpstr>It’s kind of like a separate language” </vt:lpstr>
      <vt:lpstr>Background</vt:lpstr>
      <vt:lpstr>Aim of the project:</vt:lpstr>
      <vt:lpstr>Research questions exploring:</vt:lpstr>
      <vt:lpstr>Methodology, participants and procedure</vt:lpstr>
      <vt:lpstr>Findings</vt:lpstr>
      <vt:lpstr>Experienced-based knowledge is processual </vt:lpstr>
      <vt:lpstr>It all comes down to being a fellow human being </vt:lpstr>
      <vt:lpstr>A dynamic bridge builder</vt:lpstr>
      <vt:lpstr>Real involvement</vt:lpstr>
      <vt:lpstr>Yet a long way to go</vt:lpstr>
      <vt:lpstr>The educational program for PSW in Bergen, Norway </vt:lpstr>
      <vt:lpstr> Where are the new colleagues working? </vt:lpstr>
      <vt:lpstr> Work situations </vt:lpstr>
      <vt:lpstr> Training and supervision</vt:lpstr>
      <vt:lpstr>Reflections</vt:lpstr>
      <vt:lpstr>Lessons learned… </vt:lpstr>
    </vt:vector>
  </TitlesOfParts>
  <Company>HBV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Trude Gøril Klevan</dc:creator>
  <cp:lastModifiedBy>Marit Borg</cp:lastModifiedBy>
  <cp:revision>33</cp:revision>
  <cp:lastPrinted>2019-06-28T10:20:56Z</cp:lastPrinted>
  <dcterms:created xsi:type="dcterms:W3CDTF">2019-06-26T08:49:58Z</dcterms:created>
  <dcterms:modified xsi:type="dcterms:W3CDTF">2019-11-16T08:49:04Z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0x0101005C015CD346AE97408777363E0D80E07E</vt:lpwstr>
  </property>
</Properties>
</file>