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8" r:id="rId3"/>
    <p:sldId id="272" r:id="rId4"/>
    <p:sldId id="276" r:id="rId5"/>
    <p:sldId id="275" r:id="rId6"/>
    <p:sldId id="270" r:id="rId7"/>
    <p:sldId id="257" r:id="rId8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0087B-C91E-4C08-987A-D2BDDF5A3143}" type="doc">
      <dgm:prSet loTypeId="urn:microsoft.com/office/officeart/2005/8/layout/gear1" loCatId="process" qsTypeId="urn:microsoft.com/office/officeart/2005/8/quickstyle/3d6" qsCatId="3D" csTypeId="urn:microsoft.com/office/officeart/2005/8/colors/colorful4" csCatId="colorful" phldr="1"/>
      <dgm:spPr/>
    </dgm:pt>
    <dgm:pt modelId="{79F18C3D-D487-4BA0-9C39-C3954D7F1027}">
      <dgm:prSet phldrT="[Text]"/>
      <dgm:spPr/>
      <dgm:t>
        <a:bodyPr/>
        <a:lstStyle/>
        <a:p>
          <a:r>
            <a:rPr lang="cs-CZ" dirty="0" err="1" smtClean="0"/>
            <a:t>System</a:t>
          </a:r>
          <a:endParaRPr lang="cs-CZ" dirty="0"/>
        </a:p>
      </dgm:t>
    </dgm:pt>
    <dgm:pt modelId="{89EFB37A-FBB9-470A-B6D7-F097B55D837B}" type="parTrans" cxnId="{4AC5326C-E4DB-481F-99BF-6CCF8BDFCBD0}">
      <dgm:prSet/>
      <dgm:spPr/>
      <dgm:t>
        <a:bodyPr/>
        <a:lstStyle/>
        <a:p>
          <a:endParaRPr lang="cs-CZ"/>
        </a:p>
      </dgm:t>
    </dgm:pt>
    <dgm:pt modelId="{9F390BA5-2876-43A9-8454-33DB0FFCCC14}" type="sibTrans" cxnId="{4AC5326C-E4DB-481F-99BF-6CCF8BDFCBD0}">
      <dgm:prSet/>
      <dgm:spPr/>
      <dgm:t>
        <a:bodyPr/>
        <a:lstStyle/>
        <a:p>
          <a:endParaRPr lang="cs-CZ"/>
        </a:p>
      </dgm:t>
    </dgm:pt>
    <dgm:pt modelId="{4B849D83-443A-4BC1-AC7F-FB360D9FE93F}">
      <dgm:prSet phldrT="[Text]"/>
      <dgm:spPr/>
      <dgm:t>
        <a:bodyPr/>
        <a:lstStyle/>
        <a:p>
          <a:r>
            <a:rPr lang="cs-CZ" dirty="0" err="1" smtClean="0"/>
            <a:t>Practices</a:t>
          </a:r>
          <a:endParaRPr lang="cs-CZ" dirty="0"/>
        </a:p>
      </dgm:t>
    </dgm:pt>
    <dgm:pt modelId="{816CBA05-2398-46E4-B454-77AB747C0962}" type="parTrans" cxnId="{1476CECC-40C4-49DD-B736-99D1B35F4857}">
      <dgm:prSet/>
      <dgm:spPr/>
      <dgm:t>
        <a:bodyPr/>
        <a:lstStyle/>
        <a:p>
          <a:endParaRPr lang="cs-CZ"/>
        </a:p>
      </dgm:t>
    </dgm:pt>
    <dgm:pt modelId="{11DFEBEB-FE69-4C04-B740-498F4253CF14}" type="sibTrans" cxnId="{1476CECC-40C4-49DD-B736-99D1B35F4857}">
      <dgm:prSet/>
      <dgm:spPr/>
      <dgm:t>
        <a:bodyPr/>
        <a:lstStyle/>
        <a:p>
          <a:endParaRPr lang="cs-CZ"/>
        </a:p>
      </dgm:t>
    </dgm:pt>
    <dgm:pt modelId="{E21BDECF-4F4E-448F-8137-2541BFA5C97F}">
      <dgm:prSet phldrT="[Text]"/>
      <dgm:spPr/>
      <dgm:t>
        <a:bodyPr/>
        <a:lstStyle/>
        <a:p>
          <a:r>
            <a:rPr lang="cs-CZ" dirty="0" err="1" smtClean="0"/>
            <a:t>Values</a:t>
          </a:r>
          <a:r>
            <a:rPr lang="cs-CZ" dirty="0" smtClean="0"/>
            <a:t> and </a:t>
          </a:r>
          <a:r>
            <a:rPr lang="cs-CZ" dirty="0" err="1" smtClean="0"/>
            <a:t>attitudes</a:t>
          </a:r>
          <a:endParaRPr lang="cs-CZ" dirty="0"/>
        </a:p>
      </dgm:t>
    </dgm:pt>
    <dgm:pt modelId="{831CFE38-3CCC-4D37-B3FC-C16C8F3D0757}" type="parTrans" cxnId="{87011B17-8416-4E3A-90F6-94EA824A8658}">
      <dgm:prSet/>
      <dgm:spPr/>
      <dgm:t>
        <a:bodyPr/>
        <a:lstStyle/>
        <a:p>
          <a:endParaRPr lang="cs-CZ"/>
        </a:p>
      </dgm:t>
    </dgm:pt>
    <dgm:pt modelId="{64ED2E1A-1100-4B17-A9E7-1D3FF55764FF}" type="sibTrans" cxnId="{87011B17-8416-4E3A-90F6-94EA824A8658}">
      <dgm:prSet/>
      <dgm:spPr/>
      <dgm:t>
        <a:bodyPr/>
        <a:lstStyle/>
        <a:p>
          <a:endParaRPr lang="cs-CZ"/>
        </a:p>
      </dgm:t>
    </dgm:pt>
    <dgm:pt modelId="{D083436E-84BE-432A-B554-67E6E3EF6B07}" type="pres">
      <dgm:prSet presAssocID="{9160087B-C91E-4C08-987A-D2BDDF5A314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1D3DB28-DA75-4A09-9C58-9DE5D850D1B5}" type="pres">
      <dgm:prSet presAssocID="{79F18C3D-D487-4BA0-9C39-C3954D7F1027}" presName="gear1" presStyleLbl="node1" presStyleIdx="0" presStyleCnt="3">
        <dgm:presLayoutVars>
          <dgm:chMax val="1"/>
          <dgm:bulletEnabled val="1"/>
        </dgm:presLayoutVars>
      </dgm:prSet>
      <dgm:spPr/>
    </dgm:pt>
    <dgm:pt modelId="{ACE2AD36-68FE-48A5-B59C-6F0B1E615BE3}" type="pres">
      <dgm:prSet presAssocID="{79F18C3D-D487-4BA0-9C39-C3954D7F1027}" presName="gear1srcNode" presStyleLbl="node1" presStyleIdx="0" presStyleCnt="3"/>
      <dgm:spPr/>
    </dgm:pt>
    <dgm:pt modelId="{891C6941-7EE6-452A-B3FD-F30ACA037B17}" type="pres">
      <dgm:prSet presAssocID="{79F18C3D-D487-4BA0-9C39-C3954D7F1027}" presName="gear1dstNode" presStyleLbl="node1" presStyleIdx="0" presStyleCnt="3"/>
      <dgm:spPr/>
    </dgm:pt>
    <dgm:pt modelId="{C6171D09-A1A6-47CF-A5FE-183A272BC431}" type="pres">
      <dgm:prSet presAssocID="{4B849D83-443A-4BC1-AC7F-FB360D9FE93F}" presName="gear2" presStyleLbl="node1" presStyleIdx="1" presStyleCnt="3">
        <dgm:presLayoutVars>
          <dgm:chMax val="1"/>
          <dgm:bulletEnabled val="1"/>
        </dgm:presLayoutVars>
      </dgm:prSet>
      <dgm:spPr/>
    </dgm:pt>
    <dgm:pt modelId="{17C9465C-FC5B-4791-93EA-55D6AC804F43}" type="pres">
      <dgm:prSet presAssocID="{4B849D83-443A-4BC1-AC7F-FB360D9FE93F}" presName="gear2srcNode" presStyleLbl="node1" presStyleIdx="1" presStyleCnt="3"/>
      <dgm:spPr/>
    </dgm:pt>
    <dgm:pt modelId="{5E323CCA-89CA-4408-93B2-016FC4C5EA77}" type="pres">
      <dgm:prSet presAssocID="{4B849D83-443A-4BC1-AC7F-FB360D9FE93F}" presName="gear2dstNode" presStyleLbl="node1" presStyleIdx="1" presStyleCnt="3"/>
      <dgm:spPr/>
    </dgm:pt>
    <dgm:pt modelId="{D0307A91-AEDB-43E9-9CB4-8D4D4B97E855}" type="pres">
      <dgm:prSet presAssocID="{E21BDECF-4F4E-448F-8137-2541BFA5C97F}" presName="gear3" presStyleLbl="node1" presStyleIdx="2" presStyleCnt="3"/>
      <dgm:spPr/>
    </dgm:pt>
    <dgm:pt modelId="{7291ABA2-368F-4F29-8B2D-695754C15D40}" type="pres">
      <dgm:prSet presAssocID="{E21BDECF-4F4E-448F-8137-2541BFA5C97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00623CE-1D28-4532-80E8-86AAE63BC458}" type="pres">
      <dgm:prSet presAssocID="{E21BDECF-4F4E-448F-8137-2541BFA5C97F}" presName="gear3srcNode" presStyleLbl="node1" presStyleIdx="2" presStyleCnt="3"/>
      <dgm:spPr/>
    </dgm:pt>
    <dgm:pt modelId="{ACFC95EB-B2A3-48D8-8731-39999559918C}" type="pres">
      <dgm:prSet presAssocID="{E21BDECF-4F4E-448F-8137-2541BFA5C97F}" presName="gear3dstNode" presStyleLbl="node1" presStyleIdx="2" presStyleCnt="3"/>
      <dgm:spPr/>
    </dgm:pt>
    <dgm:pt modelId="{F23D228F-817D-4D12-833B-C9DC06CA2A5A}" type="pres">
      <dgm:prSet presAssocID="{9F390BA5-2876-43A9-8454-33DB0FFCCC14}" presName="connector1" presStyleLbl="sibTrans2D1" presStyleIdx="0" presStyleCnt="3"/>
      <dgm:spPr/>
    </dgm:pt>
    <dgm:pt modelId="{920F538D-55E7-4A6E-8959-297E3C566F3D}" type="pres">
      <dgm:prSet presAssocID="{11DFEBEB-FE69-4C04-B740-498F4253CF14}" presName="connector2" presStyleLbl="sibTrans2D1" presStyleIdx="1" presStyleCnt="3"/>
      <dgm:spPr/>
    </dgm:pt>
    <dgm:pt modelId="{2EE08672-F2A4-42B3-996E-E0214E9742C2}" type="pres">
      <dgm:prSet presAssocID="{64ED2E1A-1100-4B17-A9E7-1D3FF55764FF}" presName="connector3" presStyleLbl="sibTrans2D1" presStyleIdx="2" presStyleCnt="3"/>
      <dgm:spPr/>
    </dgm:pt>
  </dgm:ptLst>
  <dgm:cxnLst>
    <dgm:cxn modelId="{9D8EDD0D-F834-4206-8B9F-6A6F13B7415D}" type="presOf" srcId="{4B849D83-443A-4BC1-AC7F-FB360D9FE93F}" destId="{17C9465C-FC5B-4791-93EA-55D6AC804F43}" srcOrd="1" destOrd="0" presId="urn:microsoft.com/office/officeart/2005/8/layout/gear1"/>
    <dgm:cxn modelId="{BDCEC83A-E687-4DCB-B37C-AF4DFE384318}" type="presOf" srcId="{79F18C3D-D487-4BA0-9C39-C3954D7F1027}" destId="{01D3DB28-DA75-4A09-9C58-9DE5D850D1B5}" srcOrd="0" destOrd="0" presId="urn:microsoft.com/office/officeart/2005/8/layout/gear1"/>
    <dgm:cxn modelId="{930E7C7E-1C02-4F12-9AD3-EA978B9D416E}" type="presOf" srcId="{E21BDECF-4F4E-448F-8137-2541BFA5C97F}" destId="{7291ABA2-368F-4F29-8B2D-695754C15D40}" srcOrd="1" destOrd="0" presId="urn:microsoft.com/office/officeart/2005/8/layout/gear1"/>
    <dgm:cxn modelId="{11518278-AE79-447A-981F-EC0F5E0FBB19}" type="presOf" srcId="{E21BDECF-4F4E-448F-8137-2541BFA5C97F}" destId="{800623CE-1D28-4532-80E8-86AAE63BC458}" srcOrd="2" destOrd="0" presId="urn:microsoft.com/office/officeart/2005/8/layout/gear1"/>
    <dgm:cxn modelId="{87011B17-8416-4E3A-90F6-94EA824A8658}" srcId="{9160087B-C91E-4C08-987A-D2BDDF5A3143}" destId="{E21BDECF-4F4E-448F-8137-2541BFA5C97F}" srcOrd="2" destOrd="0" parTransId="{831CFE38-3CCC-4D37-B3FC-C16C8F3D0757}" sibTransId="{64ED2E1A-1100-4B17-A9E7-1D3FF55764FF}"/>
    <dgm:cxn modelId="{0268CFC5-E18E-4311-85F3-A7A822D45C24}" type="presOf" srcId="{E21BDECF-4F4E-448F-8137-2541BFA5C97F}" destId="{D0307A91-AEDB-43E9-9CB4-8D4D4B97E855}" srcOrd="0" destOrd="0" presId="urn:microsoft.com/office/officeart/2005/8/layout/gear1"/>
    <dgm:cxn modelId="{1476CECC-40C4-49DD-B736-99D1B35F4857}" srcId="{9160087B-C91E-4C08-987A-D2BDDF5A3143}" destId="{4B849D83-443A-4BC1-AC7F-FB360D9FE93F}" srcOrd="1" destOrd="0" parTransId="{816CBA05-2398-46E4-B454-77AB747C0962}" sibTransId="{11DFEBEB-FE69-4C04-B740-498F4253CF14}"/>
    <dgm:cxn modelId="{D14BAEEC-EE73-40AD-98F2-8F1020DC68FA}" type="presOf" srcId="{9F390BA5-2876-43A9-8454-33DB0FFCCC14}" destId="{F23D228F-817D-4D12-833B-C9DC06CA2A5A}" srcOrd="0" destOrd="0" presId="urn:microsoft.com/office/officeart/2005/8/layout/gear1"/>
    <dgm:cxn modelId="{6047EA74-0C5E-4B81-862C-63626AD42574}" type="presOf" srcId="{79F18C3D-D487-4BA0-9C39-C3954D7F1027}" destId="{891C6941-7EE6-452A-B3FD-F30ACA037B17}" srcOrd="2" destOrd="0" presId="urn:microsoft.com/office/officeart/2005/8/layout/gear1"/>
    <dgm:cxn modelId="{073C34F5-004C-4D59-A073-D8CF699BD3AC}" type="presOf" srcId="{4B849D83-443A-4BC1-AC7F-FB360D9FE93F}" destId="{5E323CCA-89CA-4408-93B2-016FC4C5EA77}" srcOrd="2" destOrd="0" presId="urn:microsoft.com/office/officeart/2005/8/layout/gear1"/>
    <dgm:cxn modelId="{75A53312-B803-447D-914B-CBA3C8269814}" type="presOf" srcId="{64ED2E1A-1100-4B17-A9E7-1D3FF55764FF}" destId="{2EE08672-F2A4-42B3-996E-E0214E9742C2}" srcOrd="0" destOrd="0" presId="urn:microsoft.com/office/officeart/2005/8/layout/gear1"/>
    <dgm:cxn modelId="{FFE52F55-3E62-487B-B694-3DE875E8CC84}" type="presOf" srcId="{11DFEBEB-FE69-4C04-B740-498F4253CF14}" destId="{920F538D-55E7-4A6E-8959-297E3C566F3D}" srcOrd="0" destOrd="0" presId="urn:microsoft.com/office/officeart/2005/8/layout/gear1"/>
    <dgm:cxn modelId="{4AC5326C-E4DB-481F-99BF-6CCF8BDFCBD0}" srcId="{9160087B-C91E-4C08-987A-D2BDDF5A3143}" destId="{79F18C3D-D487-4BA0-9C39-C3954D7F1027}" srcOrd="0" destOrd="0" parTransId="{89EFB37A-FBB9-470A-B6D7-F097B55D837B}" sibTransId="{9F390BA5-2876-43A9-8454-33DB0FFCCC14}"/>
    <dgm:cxn modelId="{D468536A-E96A-42EE-A42E-002BCB7DE423}" type="presOf" srcId="{79F18C3D-D487-4BA0-9C39-C3954D7F1027}" destId="{ACE2AD36-68FE-48A5-B59C-6F0B1E615BE3}" srcOrd="1" destOrd="0" presId="urn:microsoft.com/office/officeart/2005/8/layout/gear1"/>
    <dgm:cxn modelId="{DBD3318C-F685-4B4E-97C0-FE5A6F926BB4}" type="presOf" srcId="{E21BDECF-4F4E-448F-8137-2541BFA5C97F}" destId="{ACFC95EB-B2A3-48D8-8731-39999559918C}" srcOrd="3" destOrd="0" presId="urn:microsoft.com/office/officeart/2005/8/layout/gear1"/>
    <dgm:cxn modelId="{3D786D5E-E34D-47C5-8AA6-54E9EA1D1385}" type="presOf" srcId="{9160087B-C91E-4C08-987A-D2BDDF5A3143}" destId="{D083436E-84BE-432A-B554-67E6E3EF6B07}" srcOrd="0" destOrd="0" presId="urn:microsoft.com/office/officeart/2005/8/layout/gear1"/>
    <dgm:cxn modelId="{2761CF79-C7BD-4D9B-BC50-BA448EDE3795}" type="presOf" srcId="{4B849D83-443A-4BC1-AC7F-FB360D9FE93F}" destId="{C6171D09-A1A6-47CF-A5FE-183A272BC431}" srcOrd="0" destOrd="0" presId="urn:microsoft.com/office/officeart/2005/8/layout/gear1"/>
    <dgm:cxn modelId="{E8AB40C5-8239-4DF1-BAD4-775797C980D4}" type="presParOf" srcId="{D083436E-84BE-432A-B554-67E6E3EF6B07}" destId="{01D3DB28-DA75-4A09-9C58-9DE5D850D1B5}" srcOrd="0" destOrd="0" presId="urn:microsoft.com/office/officeart/2005/8/layout/gear1"/>
    <dgm:cxn modelId="{D9285A5E-4100-432A-AAFA-723B4CC51A50}" type="presParOf" srcId="{D083436E-84BE-432A-B554-67E6E3EF6B07}" destId="{ACE2AD36-68FE-48A5-B59C-6F0B1E615BE3}" srcOrd="1" destOrd="0" presId="urn:microsoft.com/office/officeart/2005/8/layout/gear1"/>
    <dgm:cxn modelId="{2FA63386-E02B-439D-877D-125FB7AE47AD}" type="presParOf" srcId="{D083436E-84BE-432A-B554-67E6E3EF6B07}" destId="{891C6941-7EE6-452A-B3FD-F30ACA037B17}" srcOrd="2" destOrd="0" presId="urn:microsoft.com/office/officeart/2005/8/layout/gear1"/>
    <dgm:cxn modelId="{51EA9D0A-6912-4B9A-AAF8-129F7D730BAC}" type="presParOf" srcId="{D083436E-84BE-432A-B554-67E6E3EF6B07}" destId="{C6171D09-A1A6-47CF-A5FE-183A272BC431}" srcOrd="3" destOrd="0" presId="urn:microsoft.com/office/officeart/2005/8/layout/gear1"/>
    <dgm:cxn modelId="{295EB22E-42BB-4688-8C54-4944B725FA55}" type="presParOf" srcId="{D083436E-84BE-432A-B554-67E6E3EF6B07}" destId="{17C9465C-FC5B-4791-93EA-55D6AC804F43}" srcOrd="4" destOrd="0" presId="urn:microsoft.com/office/officeart/2005/8/layout/gear1"/>
    <dgm:cxn modelId="{04986EEB-E83C-47BC-ABD7-958E31A8A7F8}" type="presParOf" srcId="{D083436E-84BE-432A-B554-67E6E3EF6B07}" destId="{5E323CCA-89CA-4408-93B2-016FC4C5EA77}" srcOrd="5" destOrd="0" presId="urn:microsoft.com/office/officeart/2005/8/layout/gear1"/>
    <dgm:cxn modelId="{EE474AB0-CC0E-48EF-B07B-36E242574B2E}" type="presParOf" srcId="{D083436E-84BE-432A-B554-67E6E3EF6B07}" destId="{D0307A91-AEDB-43E9-9CB4-8D4D4B97E855}" srcOrd="6" destOrd="0" presId="urn:microsoft.com/office/officeart/2005/8/layout/gear1"/>
    <dgm:cxn modelId="{E3934E7D-ADBE-46B7-89F4-971E9ACC2AAF}" type="presParOf" srcId="{D083436E-84BE-432A-B554-67E6E3EF6B07}" destId="{7291ABA2-368F-4F29-8B2D-695754C15D40}" srcOrd="7" destOrd="0" presId="urn:microsoft.com/office/officeart/2005/8/layout/gear1"/>
    <dgm:cxn modelId="{9E7F6F02-451A-45B3-8897-CE8A57993DC2}" type="presParOf" srcId="{D083436E-84BE-432A-B554-67E6E3EF6B07}" destId="{800623CE-1D28-4532-80E8-86AAE63BC458}" srcOrd="8" destOrd="0" presId="urn:microsoft.com/office/officeart/2005/8/layout/gear1"/>
    <dgm:cxn modelId="{E211B368-087C-4783-982E-9A119C061EF6}" type="presParOf" srcId="{D083436E-84BE-432A-B554-67E6E3EF6B07}" destId="{ACFC95EB-B2A3-48D8-8731-39999559918C}" srcOrd="9" destOrd="0" presId="urn:microsoft.com/office/officeart/2005/8/layout/gear1"/>
    <dgm:cxn modelId="{65A01323-B79F-4C6D-BBE8-8B426B8651FA}" type="presParOf" srcId="{D083436E-84BE-432A-B554-67E6E3EF6B07}" destId="{F23D228F-817D-4D12-833B-C9DC06CA2A5A}" srcOrd="10" destOrd="0" presId="urn:microsoft.com/office/officeart/2005/8/layout/gear1"/>
    <dgm:cxn modelId="{C3FF3D97-CB5E-4FE6-8D22-0B05B6CE5A15}" type="presParOf" srcId="{D083436E-84BE-432A-B554-67E6E3EF6B07}" destId="{920F538D-55E7-4A6E-8959-297E3C566F3D}" srcOrd="11" destOrd="0" presId="urn:microsoft.com/office/officeart/2005/8/layout/gear1"/>
    <dgm:cxn modelId="{522458A0-8F14-4936-9F99-98D85D8A07D7}" type="presParOf" srcId="{D083436E-84BE-432A-B554-67E6E3EF6B07}" destId="{2EE08672-F2A4-42B3-996E-E0214E9742C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3DB28-DA75-4A09-9C58-9DE5D850D1B5}">
      <dsp:nvSpPr>
        <dsp:cNvPr id="0" name=""/>
        <dsp:cNvSpPr/>
      </dsp:nvSpPr>
      <dsp:spPr>
        <a:xfrm>
          <a:off x="1909259" y="1425758"/>
          <a:ext cx="1742593" cy="1742593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System</a:t>
          </a:r>
          <a:endParaRPr lang="cs-CZ" sz="1200" kern="1200" dirty="0"/>
        </a:p>
      </dsp:txBody>
      <dsp:txXfrm>
        <a:off x="2259598" y="1833952"/>
        <a:ext cx="1041915" cy="895729"/>
      </dsp:txXfrm>
    </dsp:sp>
    <dsp:sp modelId="{C6171D09-A1A6-47CF-A5FE-183A272BC431}">
      <dsp:nvSpPr>
        <dsp:cNvPr id="0" name=""/>
        <dsp:cNvSpPr/>
      </dsp:nvSpPr>
      <dsp:spPr>
        <a:xfrm>
          <a:off x="895386" y="1013872"/>
          <a:ext cx="1267340" cy="1267340"/>
        </a:xfrm>
        <a:prstGeom prst="gear6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Practices</a:t>
          </a:r>
          <a:endParaRPr lang="cs-CZ" sz="1200" kern="1200" dirty="0"/>
        </a:p>
      </dsp:txBody>
      <dsp:txXfrm>
        <a:off x="1214443" y="1334857"/>
        <a:ext cx="629226" cy="625370"/>
      </dsp:txXfrm>
    </dsp:sp>
    <dsp:sp modelId="{D0307A91-AEDB-43E9-9CB4-8D4D4B97E855}">
      <dsp:nvSpPr>
        <dsp:cNvPr id="0" name=""/>
        <dsp:cNvSpPr/>
      </dsp:nvSpPr>
      <dsp:spPr>
        <a:xfrm rot="20700000">
          <a:off x="1605226" y="139536"/>
          <a:ext cx="1241735" cy="1241735"/>
        </a:xfrm>
        <a:prstGeom prst="gear6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Values</a:t>
          </a:r>
          <a:r>
            <a:rPr lang="cs-CZ" sz="1200" kern="1200" dirty="0" smtClean="0"/>
            <a:t> and </a:t>
          </a:r>
          <a:r>
            <a:rPr lang="cs-CZ" sz="1200" kern="1200" dirty="0" err="1" smtClean="0"/>
            <a:t>attitudes</a:t>
          </a:r>
          <a:endParaRPr lang="cs-CZ" sz="1200" kern="1200" dirty="0"/>
        </a:p>
      </dsp:txBody>
      <dsp:txXfrm rot="-20700000">
        <a:off x="1877575" y="411885"/>
        <a:ext cx="697037" cy="697037"/>
      </dsp:txXfrm>
    </dsp:sp>
    <dsp:sp modelId="{F23D228F-817D-4D12-833B-C9DC06CA2A5A}">
      <dsp:nvSpPr>
        <dsp:cNvPr id="0" name=""/>
        <dsp:cNvSpPr/>
      </dsp:nvSpPr>
      <dsp:spPr>
        <a:xfrm>
          <a:off x="1764336" y="1168962"/>
          <a:ext cx="2230519" cy="2230519"/>
        </a:xfrm>
        <a:prstGeom prst="circularArrow">
          <a:avLst>
            <a:gd name="adj1" fmla="val 4687"/>
            <a:gd name="adj2" fmla="val 299029"/>
            <a:gd name="adj3" fmla="val 2485460"/>
            <a:gd name="adj4" fmla="val 15929083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0F538D-55E7-4A6E-8959-297E3C566F3D}">
      <dsp:nvSpPr>
        <dsp:cNvPr id="0" name=""/>
        <dsp:cNvSpPr/>
      </dsp:nvSpPr>
      <dsp:spPr>
        <a:xfrm>
          <a:off x="670943" y="737860"/>
          <a:ext cx="1620612" cy="16206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E08672-F2A4-42B3-996E-E0214E9742C2}">
      <dsp:nvSpPr>
        <dsp:cNvPr id="0" name=""/>
        <dsp:cNvSpPr/>
      </dsp:nvSpPr>
      <dsp:spPr>
        <a:xfrm>
          <a:off x="1318000" y="-128047"/>
          <a:ext cx="1747346" cy="17473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CB7A0-A041-424C-9851-E45613EAE473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FF13-4A6E-4864-9327-F28C57AF5A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380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91510-E1F3-46E5-9294-AED4A8AC029B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0DF8A-D087-4A40-B359-23891652C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061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24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5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80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07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26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0DF8A-D087-4A40-B359-23891652CD85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7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4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3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52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7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7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4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84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10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2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4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28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www.cmhcd.cz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33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ican@cmhcd.cz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503917" y="3833702"/>
            <a:ext cx="3240360" cy="1512168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>
                <a:solidFill>
                  <a:schemeClr val="accent3"/>
                </a:solidFill>
                <a:effectLst/>
              </a:rPr>
              <a:t>Pavel Říčan</a:t>
            </a:r>
            <a:r>
              <a:rPr lang="cs-CZ" sz="3200" dirty="0">
                <a:effectLst/>
              </a:rPr>
              <a:t/>
            </a:r>
            <a:br>
              <a:rPr lang="cs-CZ" sz="3200" dirty="0">
                <a:effectLst/>
              </a:rPr>
            </a:br>
            <a:endParaRPr lang="cs-CZ" sz="3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888" y="5776780"/>
            <a:ext cx="5408240" cy="544468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prstClr val="black"/>
                </a:solidFill>
              </a:rPr>
              <a:t>Centre </a:t>
            </a:r>
            <a:r>
              <a:rPr lang="cs-CZ" dirty="0" err="1" smtClean="0">
                <a:solidFill>
                  <a:prstClr val="black"/>
                </a:solidFill>
              </a:rPr>
              <a:t>for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 err="1" smtClean="0">
                <a:solidFill>
                  <a:prstClr val="black"/>
                </a:solidFill>
              </a:rPr>
              <a:t>Mental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dirty="0" err="1" smtClean="0">
                <a:solidFill>
                  <a:prstClr val="black"/>
                </a:solidFill>
              </a:rPr>
              <a:t>Health</a:t>
            </a:r>
            <a:r>
              <a:rPr lang="cs-CZ" dirty="0" smtClean="0">
                <a:solidFill>
                  <a:prstClr val="black"/>
                </a:solidFill>
              </a:rPr>
              <a:t> Care</a:t>
            </a:r>
            <a:endParaRPr lang="cs-CZ" dirty="0">
              <a:solidFill>
                <a:prstClr val="black"/>
              </a:solidFill>
            </a:endParaRPr>
          </a:p>
          <a:p>
            <a:pPr algn="l"/>
            <a:r>
              <a:rPr lang="cs-CZ" dirty="0">
                <a:solidFill>
                  <a:prstClr val="black"/>
                </a:solidFill>
              </a:rPr>
              <a:t>Řehořova 992/10, 130 00 Praha 3</a:t>
            </a:r>
          </a:p>
          <a:p>
            <a:pPr algn="l"/>
            <a:r>
              <a:rPr lang="cs-CZ" dirty="0" smtClean="0">
                <a:solidFill>
                  <a:prstClr val="black"/>
                </a:solidFill>
              </a:rPr>
              <a:t>www.cmhcd.cz</a:t>
            </a:r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7" y="109440"/>
            <a:ext cx="5710206" cy="10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09" y="5642665"/>
            <a:ext cx="901587" cy="82539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648469"/>
            <a:ext cx="774603" cy="77460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012" y="5642665"/>
            <a:ext cx="761905" cy="812698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1051992" y="1258561"/>
            <a:ext cx="7772400" cy="2466855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en-GB" sz="3200" dirty="0" smtClean="0">
                <a:solidFill>
                  <a:schemeClr val="accent1"/>
                </a:solidFill>
                <a:effectLst/>
              </a:rPr>
              <a:t>Developments in the field of deinstitutionalization and community care in </a:t>
            </a:r>
            <a:r>
              <a:rPr lang="cs-CZ" sz="3200" dirty="0" err="1" smtClean="0">
                <a:solidFill>
                  <a:schemeClr val="accent1"/>
                </a:solidFill>
                <a:effectLst/>
              </a:rPr>
              <a:t>the</a:t>
            </a:r>
            <a:r>
              <a:rPr lang="cs-CZ" sz="32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en-GB" sz="3200" dirty="0" smtClean="0">
                <a:solidFill>
                  <a:schemeClr val="accent1"/>
                </a:solidFill>
                <a:effectLst/>
              </a:rPr>
              <a:t>Czech Republic</a:t>
            </a:r>
            <a:r>
              <a:rPr lang="cs-CZ" sz="3200" dirty="0" smtClean="0">
                <a:effectLst/>
              </a:rPr>
              <a:t/>
            </a:r>
            <a:br>
              <a:rPr lang="cs-CZ" sz="3200" dirty="0" smtClean="0">
                <a:effectLst/>
              </a:rPr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947461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772400" cy="1152128"/>
          </a:xfrm>
        </p:spPr>
        <p:txBody>
          <a:bodyPr>
            <a:normAutofit/>
          </a:bodyPr>
          <a:lstStyle/>
          <a:p>
            <a:pPr algn="l"/>
            <a:r>
              <a:rPr lang="cs-CZ" sz="3200" dirty="0" err="1">
                <a:solidFill>
                  <a:schemeClr val="accent1"/>
                </a:solidFill>
                <a:effectLst/>
              </a:rPr>
              <a:t>W</a:t>
            </a:r>
            <a:r>
              <a:rPr lang="cs-CZ" sz="3200" dirty="0" err="1" smtClean="0">
                <a:solidFill>
                  <a:schemeClr val="accent1"/>
                </a:solidFill>
                <a:effectLst/>
              </a:rPr>
              <a:t>hat</a:t>
            </a:r>
            <a:r>
              <a:rPr lang="cs-CZ" sz="32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cs-CZ" sz="3200" dirty="0" err="1" smtClean="0">
                <a:solidFill>
                  <a:schemeClr val="accent1"/>
                </a:solidFill>
                <a:effectLst/>
              </a:rPr>
              <a:t>is</a:t>
            </a:r>
            <a:r>
              <a:rPr lang="cs-CZ" sz="32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cs-CZ" sz="3200" dirty="0" err="1" smtClean="0">
                <a:solidFill>
                  <a:schemeClr val="accent1"/>
                </a:solidFill>
                <a:effectLst/>
              </a:rPr>
              <a:t>important</a:t>
            </a:r>
            <a:r>
              <a:rPr lang="cs-CZ" sz="3200" dirty="0" smtClean="0">
                <a:solidFill>
                  <a:schemeClr val="accent1"/>
                </a:solidFill>
                <a:effectLst/>
              </a:rPr>
              <a:t> </a:t>
            </a:r>
            <a:r>
              <a:rPr lang="cs-CZ" sz="3200" dirty="0" err="1" smtClean="0">
                <a:solidFill>
                  <a:schemeClr val="accent1"/>
                </a:solidFill>
                <a:effectLst/>
              </a:rPr>
              <a:t>about</a:t>
            </a:r>
            <a:r>
              <a:rPr lang="cs-CZ" sz="3200" dirty="0" smtClean="0">
                <a:solidFill>
                  <a:schemeClr val="accent1"/>
                </a:solidFill>
                <a:effectLst/>
              </a:rPr>
              <a:t> trans - </a:t>
            </a:r>
            <a:r>
              <a:rPr lang="cs-CZ" sz="3200" dirty="0" err="1" smtClean="0">
                <a:solidFill>
                  <a:schemeClr val="accent1"/>
                </a:solidFill>
                <a:effectLst/>
              </a:rPr>
              <a:t>formation</a:t>
            </a:r>
            <a:r>
              <a:rPr lang="cs-CZ" sz="3200" dirty="0" smtClean="0">
                <a:solidFill>
                  <a:schemeClr val="accent1"/>
                </a:solidFill>
                <a:effectLst/>
              </a:rPr>
              <a:t>?</a:t>
            </a:r>
            <a:r>
              <a:rPr lang="cs-CZ" sz="2800" b="0" dirty="0">
                <a:solidFill>
                  <a:schemeClr val="accent1"/>
                </a:solidFill>
                <a:effectLst/>
              </a:rPr>
              <a:t/>
            </a:r>
            <a:br>
              <a:rPr lang="cs-CZ" sz="2800" b="0" dirty="0">
                <a:solidFill>
                  <a:schemeClr val="accent1"/>
                </a:solidFill>
                <a:effectLst/>
              </a:rPr>
            </a:br>
            <a:r>
              <a:rPr lang="cs-CZ" sz="2800" b="0" dirty="0" smtClean="0">
                <a:solidFill>
                  <a:schemeClr val="accent1"/>
                </a:solidFill>
                <a:effectLst/>
              </a:rPr>
              <a:t>(R. </a:t>
            </a:r>
            <a:r>
              <a:rPr lang="cs-CZ" sz="2800" b="0" dirty="0" err="1" smtClean="0">
                <a:solidFill>
                  <a:schemeClr val="accent1"/>
                </a:solidFill>
                <a:effectLst/>
              </a:rPr>
              <a:t>Mezzina</a:t>
            </a:r>
            <a:r>
              <a:rPr lang="cs-CZ" sz="2800" b="0" dirty="0" smtClean="0">
                <a:solidFill>
                  <a:schemeClr val="accent1"/>
                </a:solidFill>
                <a:effectLst/>
              </a:rPr>
              <a:t>)</a:t>
            </a:r>
            <a:endParaRPr lang="cs-CZ" sz="2700" b="0" dirty="0">
              <a:solidFill>
                <a:schemeClr val="accent1"/>
              </a:solidFill>
              <a:effectLst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1" y="3103734"/>
            <a:ext cx="144016" cy="144016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1187624" y="2564904"/>
            <a:ext cx="7772400" cy="3960440"/>
          </a:xfrm>
          <a:prstGeom prst="rect">
            <a:avLst/>
          </a:prstGeom>
        </p:spPr>
        <p:txBody>
          <a:bodyPr vert="horz" anchor="b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cs-CZ" sz="5100" dirty="0" err="1" smtClean="0">
                <a:solidFill>
                  <a:srgbClr val="92D050"/>
                </a:solidFill>
                <a:effectLst/>
                <a:latin typeface="+mn-lt"/>
              </a:rPr>
              <a:t>System</a:t>
            </a:r>
            <a:endParaRPr lang="cs-CZ" sz="5100" dirty="0" smtClean="0">
              <a:solidFill>
                <a:srgbClr val="92D050"/>
              </a:solidFill>
              <a:effectLst/>
              <a:latin typeface="+mn-lt"/>
            </a:endParaRPr>
          </a:p>
          <a:p>
            <a:pPr algn="l"/>
            <a:endParaRPr lang="cs-CZ" sz="5100" dirty="0">
              <a:solidFill>
                <a:srgbClr val="92D050"/>
              </a:solidFill>
              <a:effectLst/>
            </a:endParaRPr>
          </a:p>
          <a:p>
            <a:pPr algn="l"/>
            <a:endParaRPr lang="cs-CZ" sz="5100" dirty="0" smtClean="0">
              <a:solidFill>
                <a:srgbClr val="92D050"/>
              </a:solidFill>
              <a:effectLst/>
            </a:endParaRPr>
          </a:p>
          <a:p>
            <a:pPr algn="l"/>
            <a:r>
              <a:rPr lang="cs-CZ" sz="5100" dirty="0" err="1" smtClean="0">
                <a:solidFill>
                  <a:srgbClr val="92D050"/>
                </a:solidFill>
                <a:effectLst/>
                <a:latin typeface="+mn-lt"/>
              </a:rPr>
              <a:t>Practices</a:t>
            </a:r>
            <a:endParaRPr lang="cs-CZ" sz="5100" dirty="0" smtClean="0">
              <a:solidFill>
                <a:srgbClr val="92D050"/>
              </a:solidFill>
              <a:effectLst/>
              <a:latin typeface="+mn-lt"/>
            </a:endParaRPr>
          </a:p>
          <a:p>
            <a:pPr algn="l"/>
            <a:endParaRPr lang="cs-CZ" sz="5100" dirty="0">
              <a:solidFill>
                <a:srgbClr val="92D050"/>
              </a:solidFill>
              <a:effectLst/>
            </a:endParaRPr>
          </a:p>
          <a:p>
            <a:pPr algn="l"/>
            <a:endParaRPr lang="cs-CZ" sz="5100" dirty="0" smtClean="0">
              <a:solidFill>
                <a:srgbClr val="92D050"/>
              </a:solidFill>
              <a:effectLst/>
            </a:endParaRPr>
          </a:p>
          <a:p>
            <a:pPr algn="l"/>
            <a:r>
              <a:rPr lang="cs-CZ" sz="5100" dirty="0" err="1" smtClean="0">
                <a:solidFill>
                  <a:srgbClr val="92D050"/>
                </a:solidFill>
                <a:effectLst/>
                <a:latin typeface="+mn-lt"/>
              </a:rPr>
              <a:t>Values</a:t>
            </a:r>
            <a:r>
              <a:rPr lang="cs-CZ" sz="5100" dirty="0" smtClean="0">
                <a:solidFill>
                  <a:srgbClr val="92D050"/>
                </a:solidFill>
                <a:effectLst/>
                <a:latin typeface="+mn-lt"/>
              </a:rPr>
              <a:t> and </a:t>
            </a:r>
            <a:r>
              <a:rPr lang="cs-CZ" sz="5100" dirty="0" err="1" smtClean="0">
                <a:solidFill>
                  <a:srgbClr val="92D050"/>
                </a:solidFill>
                <a:effectLst/>
                <a:latin typeface="+mn-lt"/>
              </a:rPr>
              <a:t>attitudes</a:t>
            </a:r>
            <a:endParaRPr lang="cs-CZ" sz="5100" dirty="0" smtClean="0">
              <a:solidFill>
                <a:srgbClr val="92D050"/>
              </a:solidFill>
              <a:effectLst/>
              <a:latin typeface="+mn-lt"/>
            </a:endParaRPr>
          </a:p>
          <a:p>
            <a:pPr algn="l"/>
            <a:endParaRPr lang="cs-CZ" sz="3200" dirty="0">
              <a:solidFill>
                <a:srgbClr val="92D050"/>
              </a:solidFill>
              <a:effectLst/>
            </a:endParaRPr>
          </a:p>
          <a:p>
            <a:pPr algn="l"/>
            <a:endParaRPr lang="cs-CZ" sz="3200" dirty="0" smtClean="0">
              <a:solidFill>
                <a:srgbClr val="92D050"/>
              </a:solidFill>
              <a:effectLst/>
            </a:endParaRPr>
          </a:p>
          <a:p>
            <a:pPr algn="l"/>
            <a:endParaRPr lang="cs-CZ" sz="3200" b="0" dirty="0">
              <a:solidFill>
                <a:srgbClr val="92D050"/>
              </a:solidFill>
              <a:effectLst/>
            </a:endParaRPr>
          </a:p>
          <a:p>
            <a:pPr algn="l"/>
            <a:r>
              <a:rPr lang="cs-CZ" sz="2800" b="0" dirty="0" smtClean="0">
                <a:effectLst/>
              </a:rPr>
              <a:t/>
            </a:r>
            <a:br>
              <a:rPr lang="cs-CZ" sz="2800" b="0" dirty="0" smtClean="0">
                <a:effectLst/>
              </a:rPr>
            </a:br>
            <a:endParaRPr lang="cs-CZ" sz="2700" b="0" dirty="0">
              <a:effectLst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1" y="4149080"/>
            <a:ext cx="144016" cy="144016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1" y="5229200"/>
            <a:ext cx="144016" cy="14401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407" y="6237312"/>
            <a:ext cx="450224" cy="48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62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65" y="353752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cs-CZ" sz="5400" b="1" dirty="0" err="1" smtClean="0">
                <a:solidFill>
                  <a:srgbClr val="92D050"/>
                </a:solidFill>
                <a:effectLst/>
              </a:rPr>
              <a:t>System</a:t>
            </a:r>
            <a:r>
              <a:rPr lang="cs-CZ" sz="3200" dirty="0" smtClean="0">
                <a:solidFill>
                  <a:srgbClr val="92D050"/>
                </a:solidFill>
                <a:effectLst/>
              </a:rPr>
              <a:t/>
            </a:r>
            <a:br>
              <a:rPr lang="cs-CZ" sz="3200" dirty="0" smtClean="0">
                <a:solidFill>
                  <a:srgbClr val="92D050"/>
                </a:solidFill>
                <a:effectLst/>
              </a:rPr>
            </a:br>
            <a:endParaRPr lang="cs-CZ" sz="2700" b="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8342" y="949591"/>
            <a:ext cx="3868340" cy="82391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accent2"/>
                </a:solidFill>
                <a:effectLst/>
              </a:rPr>
              <a:t>Strengths</a:t>
            </a:r>
            <a:endParaRPr lang="cs-CZ" sz="2800" dirty="0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9571" y="1887381"/>
            <a:ext cx="3868340" cy="455718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We are aware of </a:t>
            </a:r>
            <a:r>
              <a:rPr lang="cs-CZ" sz="3000" dirty="0" err="1" smtClean="0"/>
              <a:t>current</a:t>
            </a:r>
            <a:r>
              <a:rPr lang="cs-CZ" sz="3000" dirty="0" smtClean="0"/>
              <a:t> </a:t>
            </a:r>
            <a:r>
              <a:rPr lang="cs-CZ" sz="3000" dirty="0" err="1" smtClean="0"/>
              <a:t>weaknesses</a:t>
            </a:r>
            <a:r>
              <a:rPr lang="cs-CZ" sz="3000" dirty="0" smtClean="0"/>
              <a:t>, </a:t>
            </a:r>
            <a:r>
              <a:rPr lang="cs-CZ" sz="3000" dirty="0" err="1" smtClean="0"/>
              <a:t>system</a:t>
            </a:r>
            <a:r>
              <a:rPr lang="cs-CZ" sz="3000" dirty="0" smtClean="0"/>
              <a:t> </a:t>
            </a:r>
            <a:r>
              <a:rPr lang="cs-CZ" sz="3000" dirty="0" err="1" smtClean="0"/>
              <a:t>gaps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Strategy of reform (2013)</a:t>
            </a:r>
          </a:p>
          <a:p>
            <a:pPr marL="0" indent="0">
              <a:buNone/>
            </a:pPr>
            <a:r>
              <a:rPr lang="cs-CZ" sz="3000" dirty="0" err="1" smtClean="0"/>
              <a:t>Community</a:t>
            </a:r>
            <a:r>
              <a:rPr lang="cs-CZ" sz="3000" dirty="0" smtClean="0"/>
              <a:t> </a:t>
            </a:r>
            <a:r>
              <a:rPr lang="en-US" sz="3000" dirty="0" smtClean="0"/>
              <a:t>Mental </a:t>
            </a:r>
            <a:r>
              <a:rPr lang="cs-CZ" sz="3000" dirty="0"/>
              <a:t>H</a:t>
            </a:r>
            <a:r>
              <a:rPr lang="en-US" sz="3000" dirty="0" err="1" smtClean="0"/>
              <a:t>ealth</a:t>
            </a:r>
            <a:r>
              <a:rPr lang="en-US" sz="3000" dirty="0" smtClean="0"/>
              <a:t> </a:t>
            </a:r>
            <a:r>
              <a:rPr lang="cs-CZ" sz="3000" dirty="0"/>
              <a:t>C</a:t>
            </a:r>
            <a:r>
              <a:rPr lang="en-US" sz="3000" dirty="0" err="1" smtClean="0"/>
              <a:t>entres</a:t>
            </a:r>
            <a:endParaRPr lang="cs-CZ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Structural </a:t>
            </a:r>
            <a:r>
              <a:rPr lang="en-US" sz="3000" dirty="0" smtClean="0"/>
              <a:t>funds for reform</a:t>
            </a:r>
          </a:p>
          <a:p>
            <a:pPr marL="0" indent="0">
              <a:buNone/>
            </a:pPr>
            <a:r>
              <a:rPr lang="en-US" sz="3000" dirty="0" smtClean="0"/>
              <a:t>110 million EUR</a:t>
            </a:r>
            <a:r>
              <a:rPr lang="cs-CZ" sz="3000" dirty="0" smtClean="0"/>
              <a:t> (2016 – 2023)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Multidisciplinarity</a:t>
            </a:r>
            <a:r>
              <a:rPr lang="en-US" sz="3000" dirty="0" smtClean="0"/>
              <a:t> acknowledged as necessary</a:t>
            </a:r>
            <a:endParaRPr lang="cs-CZ" sz="3000" dirty="0" smtClean="0"/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en-US" sz="3000" dirty="0" smtClean="0"/>
              <a:t>Convention on the Rights of Persons with Disability</a:t>
            </a:r>
          </a:p>
          <a:p>
            <a:pPr marL="0" indent="0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00875" y="949591"/>
            <a:ext cx="3887391" cy="82391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accent1"/>
                </a:solidFill>
                <a:effectLst/>
              </a:rPr>
              <a:t>Barriers</a:t>
            </a:r>
            <a:endParaRPr lang="cs-CZ" sz="2800" dirty="0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3191" y="1877856"/>
            <a:ext cx="3887390" cy="456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Dominating institutional care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No implementation </a:t>
            </a:r>
            <a:r>
              <a:rPr lang="en-US" sz="2300" dirty="0" smtClean="0"/>
              <a:t>plan</a:t>
            </a:r>
            <a:r>
              <a:rPr lang="cs-CZ" sz="2300" dirty="0" smtClean="0"/>
              <a:t> </a:t>
            </a:r>
            <a:r>
              <a:rPr lang="cs-CZ" sz="2300" dirty="0" err="1" smtClean="0"/>
              <a:t>e</a:t>
            </a:r>
            <a:r>
              <a:rPr lang="cs-CZ" sz="2300" dirty="0" err="1" smtClean="0"/>
              <a:t>specially</a:t>
            </a:r>
            <a:r>
              <a:rPr lang="cs-CZ" sz="2300" dirty="0" smtClean="0"/>
              <a:t> re. </a:t>
            </a:r>
            <a:r>
              <a:rPr lang="cs-CZ" sz="2300" dirty="0" err="1"/>
              <a:t>h</a:t>
            </a:r>
            <a:r>
              <a:rPr lang="cs-CZ" sz="2300" dirty="0" err="1" smtClean="0"/>
              <a:t>ospitals</a:t>
            </a:r>
            <a:endParaRPr lang="cs-CZ" sz="2300" dirty="0" smtClean="0"/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Risk </a:t>
            </a:r>
            <a:r>
              <a:rPr lang="en-US" sz="2300" dirty="0" smtClean="0"/>
              <a:t>of spending money without </a:t>
            </a:r>
            <a:r>
              <a:rPr lang="cs-CZ" sz="2300" dirty="0" err="1" smtClean="0"/>
              <a:t>real</a:t>
            </a:r>
            <a:r>
              <a:rPr lang="en-US" sz="2300" dirty="0" smtClean="0"/>
              <a:t> change</a:t>
            </a:r>
            <a:r>
              <a:rPr lang="cs-CZ" sz="2300" dirty="0" smtClean="0"/>
              <a:t>, „</a:t>
            </a:r>
            <a:r>
              <a:rPr lang="cs-CZ" sz="2300" dirty="0" err="1" smtClean="0"/>
              <a:t>pilot“projects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Ministries do not cooperate</a:t>
            </a:r>
            <a:endParaRPr lang="cs-CZ" sz="2300" dirty="0" smtClean="0"/>
          </a:p>
          <a:p>
            <a:pPr marL="0" indent="0">
              <a:buNone/>
            </a:pPr>
            <a:endParaRPr lang="cs-CZ" sz="2300" dirty="0"/>
          </a:p>
          <a:p>
            <a:pPr marL="0" indent="0">
              <a:buNone/>
            </a:pPr>
            <a:r>
              <a:rPr lang="en-US" sz="2300" dirty="0" smtClean="0"/>
              <a:t>Political leadership is missing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5" y="5046422"/>
            <a:ext cx="144016" cy="144016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00" y="3999290"/>
            <a:ext cx="144016" cy="14401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27" y="5877388"/>
            <a:ext cx="144016" cy="144016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90" y="2019132"/>
            <a:ext cx="157310" cy="14401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265" y="2862437"/>
            <a:ext cx="157310" cy="14401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225" y="3951284"/>
            <a:ext cx="157310" cy="144016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091" y="5046422"/>
            <a:ext cx="157310" cy="144016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00" y="2860872"/>
            <a:ext cx="144016" cy="144016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3" y="1998380"/>
            <a:ext cx="144016" cy="144016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72" y="5877388"/>
            <a:ext cx="157310" cy="144016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407" y="6237312"/>
            <a:ext cx="450224" cy="48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03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65" y="353752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cs-CZ" sz="5400" b="1" dirty="0" err="1" smtClean="0">
                <a:solidFill>
                  <a:srgbClr val="92D050"/>
                </a:solidFill>
              </a:rPr>
              <a:t>Practices</a:t>
            </a:r>
            <a:r>
              <a:rPr lang="cs-CZ" sz="3200" dirty="0" smtClean="0">
                <a:solidFill>
                  <a:srgbClr val="92D050"/>
                </a:solidFill>
                <a:effectLst/>
              </a:rPr>
              <a:t/>
            </a:r>
            <a:br>
              <a:rPr lang="cs-CZ" sz="3200" dirty="0" smtClean="0">
                <a:solidFill>
                  <a:srgbClr val="92D050"/>
                </a:solidFill>
                <a:effectLst/>
              </a:rPr>
            </a:br>
            <a:endParaRPr lang="cs-CZ" sz="2700" b="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8342" y="949591"/>
            <a:ext cx="3868340" cy="82391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accent2"/>
                </a:solidFill>
                <a:effectLst/>
              </a:rPr>
              <a:t>Strengths</a:t>
            </a:r>
            <a:endParaRPr lang="cs-CZ" sz="2800" dirty="0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9571" y="1887381"/>
            <a:ext cx="3868340" cy="50700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Community social services </a:t>
            </a:r>
            <a:r>
              <a:rPr lang="cs-CZ" sz="3300" dirty="0" smtClean="0"/>
              <a:t>in</a:t>
            </a:r>
            <a:r>
              <a:rPr lang="en-US" sz="3300" dirty="0" smtClean="0"/>
              <a:t> some regions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Variety of good practices present: IPS, Dual diagnosis training, motivational interviewing</a:t>
            </a:r>
            <a:r>
              <a:rPr lang="cs-CZ" sz="3300" dirty="0" smtClean="0"/>
              <a:t>, </a:t>
            </a:r>
            <a:r>
              <a:rPr lang="cs-CZ" sz="3300" dirty="0" err="1" smtClean="0"/>
              <a:t>CARe</a:t>
            </a:r>
            <a:r>
              <a:rPr lang="cs-CZ" sz="3300" dirty="0" smtClean="0"/>
              <a:t>..</a:t>
            </a: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FACT model of case management popular - including peer involvement </a:t>
            </a:r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r>
              <a:rPr lang="cs-CZ" sz="3300" dirty="0" err="1" smtClean="0"/>
              <a:t>First</a:t>
            </a:r>
            <a:r>
              <a:rPr lang="en-US" sz="3300" dirty="0" smtClean="0"/>
              <a:t> </a:t>
            </a:r>
            <a:r>
              <a:rPr lang="en-US" sz="3300" dirty="0" smtClean="0"/>
              <a:t>multidisciplinary services:</a:t>
            </a:r>
          </a:p>
          <a:p>
            <a:pPr marL="0" indent="0">
              <a:buNone/>
            </a:pPr>
            <a:r>
              <a:rPr lang="en-US" sz="3300" dirty="0" err="1" smtClean="0"/>
              <a:t>Plzeň</a:t>
            </a:r>
            <a:r>
              <a:rPr lang="en-US" sz="3300" dirty="0" smtClean="0"/>
              <a:t>, Brno, Prague, </a:t>
            </a:r>
            <a:r>
              <a:rPr lang="en-US" sz="3300" dirty="0" err="1" smtClean="0"/>
              <a:t>Mladá</a:t>
            </a:r>
            <a:r>
              <a:rPr lang="en-US" sz="3300" dirty="0" smtClean="0"/>
              <a:t> </a:t>
            </a:r>
            <a:r>
              <a:rPr lang="en-US" sz="3300" dirty="0" err="1" smtClean="0"/>
              <a:t>Boleslav</a:t>
            </a:r>
            <a:r>
              <a:rPr lang="en-US" sz="3300" dirty="0" smtClean="0"/>
              <a:t>, </a:t>
            </a:r>
            <a:r>
              <a:rPr lang="en-US" sz="3300" dirty="0" err="1" smtClean="0"/>
              <a:t>Cheb</a:t>
            </a:r>
            <a:r>
              <a:rPr lang="en-US" sz="3300" dirty="0" smtClean="0"/>
              <a:t>, </a:t>
            </a:r>
            <a:r>
              <a:rPr lang="en-US" sz="3300" dirty="0" err="1" smtClean="0"/>
              <a:t>Havlíčkův</a:t>
            </a:r>
            <a:r>
              <a:rPr lang="en-US" sz="3300" dirty="0" smtClean="0"/>
              <a:t> </a:t>
            </a:r>
            <a:r>
              <a:rPr lang="en-US" sz="3300" dirty="0" err="1" smtClean="0"/>
              <a:t>Brod</a:t>
            </a:r>
            <a:r>
              <a:rPr lang="cs-CZ" sz="3300" dirty="0" smtClean="0"/>
              <a:t>..</a:t>
            </a:r>
            <a:endParaRPr lang="en-US" sz="33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00875" y="949591"/>
            <a:ext cx="3887391" cy="82391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accent1"/>
                </a:solidFill>
                <a:effectLst/>
              </a:rPr>
              <a:t>Barriers</a:t>
            </a:r>
            <a:endParaRPr lang="cs-CZ" sz="2800" dirty="0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3191" y="1877856"/>
            <a:ext cx="3887390" cy="456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No regional responsibility, no system</a:t>
            </a:r>
            <a:r>
              <a:rPr lang="cs-CZ" sz="2300" dirty="0" smtClean="0"/>
              <a:t>,</a:t>
            </a:r>
            <a:r>
              <a:rPr lang="en-US" sz="2300" dirty="0" smtClean="0"/>
              <a:t> less then 20 nurses in community teams</a:t>
            </a:r>
            <a:r>
              <a:rPr lang="cs-CZ" sz="2300" dirty="0" smtClean="0"/>
              <a:t> in </a:t>
            </a:r>
            <a:r>
              <a:rPr lang="cs-CZ" sz="2300" dirty="0" err="1" smtClean="0"/>
              <a:t>total</a:t>
            </a: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Dominating „sheltered services“ </a:t>
            </a:r>
            <a:r>
              <a:rPr lang="en-US" sz="2300" dirty="0" err="1" smtClean="0"/>
              <a:t>inste</a:t>
            </a:r>
            <a:r>
              <a:rPr lang="cs-CZ" sz="2300" dirty="0" smtClean="0"/>
              <a:t>a</a:t>
            </a:r>
            <a:r>
              <a:rPr lang="en-US" sz="2300" dirty="0" smtClean="0"/>
              <a:t>d of supported ones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1/5 of admissions without  </a:t>
            </a:r>
            <a:r>
              <a:rPr lang="en-US" sz="2300" dirty="0" err="1" smtClean="0"/>
              <a:t>reco</a:t>
            </a:r>
            <a:r>
              <a:rPr lang="cs-CZ" sz="2300" dirty="0" smtClean="0"/>
              <a:t>mm</a:t>
            </a:r>
            <a:r>
              <a:rPr lang="en-US" sz="2300" dirty="0" err="1" smtClean="0"/>
              <a:t>endation</a:t>
            </a:r>
            <a:r>
              <a:rPr lang="en-US" sz="2300" dirty="0" smtClean="0"/>
              <a:t> 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Insurance companies are not under pre</a:t>
            </a:r>
            <a:r>
              <a:rPr lang="cs-CZ" sz="2300" dirty="0" smtClean="0"/>
              <a:t>s</a:t>
            </a:r>
            <a:r>
              <a:rPr lang="en-US" sz="2300" dirty="0" smtClean="0"/>
              <a:t>sure</a:t>
            </a:r>
            <a:endParaRPr lang="en-US" sz="2300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40" y="4358872"/>
            <a:ext cx="144016" cy="14401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8" y="5595331"/>
            <a:ext cx="144016" cy="144016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90" y="2019132"/>
            <a:ext cx="157310" cy="14401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278" y="3127683"/>
            <a:ext cx="157310" cy="14401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265" y="4319671"/>
            <a:ext cx="157310" cy="144016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70" y="3038760"/>
            <a:ext cx="144016" cy="144016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3" y="1998380"/>
            <a:ext cx="144016" cy="144016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791" y="5552621"/>
            <a:ext cx="157310" cy="144016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407" y="6237312"/>
            <a:ext cx="450224" cy="48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35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65" y="353752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cs-CZ" sz="5400" b="1" dirty="0" err="1" smtClean="0">
                <a:solidFill>
                  <a:srgbClr val="92D050"/>
                </a:solidFill>
              </a:rPr>
              <a:t>Values</a:t>
            </a:r>
            <a:r>
              <a:rPr lang="cs-CZ" sz="5400" b="1" dirty="0" smtClean="0">
                <a:solidFill>
                  <a:srgbClr val="92D050"/>
                </a:solidFill>
              </a:rPr>
              <a:t> and </a:t>
            </a:r>
            <a:r>
              <a:rPr lang="cs-CZ" sz="5400" b="1" dirty="0" err="1" smtClean="0">
                <a:solidFill>
                  <a:srgbClr val="92D050"/>
                </a:solidFill>
              </a:rPr>
              <a:t>attitudes</a:t>
            </a:r>
            <a:r>
              <a:rPr lang="cs-CZ" sz="3200" dirty="0" smtClean="0">
                <a:solidFill>
                  <a:srgbClr val="92D050"/>
                </a:solidFill>
                <a:effectLst/>
              </a:rPr>
              <a:t/>
            </a:r>
            <a:br>
              <a:rPr lang="cs-CZ" sz="3200" dirty="0" smtClean="0">
                <a:solidFill>
                  <a:srgbClr val="92D050"/>
                </a:solidFill>
                <a:effectLst/>
              </a:rPr>
            </a:br>
            <a:endParaRPr lang="cs-CZ" sz="2700" b="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8342" y="949591"/>
            <a:ext cx="3868340" cy="82391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accent2"/>
                </a:solidFill>
                <a:effectLst/>
              </a:rPr>
              <a:t>Strengths</a:t>
            </a:r>
            <a:endParaRPr lang="cs-CZ" sz="2800" dirty="0" smtClean="0">
              <a:solidFill>
                <a:schemeClr val="accent2"/>
              </a:solidFill>
              <a:effectLst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9571" y="1887381"/>
            <a:ext cx="3703220" cy="5070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People with experiences from UK, Netherlands, Finland, Italy</a:t>
            </a:r>
            <a:r>
              <a:rPr lang="cs-CZ" sz="2400" dirty="0" smtClean="0"/>
              <a:t>..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People who want to do their work better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Recovery ideas become spread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Peer specialists </a:t>
            </a:r>
            <a:r>
              <a:rPr lang="cs-CZ" sz="2400" dirty="0" err="1" smtClean="0"/>
              <a:t>bringing</a:t>
            </a:r>
            <a:r>
              <a:rPr lang="cs-CZ" sz="2400" dirty="0" smtClean="0"/>
              <a:t> </a:t>
            </a:r>
            <a:r>
              <a:rPr lang="cs-CZ" sz="2400" dirty="0" smtClean="0"/>
              <a:t>hope – 20 </a:t>
            </a:r>
            <a:r>
              <a:rPr lang="cs-CZ" sz="2400" dirty="0" err="1" smtClean="0"/>
              <a:t>integrated</a:t>
            </a:r>
            <a:r>
              <a:rPr lang="cs-CZ" sz="2400" dirty="0" smtClean="0"/>
              <a:t> in </a:t>
            </a:r>
            <a:r>
              <a:rPr lang="cs-CZ" sz="2400" dirty="0" err="1" smtClean="0"/>
              <a:t>teams</a:t>
            </a:r>
            <a:r>
              <a:rPr lang="cs-CZ" sz="2400" dirty="0" smtClean="0"/>
              <a:t>, 10 </a:t>
            </a:r>
            <a:r>
              <a:rPr lang="cs-CZ" sz="2400" dirty="0" err="1" smtClean="0"/>
              <a:t>lecturers</a:t>
            </a:r>
            <a:r>
              <a:rPr lang="cs-CZ" sz="2400" dirty="0" smtClean="0"/>
              <a:t>..</a:t>
            </a:r>
            <a:endParaRPr lang="cs-CZ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00875" y="949591"/>
            <a:ext cx="3887391" cy="823912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solidFill>
                  <a:schemeClr val="accent1"/>
                </a:solidFill>
                <a:effectLst/>
              </a:rPr>
              <a:t>Barriers</a:t>
            </a:r>
            <a:endParaRPr lang="cs-CZ" sz="2800" dirty="0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573190" y="1877856"/>
            <a:ext cx="4175273" cy="4566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Fear of changes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cs-CZ" sz="2400" dirty="0" err="1" smtClean="0"/>
              <a:t>Attitudes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refuse</a:t>
            </a:r>
            <a:r>
              <a:rPr lang="cs-CZ" sz="2400" dirty="0" smtClean="0"/>
              <a:t> </a:t>
            </a:r>
            <a:r>
              <a:rPr lang="cs-CZ" sz="2400" dirty="0" err="1" smtClean="0"/>
              <a:t>changes</a:t>
            </a:r>
            <a:r>
              <a:rPr lang="cs-CZ" sz="2400" dirty="0" smtClean="0"/>
              <a:t> as </a:t>
            </a:r>
            <a:r>
              <a:rPr lang="cs-CZ" sz="2400" dirty="0" smtClean="0"/>
              <a:t>„</a:t>
            </a:r>
            <a:r>
              <a:rPr lang="cs-CZ" sz="2400" dirty="0" err="1" smtClean="0"/>
              <a:t>experiments</a:t>
            </a:r>
            <a:r>
              <a:rPr lang="cs-CZ" sz="2400" dirty="0" smtClean="0"/>
              <a:t>“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Stigmatizing attitudes – 3x worse than in the UK (Winkler, 2014)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Fear of „dangerous schizophrenics“ – several tragedies within last 6 months</a:t>
            </a:r>
            <a:endParaRPr lang="en-US" sz="2400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02" y="4350378"/>
            <a:ext cx="144016" cy="144016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90" y="2019132"/>
            <a:ext cx="157310" cy="144016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418" y="3962243"/>
            <a:ext cx="157310" cy="144016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70" y="5159046"/>
            <a:ext cx="157310" cy="144016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3" y="3159322"/>
            <a:ext cx="144016" cy="144016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3" y="1998380"/>
            <a:ext cx="144016" cy="144016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407" y="6237312"/>
            <a:ext cx="450224" cy="484636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03" y="5541434"/>
            <a:ext cx="144016" cy="144016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372" y="2732102"/>
            <a:ext cx="157310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97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18942805"/>
              </p:ext>
            </p:extLst>
          </p:nvPr>
        </p:nvGraphicFramePr>
        <p:xfrm>
          <a:off x="-396552" y="890870"/>
          <a:ext cx="413535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Nadpis 1"/>
          <p:cNvSpPr txBox="1">
            <a:spLocks/>
          </p:cNvSpPr>
          <p:nvPr/>
        </p:nvSpPr>
        <p:spPr>
          <a:xfrm>
            <a:off x="107504" y="353752"/>
            <a:ext cx="878497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dirty="0" err="1" smtClean="0">
                <a:solidFill>
                  <a:srgbClr val="92D050"/>
                </a:solidFill>
                <a:latin typeface="+mn-lt"/>
              </a:rPr>
              <a:t>System</a:t>
            </a:r>
            <a:r>
              <a:rPr lang="cs-CZ" sz="3600" b="1" dirty="0" smtClean="0">
                <a:solidFill>
                  <a:srgbClr val="92D050"/>
                </a:solidFill>
                <a:latin typeface="+mn-lt"/>
              </a:rPr>
              <a:t>  - </a:t>
            </a:r>
            <a:r>
              <a:rPr lang="cs-CZ" sz="3600" b="1" dirty="0" err="1" smtClean="0">
                <a:solidFill>
                  <a:srgbClr val="92D050"/>
                </a:solidFill>
                <a:latin typeface="+mn-lt"/>
              </a:rPr>
              <a:t>Practices</a:t>
            </a:r>
            <a:r>
              <a:rPr lang="cs-CZ" sz="3600" b="1" dirty="0" smtClean="0">
                <a:solidFill>
                  <a:srgbClr val="92D050"/>
                </a:solidFill>
                <a:latin typeface="+mn-lt"/>
              </a:rPr>
              <a:t> – </a:t>
            </a:r>
            <a:r>
              <a:rPr lang="cs-CZ" sz="3600" b="1" dirty="0" err="1" smtClean="0">
                <a:solidFill>
                  <a:srgbClr val="92D050"/>
                </a:solidFill>
                <a:latin typeface="+mn-lt"/>
              </a:rPr>
              <a:t>Values</a:t>
            </a:r>
            <a:r>
              <a:rPr lang="cs-CZ" sz="3600" b="1" dirty="0" smtClean="0">
                <a:solidFill>
                  <a:srgbClr val="92D050"/>
                </a:solidFill>
                <a:latin typeface="+mn-lt"/>
              </a:rPr>
              <a:t> and </a:t>
            </a:r>
            <a:r>
              <a:rPr lang="cs-CZ" sz="3600" b="1" dirty="0" err="1" smtClean="0">
                <a:solidFill>
                  <a:srgbClr val="92D050"/>
                </a:solidFill>
                <a:latin typeface="+mn-lt"/>
              </a:rPr>
              <a:t>attitudes</a:t>
            </a:r>
            <a:r>
              <a:rPr lang="cs-CZ" sz="3600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cs-CZ" sz="3600" dirty="0" smtClean="0">
                <a:solidFill>
                  <a:srgbClr val="92D050"/>
                </a:solidFill>
                <a:latin typeface="+mn-lt"/>
              </a:rPr>
            </a:br>
            <a:endParaRPr lang="cs-CZ" sz="3600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12" name="Picture 2" descr="http://www.kupobraz.cz/media/cache/thumb_lg/uploads/fotolia/0c/d77b1e1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46" y="2309341"/>
            <a:ext cx="5454173" cy="349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290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416824" cy="396044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Pavel </a:t>
            </a:r>
            <a:r>
              <a:rPr lang="cs-CZ" dirty="0" smtClean="0"/>
              <a:t>Říčan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>
                <a:hlinkClick r:id="rId3"/>
              </a:rPr>
              <a:t>rican@cmhcd.cz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b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5888" y="6146331"/>
            <a:ext cx="5408240" cy="544468"/>
          </a:xfrm>
        </p:spPr>
        <p:txBody>
          <a:bodyPr/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Centrum pro rozvoj péče o duševní zdraví, z. s.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Řehořova 992/10, 130 00 Praha 3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www.cmhcd.cz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7" y="109440"/>
            <a:ext cx="5710206" cy="10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96319"/>
            <a:ext cx="901587" cy="82539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896319"/>
            <a:ext cx="774603" cy="77460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888722"/>
            <a:ext cx="761905" cy="81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15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334</Words>
  <Application>Microsoft Office PowerPoint</Application>
  <PresentationFormat>Předvádění na obrazovce (4:3)</PresentationFormat>
  <Paragraphs>93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Pavel Říčan </vt:lpstr>
      <vt:lpstr>What is important about trans - formation? (R. Mezzina)</vt:lpstr>
      <vt:lpstr>System </vt:lpstr>
      <vt:lpstr>Practices </vt:lpstr>
      <vt:lpstr>Values and attitudes </vt:lpstr>
      <vt:lpstr>Prezentace aplikace PowerPoint</vt:lpstr>
      <vt:lpstr>Pavel Říčan rican@cmhcd.cz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Anna Audrlická</dc:creator>
  <cp:lastModifiedBy>Pavel Říčan</cp:lastModifiedBy>
  <cp:revision>70</cp:revision>
  <cp:lastPrinted>2015-06-12T14:21:26Z</cp:lastPrinted>
  <dcterms:created xsi:type="dcterms:W3CDTF">2014-07-14T11:28:36Z</dcterms:created>
  <dcterms:modified xsi:type="dcterms:W3CDTF">2015-06-18T04:14:54Z</dcterms:modified>
</cp:coreProperties>
</file>